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7" r:id="rId1"/>
  </p:sldMasterIdLst>
  <p:sldIdLst>
    <p:sldId id="296" r:id="rId2"/>
    <p:sldId id="258" r:id="rId3"/>
    <p:sldId id="259" r:id="rId4"/>
    <p:sldId id="262" r:id="rId5"/>
    <p:sldId id="269" r:id="rId6"/>
    <p:sldId id="297" r:id="rId7"/>
    <p:sldId id="291" r:id="rId8"/>
    <p:sldId id="293" r:id="rId9"/>
    <p:sldId id="292" r:id="rId10"/>
    <p:sldId id="282" r:id="rId11"/>
    <p:sldId id="267" r:id="rId12"/>
    <p:sldId id="268" r:id="rId13"/>
    <p:sldId id="283" r:id="rId14"/>
    <p:sldId id="298" r:id="rId15"/>
    <p:sldId id="290" r:id="rId16"/>
    <p:sldId id="289" r:id="rId17"/>
    <p:sldId id="266" r:id="rId18"/>
    <p:sldId id="284" r:id="rId19"/>
    <p:sldId id="260" r:id="rId20"/>
    <p:sldId id="294" r:id="rId21"/>
    <p:sldId id="273" r:id="rId22"/>
  </p:sldIdLst>
  <p:sldSz cx="9144000" cy="6858000" type="screen4x3"/>
  <p:notesSz cx="6888163" cy="100203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500" autoAdjust="0"/>
    <p:restoredTop sz="94660"/>
  </p:normalViewPr>
  <p:slideViewPr>
    <p:cSldViewPr>
      <p:cViewPr varScale="1">
        <p:scale>
          <a:sx n="83" d="100"/>
          <a:sy n="83" d="100"/>
        </p:scale>
        <p:origin x="1291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16447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85910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621509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7680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 цита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986629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Істина/хибні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30794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12934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63640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9456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81363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5268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2542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24822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36153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7775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6821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0536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  <p:sldLayoutId id="2147483769" r:id="rId12"/>
    <p:sldLayoutId id="2147483770" r:id="rId13"/>
    <p:sldLayoutId id="2147483771" r:id="rId14"/>
    <p:sldLayoutId id="2147483772" r:id="rId15"/>
    <p:sldLayoutId id="214748377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Красивые шаблоны бесплатно - АБСТРАКЦИЯ, РАЗНОЕ - ШАБЛОНЫ - Каталог файлов  - Всё для презентаци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2"/>
          </a:xfrm>
          <a:prstGeom prst="rect">
            <a:avLst/>
          </a:prstGeom>
          <a:noFill/>
        </p:spPr>
      </p:pic>
      <p:sp>
        <p:nvSpPr>
          <p:cNvPr id="3" name="Прямокутник 2"/>
          <p:cNvSpPr/>
          <p:nvPr/>
        </p:nvSpPr>
        <p:spPr>
          <a:xfrm>
            <a:off x="3883654" y="2060848"/>
            <a:ext cx="4864810" cy="156966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4800" b="1" dirty="0" smtClean="0">
                <a:ln w="12700" cmpd="sng">
                  <a:solidFill>
                    <a:srgbClr val="002060"/>
                  </a:solidFill>
                  <a:prstDash val="solid"/>
                </a:ln>
                <a:solidFill>
                  <a:srgbClr val="7030A0"/>
                </a:solidFill>
              </a:rPr>
              <a:t>ПОРТФОЛІО</a:t>
            </a:r>
            <a:endParaRPr lang="uk-UA" sz="4800" b="1" dirty="0">
              <a:ln w="12700" cmpd="sng">
                <a:solidFill>
                  <a:srgbClr val="002060"/>
                </a:solidFill>
                <a:prstDash val="solid"/>
              </a:ln>
              <a:solidFill>
                <a:srgbClr val="7030A0"/>
              </a:solidFill>
            </a:endParaRPr>
          </a:p>
          <a:p>
            <a:pPr algn="ctr"/>
            <a:r>
              <a:rPr lang="uk-UA" sz="2400" b="1" dirty="0" err="1">
                <a:ln w="12700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</a:rPr>
              <a:t>Мірченко</a:t>
            </a:r>
            <a:r>
              <a:rPr lang="uk-UA" sz="2400" b="1" dirty="0">
                <a:ln w="12700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</a:rPr>
              <a:t> Наталії </a:t>
            </a:r>
            <a:r>
              <a:rPr lang="uk-UA" sz="2400" b="1" dirty="0" smtClean="0">
                <a:ln w="12700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</a:rPr>
              <a:t>Миколаївни</a:t>
            </a:r>
            <a:r>
              <a:rPr lang="uk-UA" sz="2400" b="1" dirty="0">
                <a:ln w="12700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</a:rPr>
              <a:t>,</a:t>
            </a:r>
          </a:p>
          <a:p>
            <a:pPr algn="ctr"/>
            <a:r>
              <a:rPr lang="uk-UA" sz="2400" b="1" dirty="0">
                <a:ln w="12700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</a:rPr>
              <a:t>вихователя ЗДО №35</a:t>
            </a:r>
          </a:p>
        </p:txBody>
      </p:sp>
      <p:pic>
        <p:nvPicPr>
          <p:cNvPr id="2" name="Picture 2" descr="Красивые шаблоны бесплатно - АБСТРАКЦИЯ, РАЗНОЕ - ШАБЛОНЫ - Каталог файлов  - Всё для презентаций">
            <a:extLst>
              <a:ext uri="{FF2B5EF4-FFF2-40B4-BE49-F238E27FC236}">
                <a16:creationId xmlns:a16="http://schemas.microsoft.com/office/drawing/2014/main" id="{E80EEA2D-996A-D2F0-5E78-4ADFAED7412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/>
          <a:srcRect l="48334" t="17778" r="5000" b="68758"/>
          <a:stretch/>
        </p:blipFill>
        <p:spPr bwMode="auto">
          <a:xfrm>
            <a:off x="4495800" y="444195"/>
            <a:ext cx="4463142" cy="923330"/>
          </a:xfrm>
          <a:prstGeom prst="rect">
            <a:avLst/>
          </a:prstGeom>
          <a:noFill/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1197429" y="136336"/>
            <a:ext cx="7551035" cy="1295399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2000" b="1" dirty="0">
                <a:latin typeface="+mj-lt"/>
                <a:ea typeface="+mj-ea"/>
                <a:cs typeface="+mj-cs"/>
              </a:rPr>
              <a:t>Департамент</a:t>
            </a: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освіти Луцької міської ради</a:t>
            </a:r>
            <a:br>
              <a:rPr kumimoji="0" lang="uk-UA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КЗ «Луцький заклад дошкільної освіти № 35 </a:t>
            </a:r>
            <a:r>
              <a:rPr lang="uk-UA" sz="2000" b="1" dirty="0">
                <a:latin typeface="+mj-lt"/>
                <a:ea typeface="+mj-ea"/>
                <a:cs typeface="+mj-cs"/>
              </a:rPr>
              <a:t>(ясла-садок)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2000" b="1" dirty="0">
                <a:latin typeface="+mj-lt"/>
                <a:ea typeface="+mj-ea"/>
                <a:cs typeface="+mj-cs"/>
              </a:rPr>
              <a:t>Луцької міської ради»</a:t>
            </a: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uk-UA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958B0D-2299-665C-98D1-12FECB16E53A}"/>
              </a:ext>
            </a:extLst>
          </p:cNvPr>
          <p:cNvSpPr txBox="1"/>
          <p:nvPr/>
        </p:nvSpPr>
        <p:spPr>
          <a:xfrm>
            <a:off x="4283968" y="6336109"/>
            <a:ext cx="15675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Луцьк, </a:t>
            </a:r>
            <a:r>
              <a:rPr kumimoji="0" lang="uk-UA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2026</a:t>
            </a:r>
            <a:endParaRPr lang="uk-UA" dirty="0">
              <a:solidFill>
                <a:srgbClr val="002060"/>
              </a:solidFill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A646770-4977-4256-A5DE-9BDAFBC3671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3" r="14678"/>
          <a:stretch/>
        </p:blipFill>
        <p:spPr>
          <a:xfrm>
            <a:off x="144677" y="1700808"/>
            <a:ext cx="3594300" cy="4515186"/>
          </a:xfrm>
          <a:prstGeom prst="rect">
            <a:avLst/>
          </a:prstGeom>
          <a:solidFill>
            <a:srgbClr val="92D050"/>
          </a:solidFill>
          <a:ln w="38100">
            <a:solidFill>
              <a:srgbClr val="00B050"/>
            </a:solidFill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07504" y="188640"/>
            <a:ext cx="8856984" cy="655272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" name="TextBox 2"/>
          <p:cNvSpPr txBox="1"/>
          <p:nvPr/>
        </p:nvSpPr>
        <p:spPr>
          <a:xfrm>
            <a:off x="-333178" y="2923327"/>
            <a:ext cx="37192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«Кольорові прищіпки»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00262" y="2987775"/>
            <a:ext cx="28793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«Кольорові палички»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650165" y="2937943"/>
            <a:ext cx="19832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«Шнурування»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95536" y="5996027"/>
            <a:ext cx="26821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«Кольорова втулка»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37436" y="5989196"/>
            <a:ext cx="297068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«Кольорові помпони»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249277" y="5996027"/>
            <a:ext cx="23984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«Кольоровий лід»</a:t>
            </a: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98181"/>
            <a:ext cx="2083202" cy="2581880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  <p:pic>
        <p:nvPicPr>
          <p:cNvPr id="17" name="Picture 5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15"/>
          <a:stretch/>
        </p:blipFill>
        <p:spPr bwMode="auto">
          <a:xfrm>
            <a:off x="710220" y="3299348"/>
            <a:ext cx="1896303" cy="2689402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  <p:pic>
        <p:nvPicPr>
          <p:cNvPr id="1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6362" y="243410"/>
            <a:ext cx="1933172" cy="2691421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2957" y="223740"/>
            <a:ext cx="2090034" cy="2786834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0032" y="3304249"/>
            <a:ext cx="2013623" cy="2684947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8219" y="3361842"/>
            <a:ext cx="1975553" cy="2634185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3809385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79512" y="130423"/>
            <a:ext cx="8784975" cy="661094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" name="TextBox 2"/>
          <p:cNvSpPr txBox="1"/>
          <p:nvPr/>
        </p:nvSpPr>
        <p:spPr>
          <a:xfrm>
            <a:off x="1763688" y="246857"/>
            <a:ext cx="60816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dirty="0">
                <a:solidFill>
                  <a:schemeClr val="accent1">
                    <a:lumMod val="50000"/>
                  </a:schemeClr>
                </a:solidFill>
                <a:latin typeface="+mj-lt"/>
                <a:ea typeface="Cambria" panose="02040503050406030204" pitchFamily="18" charset="0"/>
              </a:rPr>
              <a:t>Колективні перегляди </a:t>
            </a:r>
            <a:r>
              <a:rPr lang="uk-UA" sz="3200" b="1" i="1" dirty="0">
                <a:solidFill>
                  <a:schemeClr val="accent1">
                    <a:lumMod val="50000"/>
                  </a:schemeClr>
                </a:solidFill>
                <a:latin typeface="+mj-lt"/>
                <a:ea typeface="Cambria" panose="02040503050406030204" pitchFamily="18" charset="0"/>
              </a:rPr>
              <a:t>«Бджілка трудівниця»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7307" y="4336622"/>
            <a:ext cx="3206439" cy="2404746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01"/>
          <a:stretch/>
        </p:blipFill>
        <p:spPr bwMode="auto">
          <a:xfrm>
            <a:off x="209096" y="1219732"/>
            <a:ext cx="2693166" cy="2919462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565" y="1536045"/>
            <a:ext cx="3206440" cy="2404746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139194"/>
            <a:ext cx="3451297" cy="2588383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41" b="11862"/>
          <a:stretch/>
        </p:blipFill>
        <p:spPr bwMode="auto">
          <a:xfrm>
            <a:off x="6299745" y="1219733"/>
            <a:ext cx="2757377" cy="2704134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17297027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79512" y="260648"/>
            <a:ext cx="8784975" cy="6408712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" name="Прямоугольник 3"/>
          <p:cNvSpPr/>
          <p:nvPr/>
        </p:nvSpPr>
        <p:spPr>
          <a:xfrm>
            <a:off x="2763041" y="404664"/>
            <a:ext cx="424026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800" i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uk-UA" sz="3200" b="1" i="1" dirty="0">
                <a:solidFill>
                  <a:schemeClr val="accent1">
                    <a:lumMod val="50000"/>
                  </a:schemeClr>
                </a:solidFill>
                <a:latin typeface="+mj-lt"/>
                <a:ea typeface="Cambria" panose="02040503050406030204" pitchFamily="18" charset="0"/>
              </a:rPr>
              <a:t>«</a:t>
            </a:r>
            <a:r>
              <a:rPr lang="uk-UA" sz="3200" b="1" dirty="0">
                <a:solidFill>
                  <a:schemeClr val="accent1">
                    <a:lumMod val="50000"/>
                  </a:schemeClr>
                </a:solidFill>
                <a:latin typeface="+mj-lt"/>
                <a:ea typeface="Cambria" panose="02040503050406030204" pitchFamily="18" charset="0"/>
              </a:rPr>
              <a:t>Чарівні крижинки»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719" y="1050988"/>
            <a:ext cx="3332677" cy="2499421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97"/>
          <a:stretch/>
        </p:blipFill>
        <p:spPr bwMode="auto">
          <a:xfrm>
            <a:off x="4794484" y="4022409"/>
            <a:ext cx="3476501" cy="2411208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98"/>
          <a:stretch/>
        </p:blipFill>
        <p:spPr bwMode="auto">
          <a:xfrm>
            <a:off x="879475" y="3717032"/>
            <a:ext cx="3715926" cy="2549360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08" t="23038" b="6897"/>
          <a:stretch/>
        </p:blipFill>
        <p:spPr bwMode="auto">
          <a:xfrm>
            <a:off x="4211960" y="1099169"/>
            <a:ext cx="4536503" cy="2671895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6065056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66344" y="116632"/>
            <a:ext cx="8784975" cy="674136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116632"/>
            <a:ext cx="709171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>
                <a:solidFill>
                  <a:schemeClr val="accent1">
                    <a:lumMod val="50000"/>
                  </a:schemeClr>
                </a:solidFill>
                <a:latin typeface="+mj-lt"/>
                <a:ea typeface="Cambria" panose="02040503050406030204" pitchFamily="18" charset="0"/>
              </a:rPr>
              <a:t>«Подорож у країну Чистоти»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04" y="918969"/>
            <a:ext cx="3279000" cy="2459165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036" y="4544546"/>
            <a:ext cx="3065589" cy="2299112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4775" y="896267"/>
            <a:ext cx="3386544" cy="2539820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8667" y="4095360"/>
            <a:ext cx="3360490" cy="2520280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67" t="13706" r="6839"/>
          <a:stretch/>
        </p:blipFill>
        <p:spPr bwMode="auto">
          <a:xfrm>
            <a:off x="2960765" y="2662196"/>
            <a:ext cx="2991763" cy="2396486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6890436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E4DB731-A9EF-4C99-B0E6-7D445BAE52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3928" y="3718202"/>
            <a:ext cx="3168352" cy="298539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4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C59C0FD-DA01-4D5C-929D-946E77B7DF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9901" y="510974"/>
            <a:ext cx="2932322" cy="320722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1B85DA3-1FC4-4CC3-9134-24F1C819E2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997" y="2416482"/>
            <a:ext cx="3647104" cy="2750440"/>
          </a:xfrm>
          <a:prstGeom prst="rect">
            <a:avLst/>
          </a:prstGeom>
        </p:spPr>
      </p:pic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073469BC-EE90-47C4-81CA-80ED447D56E1}"/>
              </a:ext>
            </a:extLst>
          </p:cNvPr>
          <p:cNvSpPr/>
          <p:nvPr/>
        </p:nvSpPr>
        <p:spPr>
          <a:xfrm>
            <a:off x="0" y="42291"/>
            <a:ext cx="6858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Представленя</a:t>
            </a:r>
            <a:r>
              <a:rPr lang="uk-UA" sz="2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матеріалів на інтерактивній дошці </a:t>
            </a:r>
            <a:r>
              <a:rPr lang="uk-UA" sz="2400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Padlet«Використання</a:t>
            </a:r>
            <a:r>
              <a:rPr lang="uk-UA" sz="2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творів художньої літератури </a:t>
            </a:r>
          </a:p>
          <a:p>
            <a:r>
              <a:rPr lang="uk-UA" sz="2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різні режимні моменти»</a:t>
            </a:r>
          </a:p>
        </p:txBody>
      </p:sp>
    </p:spTree>
    <p:extLst>
      <p:ext uri="{BB962C8B-B14F-4D97-AF65-F5344CB8AC3E}">
        <p14:creationId xmlns:p14="http://schemas.microsoft.com/office/powerpoint/2010/main" val="22229290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79512" y="260648"/>
            <a:ext cx="8784975" cy="619268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" name="TextBox 2"/>
          <p:cNvSpPr txBox="1"/>
          <p:nvPr/>
        </p:nvSpPr>
        <p:spPr>
          <a:xfrm>
            <a:off x="755576" y="404664"/>
            <a:ext cx="69847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>
                <a:solidFill>
                  <a:schemeClr val="accent1">
                    <a:lumMod val="50000"/>
                  </a:schemeClr>
                </a:solidFill>
                <a:latin typeface="+mj-lt"/>
                <a:ea typeface="Cambria" panose="02040503050406030204" pitchFamily="18" charset="0"/>
              </a:rPr>
              <a:t>Фізкультурно-оздоровча</a:t>
            </a:r>
            <a:r>
              <a:rPr lang="uk-UA" sz="2800" b="1" i="1" dirty="0">
                <a:solidFill>
                  <a:schemeClr val="accent1">
                    <a:lumMod val="50000"/>
                  </a:schemeClr>
                </a:solidFill>
                <a:latin typeface="+mj-lt"/>
                <a:ea typeface="Cambria" panose="02040503050406030204" pitchFamily="18" charset="0"/>
              </a:rPr>
              <a:t> робота з </a:t>
            </a:r>
            <a:r>
              <a:rPr lang="uk-UA" sz="2800" b="1" dirty="0">
                <a:solidFill>
                  <a:schemeClr val="accent1">
                    <a:lumMod val="50000"/>
                  </a:schemeClr>
                </a:solidFill>
                <a:latin typeface="+mj-lt"/>
                <a:ea typeface="Cambria" panose="02040503050406030204" pitchFamily="18" charset="0"/>
              </a:rPr>
              <a:t>дітьми</a:t>
            </a:r>
            <a:r>
              <a:rPr lang="uk-UA" sz="2800" b="1" i="1" dirty="0">
                <a:solidFill>
                  <a:schemeClr val="accent1">
                    <a:lumMod val="50000"/>
                  </a:schemeClr>
                </a:solidFill>
                <a:latin typeface="+mj-lt"/>
                <a:ea typeface="Cambria" panose="02040503050406030204" pitchFamily="18" charset="0"/>
              </a:rPr>
              <a:t>: </a:t>
            </a:r>
            <a:r>
              <a:rPr lang="uk-UA" sz="2800" b="1" i="1" dirty="0" err="1">
                <a:solidFill>
                  <a:schemeClr val="accent1">
                    <a:lumMod val="50000"/>
                  </a:schemeClr>
                </a:solidFill>
                <a:latin typeface="+mj-lt"/>
                <a:ea typeface="Cambria" panose="02040503050406030204" pitchFamily="18" charset="0"/>
              </a:rPr>
              <a:t>піскотерапія</a:t>
            </a:r>
            <a:endParaRPr lang="uk-UA" sz="2800" b="1" i="1" dirty="0">
              <a:solidFill>
                <a:schemeClr val="accent1">
                  <a:lumMod val="50000"/>
                </a:schemeClr>
              </a:solidFill>
              <a:latin typeface="+mj-lt"/>
              <a:ea typeface="Cambria" panose="02040503050406030204" pitchFamily="18" charset="0"/>
            </a:endParaRP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3943" y="3749089"/>
            <a:ext cx="3234554" cy="2719342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63" b="4979"/>
          <a:stretch/>
        </p:blipFill>
        <p:spPr bwMode="auto">
          <a:xfrm>
            <a:off x="3023816" y="1350380"/>
            <a:ext cx="2634138" cy="2839965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78"/>
          <a:stretch/>
        </p:blipFill>
        <p:spPr bwMode="auto">
          <a:xfrm>
            <a:off x="215503" y="3302884"/>
            <a:ext cx="2772321" cy="3294468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41777168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79512" y="260648"/>
            <a:ext cx="8784975" cy="619268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" name="TextBox 2"/>
          <p:cNvSpPr txBox="1"/>
          <p:nvPr/>
        </p:nvSpPr>
        <p:spPr>
          <a:xfrm>
            <a:off x="788722" y="404664"/>
            <a:ext cx="8034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i="1" dirty="0">
                <a:solidFill>
                  <a:schemeClr val="accent1">
                    <a:lumMod val="50000"/>
                  </a:schemeClr>
                </a:solidFill>
                <a:latin typeface="+mj-lt"/>
                <a:ea typeface="Cambria" panose="02040503050406030204" pitchFamily="18" charset="0"/>
              </a:rPr>
              <a:t>Фізкультурна розвага з батьками</a:t>
            </a:r>
          </a:p>
          <a:p>
            <a:pPr algn="ctr"/>
            <a:r>
              <a:rPr lang="uk-UA" sz="2800" b="1" i="1" dirty="0">
                <a:solidFill>
                  <a:schemeClr val="accent1">
                    <a:lumMod val="50000"/>
                  </a:schemeClr>
                </a:solidFill>
                <a:latin typeface="+mj-lt"/>
                <a:ea typeface="Cambria" panose="02040503050406030204" pitchFamily="18" charset="0"/>
              </a:rPr>
              <a:t>«Швидше! Вище! Сильніше!»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462" y="1358770"/>
            <a:ext cx="7344816" cy="4862157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10465862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79512" y="260648"/>
            <a:ext cx="8784975" cy="648072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" name="TextBox 2"/>
          <p:cNvSpPr txBox="1"/>
          <p:nvPr/>
        </p:nvSpPr>
        <p:spPr>
          <a:xfrm>
            <a:off x="683568" y="503094"/>
            <a:ext cx="72131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dirty="0">
                <a:solidFill>
                  <a:schemeClr val="accent1">
                    <a:lumMod val="50000"/>
                  </a:schemeClr>
                </a:solidFill>
                <a:latin typeface="+mj-lt"/>
                <a:ea typeface="Cambria" panose="02040503050406030204" pitchFamily="18" charset="0"/>
              </a:rPr>
              <a:t>Участь у методичних заходах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4119" y="4539254"/>
            <a:ext cx="3232563" cy="2152070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3080" y="1134681"/>
            <a:ext cx="2499682" cy="3329442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17B9A4C-5D06-43D4-A09B-2379A77E13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568" y="1330315"/>
            <a:ext cx="3673466" cy="276218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64084C1-A124-4F67-A115-6D3CAC2C92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4294" y="4118657"/>
            <a:ext cx="3415044" cy="2572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5451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79512" y="188640"/>
            <a:ext cx="8784975" cy="655272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" name="TextBox 2"/>
          <p:cNvSpPr txBox="1"/>
          <p:nvPr/>
        </p:nvSpPr>
        <p:spPr>
          <a:xfrm>
            <a:off x="1455437" y="22112"/>
            <a:ext cx="62072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mbria" panose="02040503050406030204" pitchFamily="18" charset="0"/>
              </a:rPr>
              <a:t>Мої ролі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3941" y="3160245"/>
            <a:ext cx="2495851" cy="30777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1400" b="1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Українська господиня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856917" y="3465004"/>
            <a:ext cx="2226207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Фіксик</a:t>
            </a:r>
            <a:endParaRPr lang="uk-UA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236296" y="3109166"/>
            <a:ext cx="1728190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Лисичка</a:t>
            </a:r>
          </a:p>
        </p:txBody>
      </p:sp>
      <p:pic>
        <p:nvPicPr>
          <p:cNvPr id="13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633"/>
          <a:stretch/>
        </p:blipFill>
        <p:spPr bwMode="auto">
          <a:xfrm>
            <a:off x="203941" y="160091"/>
            <a:ext cx="2652976" cy="2878316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1738" y="586688"/>
            <a:ext cx="2158643" cy="2878316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  <p:pic>
        <p:nvPicPr>
          <p:cNvPr id="15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8534" y="116632"/>
            <a:ext cx="2029602" cy="3043611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AEF9E51-0D46-4638-9B21-288DA1B055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512" y="3942271"/>
            <a:ext cx="3718057" cy="250554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0CCAAE3-5878-4903-ACB6-E9712BBF493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4588" y="6407522"/>
            <a:ext cx="2923318" cy="36239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0F8125E-3871-48FF-A764-4459EBD99B5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27945" y="3180625"/>
            <a:ext cx="2029602" cy="357501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F62197D-6084-4A46-9940-8D2C87A10A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32152" y="6429150"/>
            <a:ext cx="2221187" cy="301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7790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51520" y="332656"/>
            <a:ext cx="8712968" cy="612068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" name="TextBox 2"/>
          <p:cNvSpPr txBox="1"/>
          <p:nvPr/>
        </p:nvSpPr>
        <p:spPr>
          <a:xfrm>
            <a:off x="2627784" y="487412"/>
            <a:ext cx="36004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dirty="0">
                <a:solidFill>
                  <a:schemeClr val="accent1">
                    <a:lumMod val="50000"/>
                  </a:schemeClr>
                </a:solidFill>
                <a:latin typeface="+mj-lt"/>
                <a:ea typeface="Cambria" panose="02040503050406030204" pitchFamily="18" charset="0"/>
              </a:rPr>
              <a:t>Мої нагороди</a:t>
            </a:r>
            <a:endParaRPr lang="uk-UA" sz="3200" dirty="0">
              <a:solidFill>
                <a:schemeClr val="accent1">
                  <a:lumMod val="50000"/>
                </a:schemeClr>
              </a:solidFill>
              <a:latin typeface="+mj-lt"/>
              <a:ea typeface="Cambria" panose="02040503050406030204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70954"/>
            <a:ext cx="2937442" cy="39167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7876" y="2420888"/>
            <a:ext cx="3178074" cy="23775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1" b="4110"/>
          <a:stretch/>
        </p:blipFill>
        <p:spPr bwMode="auto">
          <a:xfrm>
            <a:off x="6003833" y="1321681"/>
            <a:ext cx="2960655" cy="4176464"/>
          </a:xfrm>
          <a:prstGeom prst="rect">
            <a:avLst/>
          </a:pr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36127172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51520" y="116632"/>
            <a:ext cx="8712968" cy="662473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" name="TextBox 2"/>
          <p:cNvSpPr txBox="1"/>
          <p:nvPr/>
        </p:nvSpPr>
        <p:spPr>
          <a:xfrm>
            <a:off x="3188618" y="116632"/>
            <a:ext cx="5739154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>
                <a:ln>
                  <a:solidFill>
                    <a:srgbClr val="002060"/>
                  </a:solidFill>
                </a:ln>
                <a:solidFill>
                  <a:srgbClr val="00B050"/>
                </a:solidFill>
              </a:rPr>
              <a:t>Розкажу про себе                 </a:t>
            </a:r>
            <a:endParaRPr lang="ru-RU" sz="3600" b="1" dirty="0">
              <a:ln>
                <a:solidFill>
                  <a:srgbClr val="002060"/>
                </a:solidFill>
              </a:ln>
              <a:solidFill>
                <a:srgbClr val="00B050"/>
              </a:solidFill>
            </a:endParaRPr>
          </a:p>
          <a:p>
            <a:endParaRPr lang="uk-UA" sz="2000" b="1" dirty="0">
              <a:latin typeface="+mj-lt"/>
            </a:endParaRPr>
          </a:p>
          <a:p>
            <a:endParaRPr lang="uk-UA" sz="2000" b="1" dirty="0">
              <a:latin typeface="+mj-lt"/>
            </a:endParaRPr>
          </a:p>
          <a:p>
            <a:r>
              <a:rPr lang="uk-UA" sz="2800" b="1" i="1" dirty="0">
                <a:solidFill>
                  <a:schemeClr val="accent2"/>
                </a:solidFill>
                <a:latin typeface="+mj-lt"/>
              </a:rPr>
              <a:t>Прізвище </a:t>
            </a:r>
            <a:r>
              <a:rPr lang="uk-UA" sz="2800" b="1" i="1" dirty="0">
                <a:latin typeface="+mj-lt"/>
              </a:rPr>
              <a:t>                    </a:t>
            </a:r>
            <a:r>
              <a:rPr lang="uk-UA" sz="2800" b="1" dirty="0" err="1" smtClean="0">
                <a:latin typeface="+mj-lt"/>
              </a:rPr>
              <a:t>Мірченко</a:t>
            </a:r>
            <a:endParaRPr lang="ru-RU" sz="2800" dirty="0">
              <a:latin typeface="+mj-lt"/>
            </a:endParaRPr>
          </a:p>
          <a:p>
            <a:r>
              <a:rPr lang="uk-UA" sz="2800" b="1" dirty="0" err="1">
                <a:solidFill>
                  <a:schemeClr val="accent2"/>
                </a:solidFill>
                <a:latin typeface="+mj-lt"/>
              </a:rPr>
              <a:t>Ім</a:t>
            </a:r>
            <a:r>
              <a:rPr lang="ru-RU" sz="2800" b="1" dirty="0">
                <a:solidFill>
                  <a:schemeClr val="accent2"/>
                </a:solidFill>
                <a:latin typeface="+mj-lt"/>
              </a:rPr>
              <a:t>’</a:t>
            </a:r>
            <a:r>
              <a:rPr lang="uk-UA" sz="2800" b="1" dirty="0">
                <a:solidFill>
                  <a:schemeClr val="accent2"/>
                </a:solidFill>
                <a:latin typeface="+mj-lt"/>
              </a:rPr>
              <a:t>я                                </a:t>
            </a:r>
            <a:r>
              <a:rPr lang="uk-UA" sz="2800" b="1" dirty="0">
                <a:latin typeface="+mj-lt"/>
              </a:rPr>
              <a:t>Наталія</a:t>
            </a:r>
            <a:endParaRPr lang="ru-RU" sz="2800" dirty="0">
              <a:latin typeface="+mj-lt"/>
            </a:endParaRPr>
          </a:p>
          <a:p>
            <a:r>
              <a:rPr lang="uk-UA" sz="2800" b="1" dirty="0">
                <a:solidFill>
                  <a:schemeClr val="accent2"/>
                </a:solidFill>
                <a:latin typeface="+mj-lt"/>
              </a:rPr>
              <a:t>По батькові            </a:t>
            </a:r>
            <a:r>
              <a:rPr lang="uk-UA" sz="2800" b="1" dirty="0">
                <a:latin typeface="+mj-lt"/>
              </a:rPr>
              <a:t>Миколаївна</a:t>
            </a:r>
          </a:p>
          <a:p>
            <a:r>
              <a:rPr lang="uk-UA" sz="2000" i="1" dirty="0">
                <a:latin typeface="+mj-lt"/>
                <a:ea typeface="Cambria" panose="02040503050406030204" pitchFamily="18" charset="0"/>
              </a:rPr>
              <a:t> </a:t>
            </a:r>
          </a:p>
          <a:p>
            <a:r>
              <a:rPr lang="uk-UA" sz="2000" b="1" i="1" dirty="0">
                <a:solidFill>
                  <a:schemeClr val="accent2"/>
                </a:solidFill>
                <a:latin typeface="+mj-lt"/>
                <a:ea typeface="Cambria" panose="02040503050406030204" pitchFamily="18" charset="0"/>
              </a:rPr>
              <a:t>Освіта</a:t>
            </a:r>
            <a:r>
              <a:rPr lang="uk-UA" sz="2000" i="1" dirty="0">
                <a:latin typeface="+mj-lt"/>
                <a:ea typeface="Cambria" panose="02040503050406030204" pitchFamily="18" charset="0"/>
              </a:rPr>
              <a:t> –  </a:t>
            </a:r>
            <a:r>
              <a:rPr lang="uk-UA" sz="2000" dirty="0">
                <a:latin typeface="+mj-lt"/>
                <a:ea typeface="Cambria" panose="02040503050406030204" pitchFamily="18" charset="0"/>
              </a:rPr>
              <a:t>повна вища. Закінчила Рівненський державний         гуманітарний університет в 2005 р.</a:t>
            </a:r>
          </a:p>
          <a:p>
            <a:r>
              <a:rPr lang="uk-UA" sz="2000" b="1" i="1" dirty="0">
                <a:solidFill>
                  <a:schemeClr val="accent2"/>
                </a:solidFill>
                <a:latin typeface="+mj-lt"/>
                <a:ea typeface="Cambria" panose="02040503050406030204" pitchFamily="18" charset="0"/>
              </a:rPr>
              <a:t>Спеціальність</a:t>
            </a:r>
            <a:r>
              <a:rPr lang="uk-UA" sz="2000" i="1" dirty="0">
                <a:latin typeface="+mj-lt"/>
                <a:ea typeface="Cambria" panose="02040503050406030204" pitchFamily="18" charset="0"/>
              </a:rPr>
              <a:t> – </a:t>
            </a:r>
            <a:r>
              <a:rPr lang="uk-UA" sz="2000" dirty="0">
                <a:latin typeface="+mj-lt"/>
                <a:ea typeface="Cambria" panose="02040503050406030204" pitchFamily="18" charset="0"/>
              </a:rPr>
              <a:t>початкове навчання і психолог.</a:t>
            </a:r>
          </a:p>
          <a:p>
            <a:r>
              <a:rPr lang="uk-UA" sz="2000" b="1" i="1" dirty="0">
                <a:solidFill>
                  <a:schemeClr val="accent2"/>
                </a:solidFill>
                <a:latin typeface="+mj-lt"/>
                <a:ea typeface="Cambria" panose="02040503050406030204" pitchFamily="18" charset="0"/>
              </a:rPr>
              <a:t>Кваліфікація</a:t>
            </a:r>
            <a:r>
              <a:rPr lang="uk-UA" sz="2000" i="1" dirty="0">
                <a:latin typeface="+mj-lt"/>
                <a:ea typeface="Cambria" panose="02040503050406030204" pitchFamily="18" charset="0"/>
              </a:rPr>
              <a:t> – </a:t>
            </a:r>
            <a:r>
              <a:rPr lang="uk-UA" sz="2000" dirty="0">
                <a:latin typeface="+mj-lt"/>
                <a:ea typeface="Cambria" panose="02040503050406030204" pitchFamily="18" charset="0"/>
              </a:rPr>
              <a:t>вчитель початкових класів. Практичний психолог у закладах освіти.</a:t>
            </a:r>
          </a:p>
          <a:p>
            <a:r>
              <a:rPr lang="uk-UA" sz="2000" b="1" i="1" dirty="0">
                <a:solidFill>
                  <a:schemeClr val="accent2"/>
                </a:solidFill>
                <a:latin typeface="+mj-lt"/>
                <a:ea typeface="Cambria" panose="02040503050406030204" pitchFamily="18" charset="0"/>
              </a:rPr>
              <a:t>Посада</a:t>
            </a:r>
            <a:r>
              <a:rPr lang="uk-UA" sz="2000" i="1" dirty="0">
                <a:latin typeface="+mj-lt"/>
                <a:ea typeface="Cambria" panose="02040503050406030204" pitchFamily="18" charset="0"/>
              </a:rPr>
              <a:t> – </a:t>
            </a:r>
            <a:r>
              <a:rPr lang="uk-UA" sz="2000" dirty="0">
                <a:latin typeface="+mj-lt"/>
                <a:ea typeface="Cambria" panose="02040503050406030204" pitchFamily="18" charset="0"/>
              </a:rPr>
              <a:t>вихователь.</a:t>
            </a:r>
            <a:endParaRPr lang="uk-UA" sz="2000" i="1" dirty="0">
              <a:latin typeface="+mj-lt"/>
              <a:ea typeface="Cambria" panose="02040503050406030204" pitchFamily="18" charset="0"/>
            </a:endParaRPr>
          </a:p>
          <a:p>
            <a:r>
              <a:rPr lang="uk-UA" sz="2000" b="1" i="1" dirty="0">
                <a:solidFill>
                  <a:schemeClr val="accent2"/>
                </a:solidFill>
                <a:latin typeface="+mj-lt"/>
                <a:ea typeface="Cambria" panose="02040503050406030204" pitchFamily="18" charset="0"/>
              </a:rPr>
              <a:t>Педагогічний стаж </a:t>
            </a:r>
            <a:r>
              <a:rPr lang="uk-UA" sz="2000" i="1" dirty="0">
                <a:latin typeface="+mj-lt"/>
                <a:ea typeface="Cambria" panose="02040503050406030204" pitchFamily="18" charset="0"/>
              </a:rPr>
              <a:t>– 19 років.</a:t>
            </a:r>
          </a:p>
          <a:p>
            <a:r>
              <a:rPr lang="uk-UA" sz="2000" b="1" i="1" dirty="0">
                <a:solidFill>
                  <a:schemeClr val="accent2"/>
                </a:solidFill>
                <a:latin typeface="+mj-lt"/>
                <a:ea typeface="Cambria" panose="02040503050406030204" pitchFamily="18" charset="0"/>
              </a:rPr>
              <a:t>Атестації:  </a:t>
            </a:r>
            <a:r>
              <a:rPr lang="uk-UA" sz="2000" b="1" i="1" dirty="0">
                <a:latin typeface="+mj-lt"/>
                <a:ea typeface="Cambria" panose="02040503050406030204" pitchFamily="18" charset="0"/>
              </a:rPr>
              <a:t>присвоєно І категорію </a:t>
            </a:r>
            <a:r>
              <a:rPr lang="uk-UA" sz="2000" i="1" dirty="0">
                <a:latin typeface="+mj-lt"/>
                <a:ea typeface="Cambria" panose="02040503050406030204" pitchFamily="18" charset="0"/>
              </a:rPr>
              <a:t> (2022 рік).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278" y="1628800"/>
            <a:ext cx="2979068" cy="3970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4487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79512" y="260648"/>
            <a:ext cx="8784975" cy="619268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" name="TextBox 2"/>
          <p:cNvSpPr txBox="1"/>
          <p:nvPr/>
        </p:nvSpPr>
        <p:spPr>
          <a:xfrm>
            <a:off x="4458035" y="908720"/>
            <a:ext cx="4392488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i="1" dirty="0">
                <a:solidFill>
                  <a:schemeClr val="accent1">
                    <a:lumMod val="50000"/>
                  </a:schemeClr>
                </a:solidFill>
                <a:latin typeface="+mj-lt"/>
                <a:ea typeface="Cambria" panose="02040503050406030204" pitchFamily="18" charset="0"/>
              </a:rPr>
              <a:t>Моя видавнича діяльність</a:t>
            </a:r>
          </a:p>
          <a:p>
            <a:pPr algn="ctr"/>
            <a:endParaRPr lang="uk-UA" sz="2800" b="1" i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endParaRPr lang="uk-UA" sz="2800" b="1" i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endParaRPr lang="uk-UA" sz="2800" b="1" i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988840"/>
            <a:ext cx="2914146" cy="412071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616" y="586248"/>
            <a:ext cx="4020543" cy="5384704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1939687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79512" y="260648"/>
            <a:ext cx="8784975" cy="648072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" name="TextBox 2"/>
          <p:cNvSpPr txBox="1"/>
          <p:nvPr/>
        </p:nvSpPr>
        <p:spPr>
          <a:xfrm>
            <a:off x="539552" y="307536"/>
            <a:ext cx="82809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i="1" dirty="0">
                <a:solidFill>
                  <a:schemeClr val="accent2">
                    <a:lumMod val="50000"/>
                  </a:schemeClr>
                </a:solidFill>
                <a:latin typeface="+mj-lt"/>
                <a:ea typeface="Cambria" panose="02040503050406030204" pitchFamily="18" charset="0"/>
              </a:rPr>
              <a:t>Естетичне оформлення групи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058" y="892311"/>
            <a:ext cx="2858071" cy="2132856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746"/>
          <a:stretch/>
        </p:blipFill>
        <p:spPr bwMode="auto">
          <a:xfrm>
            <a:off x="5916750" y="892311"/>
            <a:ext cx="2975730" cy="2283824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969" y="3776940"/>
            <a:ext cx="2715916" cy="3012701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0562" y="3969231"/>
            <a:ext cx="2647738" cy="2628121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52"/>
          <a:stretch/>
        </p:blipFill>
        <p:spPr bwMode="auto">
          <a:xfrm>
            <a:off x="3345710" y="2403375"/>
            <a:ext cx="2668604" cy="2338617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41041741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51520" y="332656"/>
            <a:ext cx="8712968" cy="612068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D4B7A2F-ACDB-41A3-9F5E-D8C1408122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578" y="690498"/>
            <a:ext cx="3960440" cy="126667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1FFE4D9-3362-4857-BBA9-3074564643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6874" y="677428"/>
            <a:ext cx="3965970" cy="1266677"/>
          </a:xfrm>
          <a:prstGeom prst="rect">
            <a:avLst/>
          </a:prstGeom>
        </p:spPr>
      </p:pic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74169EB8-47B2-4581-BDDE-6ACF54FEE05E}"/>
              </a:ext>
            </a:extLst>
          </p:cNvPr>
          <p:cNvSpPr/>
          <p:nvPr/>
        </p:nvSpPr>
        <p:spPr>
          <a:xfrm>
            <a:off x="971600" y="1699709"/>
            <a:ext cx="3240360" cy="37444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rgbClr val="002060"/>
                </a:solidFill>
              </a:rPr>
              <a:t>«Не втрачай свій час в марній боротьбі за досконалість, просто прагни робити все як найкраще</a:t>
            </a:r>
            <a:r>
              <a:rPr lang="uk-UA" dirty="0">
                <a:solidFill>
                  <a:srgbClr val="002060"/>
                </a:solidFill>
              </a:rPr>
              <a:t>»</a:t>
            </a:r>
          </a:p>
        </p:txBody>
      </p:sp>
      <p:sp>
        <p:nvSpPr>
          <p:cNvPr id="12" name="Прямокутник 11">
            <a:extLst>
              <a:ext uri="{FF2B5EF4-FFF2-40B4-BE49-F238E27FC236}">
                <a16:creationId xmlns:a16="http://schemas.microsoft.com/office/drawing/2014/main" id="{B2DD2F79-E80E-4AA8-87F0-A85833355F3F}"/>
              </a:ext>
            </a:extLst>
          </p:cNvPr>
          <p:cNvSpPr/>
          <p:nvPr/>
        </p:nvSpPr>
        <p:spPr>
          <a:xfrm>
            <a:off x="4932040" y="1741821"/>
            <a:ext cx="3096344" cy="37444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rgbClr val="002060"/>
                </a:solidFill>
              </a:rPr>
              <a:t>«Донести до серця кожної дитини знання, досвід і практичні вміння»</a:t>
            </a:r>
          </a:p>
        </p:txBody>
      </p:sp>
    </p:spTree>
    <p:extLst>
      <p:ext uri="{BB962C8B-B14F-4D97-AF65-F5344CB8AC3E}">
        <p14:creationId xmlns:p14="http://schemas.microsoft.com/office/powerpoint/2010/main" val="42664576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07504" y="188640"/>
            <a:ext cx="8856984" cy="626469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" name="TextBox 3"/>
          <p:cNvSpPr txBox="1"/>
          <p:nvPr/>
        </p:nvSpPr>
        <p:spPr>
          <a:xfrm>
            <a:off x="673047" y="399211"/>
            <a:ext cx="828092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>
                <a:solidFill>
                  <a:schemeClr val="accent1">
                    <a:lumMod val="50000"/>
                  </a:schemeClr>
                </a:solidFill>
                <a:latin typeface="+mj-lt"/>
                <a:ea typeface="Cambria" panose="02040503050406030204" pitchFamily="18" charset="0"/>
              </a:rPr>
              <a:t>Питання поглибленого опрацювання</a:t>
            </a:r>
          </a:p>
          <a:p>
            <a:pPr lvl="1" algn="ctr"/>
            <a:r>
              <a:rPr lang="uk-UA" sz="2100" i="1" dirty="0">
                <a:latin typeface="Cambria" panose="02040503050406030204" pitchFamily="18" charset="0"/>
                <a:ea typeface="Cambria" panose="02040503050406030204" pitchFamily="18" charset="0"/>
              </a:rPr>
              <a:t>Розвиток сенсорно-пізнавальних здібностей дітей раннього віку, засобами дидактичних ігор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15"/>
          <a:stretch/>
        </p:blipFill>
        <p:spPr bwMode="auto">
          <a:xfrm>
            <a:off x="654643" y="1563344"/>
            <a:ext cx="3381503" cy="230425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7036" y="1582652"/>
            <a:ext cx="3586955" cy="2690099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8815" y="3872427"/>
            <a:ext cx="2237936" cy="2576082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19813039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79512" y="42202"/>
            <a:ext cx="8784975" cy="681579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" name="TextBox 2"/>
          <p:cNvSpPr txBox="1"/>
          <p:nvPr/>
        </p:nvSpPr>
        <p:spPr>
          <a:xfrm>
            <a:off x="395536" y="123409"/>
            <a:ext cx="79208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i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mbria" panose="02040503050406030204" pitchFamily="18" charset="0"/>
              </a:rPr>
              <a:t>Сенсорно-розвивальне середовище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88" y="789391"/>
            <a:ext cx="3309039" cy="2481672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35"/>
          <a:stretch/>
        </p:blipFill>
        <p:spPr bwMode="auto">
          <a:xfrm>
            <a:off x="3398027" y="2444750"/>
            <a:ext cx="2466618" cy="2751725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17" y="3820612"/>
            <a:ext cx="3323377" cy="2492425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5510" y="4217699"/>
            <a:ext cx="3168490" cy="2376264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3220" y="789391"/>
            <a:ext cx="3221791" cy="2416238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D787EC4-4DBE-48A9-9AE1-F32B953D08F9}"/>
              </a:ext>
            </a:extLst>
          </p:cNvPr>
          <p:cNvSpPr txBox="1"/>
          <p:nvPr/>
        </p:nvSpPr>
        <p:spPr>
          <a:xfrm>
            <a:off x="3502889" y="5373215"/>
            <a:ext cx="24726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>
              <a:buClr>
                <a:srgbClr val="000000"/>
              </a:buClr>
              <a:buFont typeface="Arial"/>
              <a:buNone/>
            </a:pPr>
            <a:r>
              <a:rPr lang="uk-UA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sym typeface="Arial"/>
              </a:rPr>
              <a:t>КУТОЧОК</a:t>
            </a:r>
            <a:r>
              <a:rPr lang="uk-UA" sz="1400" b="1" kern="0" dirty="0">
                <a:ln w="12700">
                  <a:solidFill>
                    <a:srgbClr val="D9BE8C">
                      <a:satMod val="155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uk-UA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sym typeface="Arial"/>
              </a:rPr>
              <a:t>УСАМІТНЕННЯ</a:t>
            </a:r>
            <a:endParaRPr lang="uk-UA" sz="1400" b="1" kern="0" dirty="0">
              <a:ln w="12700">
                <a:solidFill>
                  <a:srgbClr val="D9BE8C">
                    <a:satMod val="155000"/>
                  </a:srgbClr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/>
              <a:sym typeface="Arial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4ED0985-D994-4256-8BB6-CFD8C946C08E}"/>
              </a:ext>
            </a:extLst>
          </p:cNvPr>
          <p:cNvSpPr txBox="1"/>
          <p:nvPr/>
        </p:nvSpPr>
        <p:spPr>
          <a:xfrm rot="10800000" flipV="1">
            <a:off x="539552" y="6304432"/>
            <a:ext cx="24482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r>
              <a:rPr lang="uk-UA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Arial"/>
              </a:rPr>
              <a:t>СТІНА, ЩО РОЗМОВЛЯЄ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DC922BF-A7C7-4052-A58A-2CD1E1BFFC15}"/>
              </a:ext>
            </a:extLst>
          </p:cNvPr>
          <p:cNvSpPr txBox="1"/>
          <p:nvPr/>
        </p:nvSpPr>
        <p:spPr>
          <a:xfrm rot="10800000" flipV="1">
            <a:off x="6497769" y="3557775"/>
            <a:ext cx="24666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r>
              <a:rPr lang="uk-UA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Arial"/>
              </a:rPr>
              <a:t>ГРУПОВА КІМНАТА</a:t>
            </a:r>
          </a:p>
        </p:txBody>
      </p:sp>
    </p:spTree>
    <p:extLst>
      <p:ext uri="{BB962C8B-B14F-4D97-AF65-F5344CB8AC3E}">
        <p14:creationId xmlns:p14="http://schemas.microsoft.com/office/powerpoint/2010/main" val="3945603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7FDDD6A-E96A-47AC-B6D7-AA1AECE18E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6056" y="255028"/>
            <a:ext cx="3417316" cy="234513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FB86546-3738-4939-A5AA-4343688FA1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587" y="-998"/>
            <a:ext cx="3761557" cy="260115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BDCC308-2145-42A9-A6CA-EBFA4EC244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1933" y="2655235"/>
            <a:ext cx="2649221" cy="347096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0E6C56C-1E69-4AD1-863A-6C7A73EAD02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113"/>
          <a:stretch/>
        </p:blipFill>
        <p:spPr>
          <a:xfrm>
            <a:off x="2936628" y="3150704"/>
            <a:ext cx="3417316" cy="280951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0422915E-5A2B-4726-9620-3EA0B1151A48}"/>
              </a:ext>
            </a:extLst>
          </p:cNvPr>
          <p:cNvSpPr/>
          <p:nvPr/>
        </p:nvSpPr>
        <p:spPr>
          <a:xfrm rot="10800000" flipH="1" flipV="1">
            <a:off x="6491932" y="6236350"/>
            <a:ext cx="265206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СЮЖЕТНО-РОЛЬОВІ ІГРИ</a:t>
            </a:r>
          </a:p>
        </p:txBody>
      </p:sp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id="{C41207A4-F589-48DA-BAFC-3F65A8242BEF}"/>
              </a:ext>
            </a:extLst>
          </p:cNvPr>
          <p:cNvSpPr/>
          <p:nvPr/>
        </p:nvSpPr>
        <p:spPr>
          <a:xfrm>
            <a:off x="5723838" y="2346487"/>
            <a:ext cx="324064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ТЕАТРАЛЬНИЙ</a:t>
            </a:r>
            <a:r>
              <a:rPr lang="uk-UA" sz="1600" dirty="0">
                <a:solidFill>
                  <a:srgbClr val="FF0000"/>
                </a:solidFill>
              </a:rPr>
              <a:t> </a:t>
            </a:r>
            <a:r>
              <a:rPr lang="uk-UA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ОСЕРЕДОК</a:t>
            </a:r>
          </a:p>
        </p:txBody>
      </p:sp>
      <p:sp>
        <p:nvSpPr>
          <p:cNvPr id="12" name="Google Shape;3643;p34">
            <a:extLst>
              <a:ext uri="{FF2B5EF4-FFF2-40B4-BE49-F238E27FC236}">
                <a16:creationId xmlns:a16="http://schemas.microsoft.com/office/drawing/2014/main" id="{591277E7-B7B6-46FA-9334-50A8F36BB897}"/>
              </a:ext>
            </a:extLst>
          </p:cNvPr>
          <p:cNvSpPr txBox="1">
            <a:spLocks/>
          </p:cNvSpPr>
          <p:nvPr/>
        </p:nvSpPr>
        <p:spPr>
          <a:xfrm rot="10800000" flipV="1">
            <a:off x="0" y="2556523"/>
            <a:ext cx="3454232" cy="387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etit Formal Script"/>
              <a:buNone/>
              <a:defRPr sz="2800" b="1" i="0" u="none" strike="noStrike" cap="none">
                <a:solidFill>
                  <a:schemeClr val="dk1"/>
                </a:solidFill>
                <a:latin typeface="Petit Formal Script"/>
                <a:ea typeface="Petit Formal Script"/>
                <a:cs typeface="Petit Formal Script"/>
                <a:sym typeface="Petit Formal Scrip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etit Formal Script"/>
              <a:buNone/>
              <a:defRPr sz="2800" b="1" i="0" u="none" strike="noStrike" cap="none">
                <a:solidFill>
                  <a:schemeClr val="dk1"/>
                </a:solidFill>
                <a:latin typeface="Petit Formal Script"/>
                <a:ea typeface="Petit Formal Script"/>
                <a:cs typeface="Petit Formal Script"/>
                <a:sym typeface="Petit Formal Script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etit Formal Script"/>
              <a:buNone/>
              <a:defRPr sz="2800" b="1" i="0" u="none" strike="noStrike" cap="none">
                <a:solidFill>
                  <a:schemeClr val="dk1"/>
                </a:solidFill>
                <a:latin typeface="Petit Formal Script"/>
                <a:ea typeface="Petit Formal Script"/>
                <a:cs typeface="Petit Formal Script"/>
                <a:sym typeface="Petit Formal Script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etit Formal Script"/>
              <a:buNone/>
              <a:defRPr sz="2800" b="1" i="0" u="none" strike="noStrike" cap="none">
                <a:solidFill>
                  <a:schemeClr val="dk1"/>
                </a:solidFill>
                <a:latin typeface="Petit Formal Script"/>
                <a:ea typeface="Petit Formal Script"/>
                <a:cs typeface="Petit Formal Script"/>
                <a:sym typeface="Petit Formal Script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etit Formal Script"/>
              <a:buNone/>
              <a:defRPr sz="2800" b="1" i="0" u="none" strike="noStrike" cap="none">
                <a:solidFill>
                  <a:schemeClr val="dk1"/>
                </a:solidFill>
                <a:latin typeface="Petit Formal Script"/>
                <a:ea typeface="Petit Formal Script"/>
                <a:cs typeface="Petit Formal Script"/>
                <a:sym typeface="Petit Formal Script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etit Formal Script"/>
              <a:buNone/>
              <a:defRPr sz="2800" b="1" i="0" u="none" strike="noStrike" cap="none">
                <a:solidFill>
                  <a:schemeClr val="dk1"/>
                </a:solidFill>
                <a:latin typeface="Petit Formal Script"/>
                <a:ea typeface="Petit Formal Script"/>
                <a:cs typeface="Petit Formal Script"/>
                <a:sym typeface="Petit Formal Script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etit Formal Script"/>
              <a:buNone/>
              <a:defRPr sz="2800" b="1" i="0" u="none" strike="noStrike" cap="none">
                <a:solidFill>
                  <a:schemeClr val="dk1"/>
                </a:solidFill>
                <a:latin typeface="Petit Formal Script"/>
                <a:ea typeface="Petit Formal Script"/>
                <a:cs typeface="Petit Formal Script"/>
                <a:sym typeface="Petit Formal Script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etit Formal Script"/>
              <a:buNone/>
              <a:defRPr sz="2800" b="1" i="0" u="none" strike="noStrike" cap="none">
                <a:solidFill>
                  <a:schemeClr val="dk1"/>
                </a:solidFill>
                <a:latin typeface="Petit Formal Script"/>
                <a:ea typeface="Petit Formal Script"/>
                <a:cs typeface="Petit Formal Script"/>
                <a:sym typeface="Petit Formal Script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etit Formal Script"/>
              <a:buNone/>
              <a:defRPr sz="2800" b="1" i="0" u="none" strike="noStrike" cap="none">
                <a:solidFill>
                  <a:schemeClr val="dk1"/>
                </a:solidFill>
                <a:latin typeface="Petit Formal Script"/>
                <a:ea typeface="Petit Formal Script"/>
                <a:cs typeface="Petit Formal Script"/>
                <a:sym typeface="Petit Formal Script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3F36"/>
              </a:buClr>
              <a:buSzPts val="2800"/>
              <a:buFont typeface="Petit Formal Script"/>
              <a:buNone/>
              <a:tabLst/>
              <a:defRPr/>
            </a:pPr>
            <a:r>
              <a:rPr kumimoji="0" lang="uk-UA" sz="1600" b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sym typeface="Petit Formal Script"/>
              </a:rPr>
              <a:t>ОСЕРЕДОК З ДИДАКТИЧНИМИ ІГРАМИ</a:t>
            </a:r>
          </a:p>
        </p:txBody>
      </p:sp>
      <p:sp>
        <p:nvSpPr>
          <p:cNvPr id="13" name="Заголовок 5">
            <a:extLst>
              <a:ext uri="{FF2B5EF4-FFF2-40B4-BE49-F238E27FC236}">
                <a16:creationId xmlns:a16="http://schemas.microsoft.com/office/drawing/2014/main" id="{811D6CC6-6133-4F9B-B047-F1903E2A7084}"/>
              </a:ext>
            </a:extLst>
          </p:cNvPr>
          <p:cNvSpPr txBox="1">
            <a:spLocks/>
          </p:cNvSpPr>
          <p:nvPr/>
        </p:nvSpPr>
        <p:spPr>
          <a:xfrm rot="10800000" flipV="1">
            <a:off x="2936628" y="5990021"/>
            <a:ext cx="3417316" cy="635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etit Formal Script"/>
              <a:buNone/>
              <a:defRPr sz="2800" b="1" i="0" u="none" strike="noStrike" cap="none">
                <a:solidFill>
                  <a:schemeClr val="dk1"/>
                </a:solidFill>
                <a:latin typeface="Petit Formal Script"/>
                <a:ea typeface="Petit Formal Script"/>
                <a:cs typeface="Petit Formal Script"/>
                <a:sym typeface="Petit Formal Scrip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etit Formal Script"/>
              <a:buNone/>
              <a:defRPr sz="2800" b="1" i="0" u="none" strike="noStrike" cap="none">
                <a:solidFill>
                  <a:schemeClr val="dk1"/>
                </a:solidFill>
                <a:latin typeface="Petit Formal Script"/>
                <a:ea typeface="Petit Formal Script"/>
                <a:cs typeface="Petit Formal Script"/>
                <a:sym typeface="Petit Formal Script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etit Formal Script"/>
              <a:buNone/>
              <a:defRPr sz="2800" b="1" i="0" u="none" strike="noStrike" cap="none">
                <a:solidFill>
                  <a:schemeClr val="dk1"/>
                </a:solidFill>
                <a:latin typeface="Petit Formal Script"/>
                <a:ea typeface="Petit Formal Script"/>
                <a:cs typeface="Petit Formal Script"/>
                <a:sym typeface="Petit Formal Script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etit Formal Script"/>
              <a:buNone/>
              <a:defRPr sz="2800" b="1" i="0" u="none" strike="noStrike" cap="none">
                <a:solidFill>
                  <a:schemeClr val="dk1"/>
                </a:solidFill>
                <a:latin typeface="Petit Formal Script"/>
                <a:ea typeface="Petit Formal Script"/>
                <a:cs typeface="Petit Formal Script"/>
                <a:sym typeface="Petit Formal Script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etit Formal Script"/>
              <a:buNone/>
              <a:defRPr sz="2800" b="1" i="0" u="none" strike="noStrike" cap="none">
                <a:solidFill>
                  <a:schemeClr val="dk1"/>
                </a:solidFill>
                <a:latin typeface="Petit Formal Script"/>
                <a:ea typeface="Petit Formal Script"/>
                <a:cs typeface="Petit Formal Script"/>
                <a:sym typeface="Petit Formal Script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etit Formal Script"/>
              <a:buNone/>
              <a:defRPr sz="2800" b="1" i="0" u="none" strike="noStrike" cap="none">
                <a:solidFill>
                  <a:schemeClr val="dk1"/>
                </a:solidFill>
                <a:latin typeface="Petit Formal Script"/>
                <a:ea typeface="Petit Formal Script"/>
                <a:cs typeface="Petit Formal Script"/>
                <a:sym typeface="Petit Formal Script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etit Formal Script"/>
              <a:buNone/>
              <a:defRPr sz="2800" b="1" i="0" u="none" strike="noStrike" cap="none">
                <a:solidFill>
                  <a:schemeClr val="dk1"/>
                </a:solidFill>
                <a:latin typeface="Petit Formal Script"/>
                <a:ea typeface="Petit Formal Script"/>
                <a:cs typeface="Petit Formal Script"/>
                <a:sym typeface="Petit Formal Script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etit Formal Script"/>
              <a:buNone/>
              <a:defRPr sz="2800" b="1" i="0" u="none" strike="noStrike" cap="none">
                <a:solidFill>
                  <a:schemeClr val="dk1"/>
                </a:solidFill>
                <a:latin typeface="Petit Formal Script"/>
                <a:ea typeface="Petit Formal Script"/>
                <a:cs typeface="Petit Formal Script"/>
                <a:sym typeface="Petit Formal Script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etit Formal Script"/>
              <a:buNone/>
              <a:defRPr sz="2800" b="1" i="0" u="none" strike="noStrike" cap="none">
                <a:solidFill>
                  <a:schemeClr val="dk1"/>
                </a:solidFill>
                <a:latin typeface="Petit Formal Script"/>
                <a:ea typeface="Petit Formal Script"/>
                <a:cs typeface="Petit Formal Script"/>
                <a:sym typeface="Petit Formal Script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3F36"/>
              </a:buClr>
              <a:buSzPts val="2800"/>
              <a:buFont typeface="Petit Formal Script"/>
              <a:buNone/>
              <a:tabLst/>
              <a:defRPr/>
            </a:pPr>
            <a:r>
              <a:rPr kumimoji="0" lang="uk-UA" sz="1600" b="1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sym typeface="Petit Formal Script"/>
              </a:rPr>
              <a:t>КУТОЧОК 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sym typeface="Petit Formal Script"/>
              </a:rPr>
              <a:t>“</a:t>
            </a:r>
            <a:r>
              <a:rPr kumimoji="0" lang="uk-UA" sz="1600" b="1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sym typeface="Petit Formal Script"/>
              </a:rPr>
              <a:t>ПІСОЧНА ТЕРАПІЯ</a:t>
            </a:r>
            <a:r>
              <a:rPr kumimoji="0" lang="en-US" sz="1600" b="1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sym typeface="Petit Formal Script"/>
              </a:rPr>
              <a:t>”</a:t>
            </a:r>
            <a:endParaRPr kumimoji="0" lang="uk-UA" sz="1600" b="1" i="1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sym typeface="Petit Formal Script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7D5E8B6-CAC6-400A-B8C6-FED47EBE58B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356" t="3065" r="2819" b="54409"/>
          <a:stretch/>
        </p:blipFill>
        <p:spPr>
          <a:xfrm>
            <a:off x="140834" y="3089035"/>
            <a:ext cx="2649221" cy="3051452"/>
          </a:xfrm>
          <a:prstGeom prst="rect">
            <a:avLst/>
          </a:prstGeom>
        </p:spPr>
      </p:pic>
      <p:sp>
        <p:nvSpPr>
          <p:cNvPr id="15" name="Google Shape;5638;p57">
            <a:extLst>
              <a:ext uri="{FF2B5EF4-FFF2-40B4-BE49-F238E27FC236}">
                <a16:creationId xmlns:a16="http://schemas.microsoft.com/office/drawing/2014/main" id="{D39B0067-02EE-4602-9162-2B0A508762CA}"/>
              </a:ext>
            </a:extLst>
          </p:cNvPr>
          <p:cNvSpPr txBox="1">
            <a:spLocks/>
          </p:cNvSpPr>
          <p:nvPr/>
        </p:nvSpPr>
        <p:spPr>
          <a:xfrm>
            <a:off x="-180528" y="6126202"/>
            <a:ext cx="3617541" cy="731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etit Formal Script"/>
              <a:buNone/>
              <a:defRPr sz="2800" b="1" i="0" u="none" strike="noStrike" cap="none">
                <a:solidFill>
                  <a:schemeClr val="dk1"/>
                </a:solidFill>
                <a:latin typeface="Petit Formal Script"/>
                <a:ea typeface="Petit Formal Script"/>
                <a:cs typeface="Petit Formal Script"/>
                <a:sym typeface="Petit Formal Script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etit Formal Script"/>
              <a:buNone/>
              <a:defRPr sz="2800" b="1" i="0" u="none" strike="noStrike" cap="none">
                <a:solidFill>
                  <a:schemeClr val="dk1"/>
                </a:solidFill>
                <a:latin typeface="Petit Formal Script"/>
                <a:ea typeface="Petit Formal Script"/>
                <a:cs typeface="Petit Formal Script"/>
                <a:sym typeface="Petit Formal Script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etit Formal Script"/>
              <a:buNone/>
              <a:defRPr sz="2800" b="1" i="0" u="none" strike="noStrike" cap="none">
                <a:solidFill>
                  <a:schemeClr val="dk1"/>
                </a:solidFill>
                <a:latin typeface="Petit Formal Script"/>
                <a:ea typeface="Petit Formal Script"/>
                <a:cs typeface="Petit Formal Script"/>
                <a:sym typeface="Petit Formal Script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etit Formal Script"/>
              <a:buNone/>
              <a:defRPr sz="2800" b="1" i="0" u="none" strike="noStrike" cap="none">
                <a:solidFill>
                  <a:schemeClr val="dk1"/>
                </a:solidFill>
                <a:latin typeface="Petit Formal Script"/>
                <a:ea typeface="Petit Formal Script"/>
                <a:cs typeface="Petit Formal Script"/>
                <a:sym typeface="Petit Formal Script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etit Formal Script"/>
              <a:buNone/>
              <a:defRPr sz="2800" b="1" i="0" u="none" strike="noStrike" cap="none">
                <a:solidFill>
                  <a:schemeClr val="dk1"/>
                </a:solidFill>
                <a:latin typeface="Petit Formal Script"/>
                <a:ea typeface="Petit Formal Script"/>
                <a:cs typeface="Petit Formal Script"/>
                <a:sym typeface="Petit Formal Script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etit Formal Script"/>
              <a:buNone/>
              <a:defRPr sz="2800" b="1" i="0" u="none" strike="noStrike" cap="none">
                <a:solidFill>
                  <a:schemeClr val="dk1"/>
                </a:solidFill>
                <a:latin typeface="Petit Formal Script"/>
                <a:ea typeface="Petit Formal Script"/>
                <a:cs typeface="Petit Formal Script"/>
                <a:sym typeface="Petit Formal Script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etit Formal Script"/>
              <a:buNone/>
              <a:defRPr sz="2800" b="1" i="0" u="none" strike="noStrike" cap="none">
                <a:solidFill>
                  <a:schemeClr val="dk1"/>
                </a:solidFill>
                <a:latin typeface="Petit Formal Script"/>
                <a:ea typeface="Petit Formal Script"/>
                <a:cs typeface="Petit Formal Script"/>
                <a:sym typeface="Petit Formal Script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etit Formal Script"/>
              <a:buNone/>
              <a:defRPr sz="2800" b="1" i="0" u="none" strike="noStrike" cap="none">
                <a:solidFill>
                  <a:schemeClr val="dk1"/>
                </a:solidFill>
                <a:latin typeface="Petit Formal Script"/>
                <a:ea typeface="Petit Formal Script"/>
                <a:cs typeface="Petit Formal Script"/>
                <a:sym typeface="Petit Formal Script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etit Formal Script"/>
              <a:buNone/>
              <a:defRPr sz="2800" b="1" i="0" u="none" strike="noStrike" cap="none">
                <a:solidFill>
                  <a:schemeClr val="dk1"/>
                </a:solidFill>
                <a:latin typeface="Petit Formal Script"/>
                <a:ea typeface="Petit Formal Script"/>
                <a:cs typeface="Petit Formal Script"/>
                <a:sym typeface="Petit Formal Script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3F36"/>
              </a:buClr>
              <a:buSzPts val="2800"/>
              <a:buFont typeface="Petit Formal Script"/>
              <a:buNone/>
              <a:tabLst/>
              <a:defRPr/>
            </a:pPr>
            <a:r>
              <a:rPr kumimoji="0" lang="ru-RU" sz="1600" b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sym typeface="Petit Formal Script"/>
              </a:rPr>
              <a:t>КУТОЧОК </a:t>
            </a:r>
            <a:br>
              <a:rPr kumimoji="0" lang="ru-RU" sz="1600" b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sym typeface="Petit Formal Script"/>
              </a:rPr>
            </a:br>
            <a:r>
              <a:rPr kumimoji="0" lang="ru-RU" sz="1600" b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sym typeface="Petit Formal Script"/>
              </a:rPr>
              <a:t>КОНСТРУКТИВНО - </a:t>
            </a:r>
            <a:r>
              <a:rPr kumimoji="0" lang="ru-RU" sz="1400" b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sym typeface="Petit Formal Script"/>
              </a:rPr>
              <a:t>БУДІВЕЛЬНИХ</a:t>
            </a:r>
            <a:r>
              <a:rPr kumimoji="0" lang="ru-RU" sz="1600" b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sym typeface="Petit Formal Script"/>
              </a:rPr>
              <a:t> ІГОР (РІЗНИХ РОЗМІРІВ)</a:t>
            </a:r>
          </a:p>
        </p:txBody>
      </p:sp>
    </p:spTree>
    <p:extLst>
      <p:ext uri="{BB962C8B-B14F-4D97-AF65-F5344CB8AC3E}">
        <p14:creationId xmlns:p14="http://schemas.microsoft.com/office/powerpoint/2010/main" val="7335135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79512" y="260648"/>
            <a:ext cx="8784975" cy="619268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" name="TextBox 2"/>
          <p:cNvSpPr txBox="1"/>
          <p:nvPr/>
        </p:nvSpPr>
        <p:spPr>
          <a:xfrm>
            <a:off x="539552" y="260647"/>
            <a:ext cx="82809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i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mbria" panose="02040503050406030204" pitchFamily="18" charset="0"/>
              </a:rPr>
              <a:t>Використання інноваційних технологій з дітьми раннього віку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78553" y="5611154"/>
            <a:ext cx="1298753" cy="43088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uk-UA" sz="2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Бізіборд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18800" y="5585817"/>
            <a:ext cx="1122423" cy="43088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uk-UA" sz="2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Мобіль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359937" y="5616595"/>
            <a:ext cx="2232248" cy="40011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k-UA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Магнітна стіна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87" b="5198"/>
          <a:stretch/>
        </p:blipFill>
        <p:spPr bwMode="auto">
          <a:xfrm>
            <a:off x="250145" y="1939760"/>
            <a:ext cx="2931702" cy="34269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1847" y="1494332"/>
            <a:ext cx="2996330" cy="39951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17" b="5320"/>
          <a:stretch/>
        </p:blipFill>
        <p:spPr bwMode="auto">
          <a:xfrm>
            <a:off x="6254126" y="1817031"/>
            <a:ext cx="2481064" cy="36724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07680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79512" y="260648"/>
            <a:ext cx="8784975" cy="619268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292" y="908720"/>
            <a:ext cx="3719460" cy="4959279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9031" y="1533627"/>
            <a:ext cx="4187433" cy="3140575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  <p:sp>
        <p:nvSpPr>
          <p:cNvPr id="6" name="TextBox 5"/>
          <p:cNvSpPr txBox="1"/>
          <p:nvPr/>
        </p:nvSpPr>
        <p:spPr>
          <a:xfrm>
            <a:off x="5112111" y="4547793"/>
            <a:ext cx="3445367" cy="46166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uk-UA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«Стіни, що говорять»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9292" y="5637166"/>
            <a:ext cx="3719460" cy="46166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uk-UA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«Підлога, що говорить»</a:t>
            </a:r>
          </a:p>
        </p:txBody>
      </p:sp>
    </p:spTree>
    <p:extLst>
      <p:ext uri="{BB962C8B-B14F-4D97-AF65-F5344CB8AC3E}">
        <p14:creationId xmlns:p14="http://schemas.microsoft.com/office/powerpoint/2010/main" val="31669833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79512" y="260648"/>
            <a:ext cx="8784975" cy="6408712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186"/>
          <a:stretch/>
        </p:blipFill>
        <p:spPr bwMode="auto">
          <a:xfrm>
            <a:off x="599828" y="396125"/>
            <a:ext cx="3171981" cy="2812411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  <p:sp>
        <p:nvSpPr>
          <p:cNvPr id="5" name="TextBox 4"/>
          <p:cNvSpPr txBox="1"/>
          <p:nvPr/>
        </p:nvSpPr>
        <p:spPr>
          <a:xfrm>
            <a:off x="1057265" y="2993093"/>
            <a:ext cx="2230867" cy="43088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uk-UA" sz="2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Ковролінограф</a:t>
            </a: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3584" y="3423980"/>
            <a:ext cx="3648864" cy="2736648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  <p:sp>
        <p:nvSpPr>
          <p:cNvPr id="9" name="TextBox 8"/>
          <p:cNvSpPr txBox="1"/>
          <p:nvPr/>
        </p:nvSpPr>
        <p:spPr>
          <a:xfrm>
            <a:off x="2454605" y="5929796"/>
            <a:ext cx="2594108" cy="46166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uk-UA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Лісова галявина</a:t>
            </a:r>
          </a:p>
        </p:txBody>
      </p:sp>
      <p:pic>
        <p:nvPicPr>
          <p:cNvPr id="11268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28"/>
          <a:stretch/>
        </p:blipFill>
        <p:spPr bwMode="auto">
          <a:xfrm>
            <a:off x="5645860" y="607164"/>
            <a:ext cx="3066264" cy="3809207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  <p:sp>
        <p:nvSpPr>
          <p:cNvPr id="10" name="TextBox 9"/>
          <p:cNvSpPr txBox="1"/>
          <p:nvPr/>
        </p:nvSpPr>
        <p:spPr>
          <a:xfrm>
            <a:off x="5569160" y="3985484"/>
            <a:ext cx="3219664" cy="43088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uk-UA" sz="2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Куточок усамітнення</a:t>
            </a:r>
          </a:p>
        </p:txBody>
      </p:sp>
    </p:spTree>
    <p:extLst>
      <p:ext uri="{BB962C8B-B14F-4D97-AF65-F5344CB8AC3E}">
        <p14:creationId xmlns:p14="http://schemas.microsoft.com/office/powerpoint/2010/main" val="2592335061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465</TotalTime>
  <Words>267</Words>
  <Application>Microsoft Office PowerPoint</Application>
  <PresentationFormat>Екран (4:3)</PresentationFormat>
  <Paragraphs>64</Paragraphs>
  <Slides>21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21</vt:i4>
      </vt:variant>
    </vt:vector>
  </HeadingPairs>
  <TitlesOfParts>
    <vt:vector size="27" baseType="lpstr">
      <vt:lpstr>Arial</vt:lpstr>
      <vt:lpstr>Cambria</vt:lpstr>
      <vt:lpstr>Petit Formal Script</vt:lpstr>
      <vt:lpstr>Trebuchet MS</vt:lpstr>
      <vt:lpstr>Wingdings 3</vt:lpstr>
      <vt:lpstr>Грань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Name Surname</cp:lastModifiedBy>
  <cp:revision>50</cp:revision>
  <cp:lastPrinted>2026-03-17T14:09:28Z</cp:lastPrinted>
  <dcterms:created xsi:type="dcterms:W3CDTF">2023-01-23T21:42:03Z</dcterms:created>
  <dcterms:modified xsi:type="dcterms:W3CDTF">2026-03-17T14:20:18Z</dcterms:modified>
</cp:coreProperties>
</file>