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2" r:id="rId5"/>
    <p:sldId id="284" r:id="rId6"/>
    <p:sldId id="283" r:id="rId7"/>
    <p:sldId id="285" r:id="rId8"/>
    <p:sldId id="286" r:id="rId9"/>
    <p:sldId id="281" r:id="rId10"/>
    <p:sldId id="259" r:id="rId11"/>
    <p:sldId id="295" r:id="rId12"/>
    <p:sldId id="265" r:id="rId13"/>
    <p:sldId id="268" r:id="rId14"/>
    <p:sldId id="282" r:id="rId15"/>
    <p:sldId id="289" r:id="rId16"/>
    <p:sldId id="290" r:id="rId17"/>
    <p:sldId id="291" r:id="rId18"/>
    <p:sldId id="293" r:id="rId19"/>
    <p:sldId id="288" r:id="rId20"/>
    <p:sldId id="294" r:id="rId21"/>
    <p:sldId id="272" r:id="rId22"/>
    <p:sldId id="292" r:id="rId2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A3DD"/>
    <a:srgbClr val="F86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D80AC7A-1F70-4D64-B739-5D01493597C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EEA59FA-B887-4832-8EEA-8793CD62D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1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A59FA-B887-4832-8EEA-8793CD62D72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A59FA-B887-4832-8EEA-8793CD62D72C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A59FA-B887-4832-8EEA-8793CD62D72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438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A59FA-B887-4832-8EEA-8793CD62D72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404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A59FA-B887-4832-8EEA-8793CD62D72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7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694"/>
          </a:xfrm>
          <a:prstGeom prst="rect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0"/>
            <a:ext cx="547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Департамент освіти Луцької міської ради</a:t>
            </a:r>
            <a:br>
              <a:rPr lang="uk-UA" b="1" dirty="0"/>
            </a:br>
            <a:r>
              <a:rPr lang="uk-UA" b="1" dirty="0"/>
              <a:t>КЗ «Луцький заклад дошкільної освіти № 35 (ясла-садок) </a:t>
            </a:r>
          </a:p>
          <a:p>
            <a:pPr algn="ctr"/>
            <a:r>
              <a:rPr lang="uk-UA" b="1" dirty="0"/>
              <a:t>Луцької міської ради»</a:t>
            </a:r>
            <a:br>
              <a:rPr lang="uk-UA" b="1" dirty="0"/>
            </a:br>
            <a:endParaRPr lang="uk-UA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36218" y="5053475"/>
            <a:ext cx="1847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82181" y="6413914"/>
            <a:ext cx="263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         Луцьк 202</a:t>
            </a:r>
            <a:r>
              <a:rPr lang="en-US" b="1" dirty="0" smtClean="0"/>
              <a:t>5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1" t="10022" r="13983" b="8588"/>
          <a:stretch>
            <a:fillRect/>
          </a:stretch>
        </p:blipFill>
        <p:spPr bwMode="auto">
          <a:xfrm>
            <a:off x="395536" y="1470757"/>
            <a:ext cx="3096344" cy="4685107"/>
          </a:xfrm>
          <a:prstGeom prst="rect">
            <a:avLst/>
          </a:prstGeom>
          <a:ln w="38100">
            <a:solidFill>
              <a:srgbClr val="7030A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69006" y="2204864"/>
            <a:ext cx="4968552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ПОРТФОЛІО</a:t>
            </a:r>
          </a:p>
          <a:p>
            <a:pPr algn="ctr"/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</a:t>
            </a:r>
            <a:r>
              <a:rPr lang="uk-UA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ихователя ЗДО №35</a:t>
            </a:r>
          </a:p>
          <a:p>
            <a:pPr algn="ctr"/>
            <a:r>
              <a:rPr lang="uk-UA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Метелькової Ірини Володимирівни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2740" y="0"/>
            <a:ext cx="558678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Відкриті</a:t>
            </a:r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освітні</a:t>
            </a:r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заходи: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050" y="1412776"/>
            <a:ext cx="3499031" cy="2625244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02"/>
          <a:stretch/>
        </p:blipFill>
        <p:spPr bwMode="auto">
          <a:xfrm>
            <a:off x="5901091" y="1196752"/>
            <a:ext cx="3055814" cy="2264112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477022" cy="2418176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34752"/>
            <a:ext cx="2883250" cy="2502024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3" y="646331"/>
            <a:ext cx="5734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Заняття з художньої літератури з елементами драматизації для дітей 2 молодшої групи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419137"/>
            <a:ext cx="23006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«Як </a:t>
            </a:r>
            <a:r>
              <a:rPr lang="ru-RU" sz="1600" dirty="0" err="1"/>
              <a:t>ліниві</a:t>
            </a:r>
            <a:r>
              <a:rPr lang="ru-RU" sz="1600" dirty="0"/>
              <a:t> </a:t>
            </a:r>
            <a:r>
              <a:rPr lang="ru-RU" sz="1600" dirty="0" err="1" smtClean="0"/>
              <a:t>мишенята</a:t>
            </a:r>
            <a:endParaRPr lang="ru-RU" sz="1600" dirty="0" smtClean="0"/>
          </a:p>
          <a:p>
            <a:r>
              <a:rPr lang="ru-RU" sz="1600" dirty="0" smtClean="0"/>
              <a:t> </a:t>
            </a:r>
            <a:r>
              <a:rPr lang="ru-RU" sz="1600" dirty="0" err="1"/>
              <a:t>працьовитими</a:t>
            </a:r>
            <a:r>
              <a:rPr lang="ru-RU" sz="1600" dirty="0"/>
              <a:t> стали</a:t>
            </a:r>
            <a:r>
              <a:rPr lang="ru-RU" sz="1600" dirty="0" smtClean="0"/>
              <a:t>»</a:t>
            </a:r>
          </a:p>
          <a:p>
            <a:r>
              <a:rPr lang="uk-UA" sz="1600" dirty="0"/>
              <a:t>(2024 р.)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-16827"/>
            <a:ext cx="5962650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692696"/>
            <a:ext cx="39597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Заняття для дітей </a:t>
            </a:r>
          </a:p>
          <a:p>
            <a:r>
              <a:rPr lang="uk-UA" dirty="0" smtClean="0"/>
              <a:t>2 молодшої групи </a:t>
            </a:r>
          </a:p>
          <a:p>
            <a:r>
              <a:rPr lang="uk-UA" dirty="0" smtClean="0"/>
              <a:t>з елементами кулінарії</a:t>
            </a:r>
          </a:p>
          <a:p>
            <a:r>
              <a:rPr lang="uk-UA" b="1" i="1" dirty="0" smtClean="0"/>
              <a:t>«Кулінарна майстерня </a:t>
            </a:r>
          </a:p>
          <a:p>
            <a:r>
              <a:rPr lang="uk-UA" b="1" i="1" dirty="0" smtClean="0"/>
              <a:t>у кафе «Пролісок» (20.02.2025р.)</a:t>
            </a:r>
            <a:endParaRPr lang="ru-RU" b="1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3551081" cy="266429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63756"/>
            <a:ext cx="3802961" cy="28532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50958"/>
            <a:ext cx="3600400" cy="27012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443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46095"/>
            <a:ext cx="3708907" cy="2302413"/>
          </a:xfrm>
          <a:prstGeom prst="rect">
            <a:avLst/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4654" y="-353"/>
            <a:ext cx="45817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Освітній</a:t>
            </a:r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процес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3007410"/>
            <a:ext cx="3276859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dirty="0" smtClean="0"/>
              <a:t>Моделювання кімнати для </a:t>
            </a:r>
            <a:r>
              <a:rPr lang="uk-UA" sz="1400" dirty="0" err="1"/>
              <a:t>С</a:t>
            </a:r>
            <a:r>
              <a:rPr lang="uk-UA" sz="1400" dirty="0" err="1" smtClean="0"/>
              <a:t>мурфика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5127731" y="3080465"/>
            <a:ext cx="3616696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dirty="0" smtClean="0"/>
              <a:t>Розігрування морально-етичних ситуацій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824439" y="6448215"/>
            <a:ext cx="310213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dirty="0" smtClean="0"/>
              <a:t>Пошуково-дослідницька діяльність</a:t>
            </a:r>
            <a:endParaRPr lang="ru-RU" sz="14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128" y="3508543"/>
            <a:ext cx="3266656" cy="2938908"/>
          </a:xfrm>
          <a:prstGeom prst="rect">
            <a:avLst/>
          </a:prstGeom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24" y="3574668"/>
            <a:ext cx="3740829" cy="2806659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760" y="746095"/>
            <a:ext cx="3232024" cy="2261315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06" y="-171400"/>
            <a:ext cx="508476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15680" y="684990"/>
            <a:ext cx="1085554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600" dirty="0" smtClean="0"/>
              <a:t>Кулінарія</a:t>
            </a:r>
            <a:endParaRPr lang="ru-RU" sz="1600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20"/>
          <a:stretch>
            <a:fillRect/>
          </a:stretch>
        </p:blipFill>
        <p:spPr bwMode="auto">
          <a:xfrm>
            <a:off x="352403" y="3796447"/>
            <a:ext cx="3810970" cy="2795492"/>
          </a:xfrm>
          <a:prstGeom prst="rect">
            <a:avLst/>
          </a:prstGeom>
          <a:ln w="9525">
            <a:solidFill>
              <a:srgbClr val="F868F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7" t="11879" b="3960"/>
          <a:stretch>
            <a:fillRect/>
          </a:stretch>
        </p:blipFill>
        <p:spPr bwMode="auto">
          <a:xfrm>
            <a:off x="4884609" y="3836568"/>
            <a:ext cx="3690272" cy="2705874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03848" y="6523546"/>
            <a:ext cx="4111832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400" b="1" dirty="0" err="1" smtClean="0"/>
              <a:t>Проєкт</a:t>
            </a:r>
            <a:r>
              <a:rPr lang="uk-UA" sz="1400" b="1" dirty="0" smtClean="0"/>
              <a:t> «Город та квітничок на підвіконні»</a:t>
            </a:r>
            <a:endParaRPr lang="ru-RU" sz="1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610" y="1119244"/>
            <a:ext cx="3690272" cy="240906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65" y="1196752"/>
            <a:ext cx="3977908" cy="242302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7332" y="684990"/>
            <a:ext cx="4559426" cy="369332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tx1"/>
                </a:solidFill>
              </a:rPr>
              <a:t>Сюжетно-рольова гра «У поліклініці»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2618" y="620688"/>
            <a:ext cx="731322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1600" b="1" cap="none" spc="0" dirty="0" smtClean="0">
                <a:ln w="11430"/>
              </a:rPr>
              <a:t>Робота над </a:t>
            </a:r>
            <a:r>
              <a:rPr lang="uk-UA" sz="1600" b="1" cap="none" spc="0" dirty="0" err="1" smtClean="0">
                <a:ln w="11430"/>
              </a:rPr>
              <a:t>проєктом</a:t>
            </a:r>
            <a:r>
              <a:rPr lang="uk-UA" sz="1600" b="1" cap="none" spc="0" dirty="0" smtClean="0">
                <a:ln w="11430"/>
              </a:rPr>
              <a:t> морально-етичного спрямування в середній групі</a:t>
            </a:r>
          </a:p>
          <a:p>
            <a:pPr algn="ctr"/>
            <a:r>
              <a:rPr lang="uk-UA" sz="1600" b="1" dirty="0" smtClean="0">
                <a:ln w="11430"/>
              </a:rPr>
              <a:t>«Добро та доброта врятують світ» 2023р.</a:t>
            </a:r>
            <a:endParaRPr lang="ru-RU" sz="1600" b="1" cap="none" spc="0" dirty="0">
              <a:ln w="1143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64742"/>
            <a:ext cx="3672408" cy="256351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9" t="10738" r="28520"/>
          <a:stretch>
            <a:fillRect/>
          </a:stretch>
        </p:blipFill>
        <p:spPr bwMode="auto">
          <a:xfrm>
            <a:off x="323528" y="1371363"/>
            <a:ext cx="3672406" cy="270318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5" r="22682"/>
          <a:stretch>
            <a:fillRect/>
          </a:stretch>
        </p:blipFill>
        <p:spPr bwMode="auto">
          <a:xfrm>
            <a:off x="5024972" y="1339284"/>
            <a:ext cx="3799593" cy="2735264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85" b="-4078"/>
          <a:stretch>
            <a:fillRect/>
          </a:stretch>
        </p:blipFill>
        <p:spPr bwMode="auto">
          <a:xfrm>
            <a:off x="5024972" y="4185488"/>
            <a:ext cx="3799593" cy="268014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464" y="-218319"/>
            <a:ext cx="508476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23532" y="116632"/>
            <a:ext cx="26532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Мої</a:t>
            </a:r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ролі</a:t>
            </a:r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1" b="6639"/>
          <a:stretch>
            <a:fillRect/>
          </a:stretch>
        </p:blipFill>
        <p:spPr bwMode="auto">
          <a:xfrm>
            <a:off x="28821" y="501352"/>
            <a:ext cx="2176463" cy="3229338"/>
          </a:xfrm>
          <a:prstGeom prst="rect">
            <a:avLst/>
          </a:prstGeom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" b="2635"/>
          <a:stretch>
            <a:fillRect/>
          </a:stretch>
        </p:blipFill>
        <p:spPr bwMode="auto">
          <a:xfrm>
            <a:off x="6732240" y="474972"/>
            <a:ext cx="2236787" cy="3228728"/>
          </a:xfrm>
          <a:prstGeom prst="rect">
            <a:avLst/>
          </a:prstGeom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8" b="12403"/>
          <a:stretch>
            <a:fillRect/>
          </a:stretch>
        </p:blipFill>
        <p:spPr bwMode="auto">
          <a:xfrm>
            <a:off x="179512" y="4262383"/>
            <a:ext cx="3813126" cy="2176040"/>
          </a:xfrm>
          <a:prstGeom prst="rect">
            <a:avLst/>
          </a:prstGeom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9"/>
          <a:stretch>
            <a:fillRect/>
          </a:stretch>
        </p:blipFill>
        <p:spPr bwMode="auto">
          <a:xfrm>
            <a:off x="5333559" y="4262383"/>
            <a:ext cx="3635468" cy="2273821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522" y="3631347"/>
            <a:ext cx="1335622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b="1" dirty="0" smtClean="0"/>
              <a:t>Котигорошко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3477459"/>
            <a:ext cx="1160895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b="1" dirty="0" smtClean="0"/>
              <a:t>Пані Гусінь</a:t>
            </a:r>
            <a:endParaRPr lang="ru-RU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19739" y="6284534"/>
            <a:ext cx="1130438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uk-UA" sz="1400" b="1" dirty="0" err="1" smtClean="0"/>
              <a:t>Дракончик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303460" y="6194907"/>
            <a:ext cx="59182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b="1" dirty="0" smtClean="0"/>
              <a:t>Лед</a:t>
            </a:r>
            <a:r>
              <a:rPr lang="uk-UA" dirty="0" smtClean="0"/>
              <a:t>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07" y="849957"/>
            <a:ext cx="2140308" cy="285374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57632" y="3631347"/>
            <a:ext cx="1677062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b="1" dirty="0" smtClean="0"/>
              <a:t>Пані Мандаринка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52151"/>
            <a:ext cx="2591381" cy="3676370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-80621"/>
            <a:ext cx="4999037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254" y="4653136"/>
            <a:ext cx="2719647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err="1" smtClean="0"/>
              <a:t>Подяка</a:t>
            </a:r>
            <a:r>
              <a:rPr lang="ru-RU" sz="1400" b="1" dirty="0" smtClean="0"/>
              <a:t> </a:t>
            </a:r>
            <a:r>
              <a:rPr lang="ru-RU" sz="1400" b="1" dirty="0" err="1"/>
              <a:t>від</a:t>
            </a:r>
            <a:r>
              <a:rPr lang="ru-RU" sz="1400" b="1" dirty="0"/>
              <a:t> </a:t>
            </a:r>
            <a:r>
              <a:rPr lang="ru-RU" sz="1400" b="1" dirty="0" err="1" smtClean="0"/>
              <a:t>проєкту</a:t>
            </a:r>
            <a:r>
              <a:rPr lang="ru-RU" sz="1400" b="1" dirty="0" smtClean="0"/>
              <a:t> </a:t>
            </a:r>
            <a:r>
              <a:rPr lang="ru-RU" sz="1400" b="1" dirty="0"/>
              <a:t>“ВСЕОСВІТА” </a:t>
            </a:r>
          </a:p>
          <a:p>
            <a:pPr algn="ctr"/>
            <a:r>
              <a:rPr lang="ru-RU" sz="1400" b="1" dirty="0"/>
              <a:t> “За </a:t>
            </a:r>
            <a:r>
              <a:rPr lang="ru-RU" sz="1400" b="1" dirty="0" err="1" smtClean="0"/>
              <a:t>вміння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збирати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опрацьовувати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зберігати</a:t>
            </a:r>
            <a:r>
              <a:rPr lang="ru-RU" sz="1400" b="1" dirty="0" smtClean="0"/>
              <a:t> і </a:t>
            </a:r>
            <a:r>
              <a:rPr lang="ru-RU" sz="1400" b="1" dirty="0" err="1" smtClean="0"/>
              <a:t>розповсюджувати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інформацію</a:t>
            </a:r>
            <a:r>
              <a:rPr lang="ru-RU" sz="1400" b="1" dirty="0" smtClean="0"/>
              <a:t>, яка є </a:t>
            </a:r>
            <a:r>
              <a:rPr lang="ru-RU" sz="1400" b="1" dirty="0" err="1" smtClean="0"/>
              <a:t>корисною</a:t>
            </a:r>
            <a:r>
              <a:rPr lang="ru-RU" sz="1400" b="1" dirty="0" smtClean="0"/>
              <a:t> для </a:t>
            </a:r>
            <a:r>
              <a:rPr lang="ru-RU" sz="1400" b="1" dirty="0" err="1" smtClean="0"/>
              <a:t>освітнього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процесу</a:t>
            </a:r>
            <a:r>
              <a:rPr lang="ru-RU" sz="1400" b="1" dirty="0" smtClean="0"/>
              <a:t>…» (2023р.)</a:t>
            </a:r>
            <a:endParaRPr lang="ru-RU" sz="1400" b="1" dirty="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" t="23665" r="4588" b="18085"/>
          <a:stretch>
            <a:fillRect/>
          </a:stretch>
        </p:blipFill>
        <p:spPr bwMode="auto">
          <a:xfrm>
            <a:off x="3185680" y="852151"/>
            <a:ext cx="2772639" cy="3676370"/>
          </a:xfrm>
          <a:prstGeom prst="rect">
            <a:avLst/>
          </a:prstGeom>
          <a:ln w="57150">
            <a:solidFill>
              <a:srgbClr val="7030A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85680" y="4653413"/>
            <a:ext cx="2772639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b="1" dirty="0" smtClean="0"/>
              <a:t>Сертифікат за участь у роботі І Всеукраїнської науково-практичної </a:t>
            </a:r>
            <a:r>
              <a:rPr lang="uk-UA" sz="1400" b="1" dirty="0" err="1" smtClean="0"/>
              <a:t>онлайн-конференції</a:t>
            </a:r>
            <a:r>
              <a:rPr lang="uk-UA" sz="1400" b="1" dirty="0" smtClean="0"/>
              <a:t> з міжнародною участю «Інновації в дошкільній освіті: теорія, досвід, перспективи» (2024р.)</a:t>
            </a:r>
            <a:endParaRPr lang="ru-RU" sz="1400" b="1" dirty="0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8" t="13323" r="4939" b="26744"/>
          <a:stretch>
            <a:fillRect/>
          </a:stretch>
        </p:blipFill>
        <p:spPr bwMode="auto">
          <a:xfrm>
            <a:off x="6300192" y="852151"/>
            <a:ext cx="2591615" cy="3676370"/>
          </a:xfrm>
          <a:prstGeom prst="rect">
            <a:avLst/>
          </a:prstGeom>
          <a:ln w="57150" cap="sq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00192" y="4678197"/>
            <a:ext cx="2736304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200" b="1" dirty="0" smtClean="0"/>
              <a:t>Публікація статті «Значення народної творчості у вихованні патріотичних почуттів дітей дошкільного віку (з досвіду роботи)» у збірнику матеріалів </a:t>
            </a:r>
            <a:r>
              <a:rPr lang="uk-UA" sz="1200" b="1" dirty="0"/>
              <a:t>І Всеукраїнської науково-практичної онлайн-конференції з міжнародною участю «Інновації в дошкільній освіті: теорія, досвід, перспективи» (2024р.) 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8007" y="116632"/>
            <a:ext cx="538961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Участь у </a:t>
            </a:r>
            <a:r>
              <a:rPr lang="ru-RU" sz="4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вебінарах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1" y="1092633"/>
            <a:ext cx="2706266" cy="3828953"/>
          </a:xfrm>
          <a:prstGeom prst="rect">
            <a:avLst/>
          </a:prstGeom>
          <a:ln w="57150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9" t="22798" r="5434" b="17843"/>
          <a:stretch>
            <a:fillRect/>
          </a:stretch>
        </p:blipFill>
        <p:spPr bwMode="auto">
          <a:xfrm>
            <a:off x="6257984" y="1085385"/>
            <a:ext cx="2683961" cy="3828953"/>
          </a:xfrm>
          <a:prstGeom prst="rect">
            <a:avLst/>
          </a:prstGeom>
          <a:ln w="57150">
            <a:solidFill>
              <a:srgbClr val="92D05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7497" y="5180333"/>
            <a:ext cx="544091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b="1" dirty="0" smtClean="0"/>
              <a:t>Сертифікат</a:t>
            </a:r>
            <a:r>
              <a:rPr lang="uk-UA" sz="1400" b="1" dirty="0"/>
              <a:t>и</a:t>
            </a:r>
            <a:r>
              <a:rPr lang="uk-UA" sz="1400" b="1" dirty="0" smtClean="0"/>
              <a:t> від методичного порталу «</a:t>
            </a:r>
            <a:r>
              <a:rPr lang="uk-UA" sz="1400" b="1" dirty="0" err="1" smtClean="0"/>
              <a:t>Всеосвіта</a:t>
            </a:r>
            <a:r>
              <a:rPr lang="uk-UA" sz="1400" b="1" dirty="0" smtClean="0"/>
              <a:t>» (2024р.)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56176" y="5201498"/>
            <a:ext cx="2880320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b="1" dirty="0" smtClean="0"/>
              <a:t>Сертифікат від </a:t>
            </a:r>
            <a:r>
              <a:rPr lang="en-US" sz="1400" b="1" dirty="0" err="1" smtClean="0"/>
              <a:t>unicef</a:t>
            </a:r>
            <a:r>
              <a:rPr lang="en-US" sz="1400" b="1" dirty="0" smtClean="0"/>
              <a:t> </a:t>
            </a:r>
            <a:r>
              <a:rPr lang="uk-UA" sz="1400" b="1" dirty="0" smtClean="0"/>
              <a:t>Україна за успішне проходження серіалу «Якісне освітнє середовище дитячого садка» (2024р.)</a:t>
            </a:r>
            <a:endParaRPr lang="ru-RU" sz="14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1094657"/>
            <a:ext cx="2760960" cy="3826929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4999037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124744"/>
            <a:ext cx="4180850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Comic Sans MS" panose="030F0702030302020204" pitchFamily="66" charset="0"/>
              </a:rPr>
              <a:t>Участь у конкурсі </a:t>
            </a:r>
          </a:p>
          <a:p>
            <a:pPr algn="ctr"/>
            <a:r>
              <a:rPr lang="uk-UA" sz="2400" b="1" dirty="0" smtClean="0">
                <a:latin typeface="Comic Sans MS" panose="030F0702030302020204" pitchFamily="66" charset="0"/>
              </a:rPr>
              <a:t>«Успішний педагог-2024»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528" y="1124744"/>
            <a:ext cx="3890460" cy="5501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68" y="2564904"/>
            <a:ext cx="2684618" cy="357949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28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16632"/>
            <a:ext cx="77780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Участь у </a:t>
            </a:r>
            <a:r>
              <a:rPr lang="ru-RU" sz="4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методичній</a:t>
            </a:r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роботі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650" y="4077071"/>
            <a:ext cx="2691158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 err="1" smtClean="0">
                <a:solidFill>
                  <a:schemeClr val="tx1"/>
                </a:solidFill>
              </a:rPr>
              <a:t>Семінар</a:t>
            </a:r>
            <a:r>
              <a:rPr lang="ru-RU" sz="1400" b="1" dirty="0" smtClean="0">
                <a:solidFill>
                  <a:schemeClr val="tx1"/>
                </a:solidFill>
              </a:rPr>
              <a:t> для </a:t>
            </a:r>
            <a:r>
              <a:rPr lang="ru-RU" sz="1400" b="1" dirty="0" err="1" smtClean="0">
                <a:solidFill>
                  <a:schemeClr val="tx1"/>
                </a:solidFill>
              </a:rPr>
              <a:t>підвищення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кваліфікації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педагогічних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працівників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дошкільної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освіти</a:t>
            </a:r>
            <a:r>
              <a:rPr lang="ru-RU" sz="1400" b="1" dirty="0" smtClean="0">
                <a:solidFill>
                  <a:schemeClr val="tx1"/>
                </a:solidFill>
              </a:rPr>
              <a:t> «</a:t>
            </a:r>
            <a:r>
              <a:rPr lang="ru-RU" sz="1400" b="1" dirty="0" err="1">
                <a:solidFill>
                  <a:schemeClr val="tx1"/>
                </a:solidFill>
              </a:rPr>
              <a:t>В</a:t>
            </a:r>
            <a:r>
              <a:rPr lang="ru-RU" sz="1400" b="1" dirty="0" err="1" smtClean="0">
                <a:solidFill>
                  <a:schemeClr val="tx1"/>
                </a:solidFill>
              </a:rPr>
              <a:t>икористання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ідей</a:t>
            </a:r>
            <a:r>
              <a:rPr lang="ru-RU" sz="1400" b="1" dirty="0" smtClean="0">
                <a:solidFill>
                  <a:schemeClr val="tx1"/>
                </a:solidFill>
              </a:rPr>
              <a:t> Ф. </a:t>
            </a:r>
            <a:r>
              <a:rPr lang="ru-RU" sz="1400" b="1" dirty="0" err="1" smtClean="0">
                <a:solidFill>
                  <a:schemeClr val="tx1"/>
                </a:solidFill>
              </a:rPr>
              <a:t>Фребеля</a:t>
            </a:r>
            <a:r>
              <a:rPr lang="ru-RU" sz="1400" b="1" dirty="0" smtClean="0">
                <a:solidFill>
                  <a:schemeClr val="tx1"/>
                </a:solidFill>
              </a:rPr>
              <a:t>  в </a:t>
            </a:r>
            <a:r>
              <a:rPr lang="ru-RU" sz="1400" b="1" dirty="0" err="1" smtClean="0">
                <a:solidFill>
                  <a:schemeClr val="tx1"/>
                </a:solidFill>
              </a:rPr>
              <a:t>закладі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дошкільної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</a:rPr>
              <a:t>освіти</a:t>
            </a:r>
            <a:r>
              <a:rPr lang="ru-RU" sz="1400" b="1" dirty="0" smtClean="0">
                <a:solidFill>
                  <a:schemeClr val="tx1"/>
                </a:solidFill>
              </a:rPr>
              <a:t> в </a:t>
            </a:r>
            <a:r>
              <a:rPr lang="ru-RU" sz="1400" b="1" dirty="0" err="1" smtClean="0">
                <a:solidFill>
                  <a:schemeClr val="tx1"/>
                </a:solidFill>
              </a:rPr>
              <a:t>контексті</a:t>
            </a:r>
            <a:r>
              <a:rPr lang="ru-RU" sz="1400" b="1" dirty="0" smtClean="0">
                <a:solidFill>
                  <a:schemeClr val="tx1"/>
                </a:solidFill>
              </a:rPr>
              <a:t> STREAM-</a:t>
            </a:r>
            <a:r>
              <a:rPr lang="ru-RU" sz="1400" b="1" dirty="0" err="1" smtClean="0">
                <a:solidFill>
                  <a:schemeClr val="tx1"/>
                </a:solidFill>
              </a:rPr>
              <a:t>освіти</a:t>
            </a:r>
            <a:r>
              <a:rPr lang="ru-RU" sz="1400" b="1" dirty="0" smtClean="0">
                <a:solidFill>
                  <a:schemeClr val="tx1"/>
                </a:solidFill>
              </a:rPr>
              <a:t>» (202</a:t>
            </a:r>
            <a:r>
              <a:rPr lang="en-US" sz="1400" b="1" dirty="0" smtClean="0">
                <a:solidFill>
                  <a:schemeClr val="tx1"/>
                </a:solidFill>
              </a:rPr>
              <a:t>4</a:t>
            </a:r>
            <a:r>
              <a:rPr lang="ru-RU" sz="1400" b="1" dirty="0" smtClean="0">
                <a:solidFill>
                  <a:schemeClr val="tx1"/>
                </a:solidFill>
              </a:rPr>
              <a:t>р.)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8" t="18435" r="34012" b="40328"/>
          <a:stretch>
            <a:fillRect/>
          </a:stretch>
        </p:blipFill>
        <p:spPr bwMode="auto">
          <a:xfrm>
            <a:off x="4643676" y="1038022"/>
            <a:ext cx="4177077" cy="2844316"/>
          </a:xfrm>
          <a:prstGeom prst="rect">
            <a:avLst/>
          </a:prstGeom>
          <a:ln w="19050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12160" y="4069512"/>
            <a:ext cx="2985664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b="1" dirty="0" smtClean="0"/>
              <a:t>Семінар-практикум</a:t>
            </a:r>
          </a:p>
          <a:p>
            <a:pPr algn="ctr"/>
            <a:r>
              <a:rPr lang="uk-UA" sz="1400" b="1" dirty="0" smtClean="0"/>
              <a:t>«Інноваційні технології в </a:t>
            </a:r>
            <a:r>
              <a:rPr lang="uk-UA" sz="1400" b="1" dirty="0" err="1" smtClean="0"/>
              <a:t>дошкіллі</a:t>
            </a:r>
            <a:r>
              <a:rPr lang="uk-UA" sz="1400" b="1" dirty="0" smtClean="0"/>
              <a:t>».</a:t>
            </a:r>
          </a:p>
          <a:p>
            <a:pPr algn="ctr"/>
            <a:r>
              <a:rPr lang="uk-UA" sz="1400" b="1" dirty="0" smtClean="0"/>
              <a:t> Кільця Луллія (2023р.)</a:t>
            </a:r>
            <a:endParaRPr lang="ru-RU" sz="1400" b="1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981" y="4077071"/>
            <a:ext cx="2880320" cy="2160240"/>
          </a:xfrm>
          <a:prstGeom prst="rect">
            <a:avLst/>
          </a:prstGeom>
          <a:ln w="2857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9222" y="6443175"/>
            <a:ext cx="8497839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1400" b="1" dirty="0" smtClean="0"/>
              <a:t>Виставка методичних розробок освітян «Творчі сходинки педагогів закладів освіти» (2024р.) </a:t>
            </a:r>
            <a:endParaRPr lang="ru-RU" sz="1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50" y="1018446"/>
            <a:ext cx="4131318" cy="2950614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4606" y="116632"/>
            <a:ext cx="3295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себе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10" y="1039962"/>
            <a:ext cx="59775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Рік народження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21.07.1986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Освіта 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– повна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вища                          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Закінчила 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Волинський Національний університет імені Лесі Українки у 2008р.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Спеціальність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українська мова та література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Кваліфікація 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– викладач української мови та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літератури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uk-UA" altLang="ru-RU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Закінчила ННЦПО СНУ ім. Лесі Українки,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2015р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Спеціальність - 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дошкільна освіта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Кваліфікація - 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організатор дошкільного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виховання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uk-UA" altLang="ru-RU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Посада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вихователь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Педагогічний стаж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років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uk-UA" altLang="ru-RU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Підвищення кваліфікації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uk-UA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ННЦПО СНУ          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ім. Лесі Українки, 2015 р.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Диплом про перепідготовку 12 ДСК № 257575, </a:t>
            </a:r>
            <a:r>
              <a:rPr lang="uk-UA" alt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27.06.2015р.</a:t>
            </a:r>
            <a:endParaRPr lang="uk-UA" alt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Результат атестації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присвоєно ІІ категорію 2016р.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Підвищення </a:t>
            </a:r>
            <a:r>
              <a:rPr lang="uk-UA" altLang="ru-RU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кваліфікації – </a:t>
            </a:r>
            <a:r>
              <a:rPr lang="uk-UA" altLang="ru-RU" b="1" dirty="0" smtClean="0">
                <a:latin typeface="Times New Roman" panose="02020603050405020304" pitchFamily="18" charset="0"/>
              </a:rPr>
              <a:t>курси при ВІППО 2021р.</a:t>
            </a:r>
          </a:p>
          <a:p>
            <a:r>
              <a:rPr lang="uk-UA" altLang="ru-RU" b="1" dirty="0">
                <a:solidFill>
                  <a:srgbClr val="CC0000"/>
                </a:solidFill>
                <a:latin typeface="Times New Roman" panose="02020603050405020304" pitchFamily="18" charset="0"/>
              </a:rPr>
              <a:t>Результат атестації</a:t>
            </a:r>
            <a:r>
              <a:rPr lang="uk-UA" alt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присвоєно </a:t>
            </a:r>
            <a:r>
              <a:rPr lang="uk-UA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І категорію 2022р.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16" t="16840" r="7912" b="46161"/>
          <a:stretch>
            <a:fillRect/>
          </a:stretch>
        </p:blipFill>
        <p:spPr bwMode="auto">
          <a:xfrm rot="391759">
            <a:off x="5636594" y="1370054"/>
            <a:ext cx="3204921" cy="370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163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0274">
            <a:off x="5687813" y="5291180"/>
            <a:ext cx="3102480" cy="117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" t="18818" r="50411" b="7565"/>
          <a:stretch/>
        </p:blipFill>
        <p:spPr bwMode="auto">
          <a:xfrm>
            <a:off x="4436909" y="2132856"/>
            <a:ext cx="3231435" cy="4421561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7699" y="96214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b="1" dirty="0" smtClean="0"/>
              <a:t>Участь у ХХХ міській виставці дидактичних і методичних матеріалів  </a:t>
            </a:r>
            <a:r>
              <a:rPr lang="uk-UA" sz="1600" b="1" dirty="0"/>
              <a:t>«Творчі сходинки педагогів </a:t>
            </a:r>
            <a:r>
              <a:rPr lang="uk-UA" sz="1600" b="1" dirty="0" smtClean="0"/>
              <a:t>Луцької міської територіальної громади» (2024-2025р</a:t>
            </a:r>
            <a:r>
              <a:rPr lang="uk-UA" sz="1600" b="1" dirty="0"/>
              <a:t>.) </a:t>
            </a:r>
            <a:endParaRPr lang="ru-RU" sz="1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82613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23222" r="50230" b="8343"/>
          <a:stretch/>
        </p:blipFill>
        <p:spPr bwMode="auto">
          <a:xfrm>
            <a:off x="1259632" y="2132856"/>
            <a:ext cx="3143637" cy="4437112"/>
          </a:xfrm>
          <a:prstGeom prst="rect">
            <a:avLst/>
          </a:prstGeom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494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528" y="3741171"/>
            <a:ext cx="4131833" cy="2492842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28" y="1051342"/>
            <a:ext cx="3754359" cy="2099191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9"/>
          <a:stretch>
            <a:fillRect/>
          </a:stretch>
        </p:blipFill>
        <p:spPr bwMode="auto">
          <a:xfrm>
            <a:off x="303414" y="3289355"/>
            <a:ext cx="3079850" cy="1864393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241" y="1029896"/>
            <a:ext cx="4099119" cy="2305754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5249" y="0"/>
            <a:ext cx="675377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Оформлення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освітньо-розвивального</a:t>
            </a:r>
            <a:endParaRPr lang="ru-RU" sz="28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середовища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нашої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групи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18" b="25052"/>
          <a:stretch>
            <a:fillRect/>
          </a:stretch>
        </p:blipFill>
        <p:spPr bwMode="auto">
          <a:xfrm>
            <a:off x="293113" y="4952050"/>
            <a:ext cx="3079850" cy="1690202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3414" y="2886570"/>
            <a:ext cx="2736304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b="1" dirty="0" smtClean="0"/>
              <a:t>Куточок відпочинку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2854" y="3766638"/>
            <a:ext cx="461665" cy="24591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r>
              <a:rPr lang="uk-UA" dirty="0" smtClean="0"/>
              <a:t>«Стіни, що говорять»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66123" y="6326419"/>
            <a:ext cx="2132315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600" dirty="0" smtClean="0"/>
              <a:t>Куточок математики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4348" y="188640"/>
            <a:ext cx="52421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Робота з батьками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9626" y="3491135"/>
            <a:ext cx="6011582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b="1" dirty="0" smtClean="0"/>
              <a:t>Майстер-клас </a:t>
            </a:r>
            <a:r>
              <a:rPr lang="uk-UA" sz="1400" b="1" dirty="0"/>
              <a:t>п</a:t>
            </a:r>
            <a:r>
              <a:rPr lang="uk-UA" sz="1400" b="1" dirty="0" smtClean="0"/>
              <a:t>о виготовленню </a:t>
            </a:r>
            <a:r>
              <a:rPr lang="uk-UA" sz="1400" b="1" dirty="0" err="1" smtClean="0"/>
              <a:t>екогодівничок</a:t>
            </a:r>
            <a:r>
              <a:rPr lang="uk-UA" sz="1400" b="1" dirty="0" smtClean="0"/>
              <a:t> для птахів (2024р.)</a:t>
            </a:r>
            <a:endParaRPr lang="ru-RU" sz="1400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1"/>
          <a:stretch>
            <a:fillRect/>
          </a:stretch>
        </p:blipFill>
        <p:spPr bwMode="auto">
          <a:xfrm>
            <a:off x="6158186" y="958080"/>
            <a:ext cx="2781513" cy="2499805"/>
          </a:xfrm>
          <a:prstGeom prst="rect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2" r="11963" b="33680"/>
          <a:stretch>
            <a:fillRect/>
          </a:stretch>
        </p:blipFill>
        <p:spPr bwMode="auto">
          <a:xfrm>
            <a:off x="324215" y="958081"/>
            <a:ext cx="5346825" cy="2465128"/>
          </a:xfrm>
          <a:prstGeom prst="rect">
            <a:avLst/>
          </a:prstGeom>
          <a:ln w="38100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8138" r="19387" b="12420"/>
          <a:stretch>
            <a:fillRect/>
          </a:stretch>
        </p:blipFill>
        <p:spPr bwMode="auto">
          <a:xfrm>
            <a:off x="5671040" y="3867646"/>
            <a:ext cx="3268660" cy="2559268"/>
          </a:xfrm>
          <a:prstGeom prst="rect">
            <a:avLst/>
          </a:prstGeom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9"/>
          <a:stretch>
            <a:fillRect/>
          </a:stretch>
        </p:blipFill>
        <p:spPr bwMode="auto">
          <a:xfrm>
            <a:off x="324215" y="4005064"/>
            <a:ext cx="4541580" cy="215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8579" y="6166385"/>
            <a:ext cx="45720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1400" b="1" dirty="0" err="1"/>
              <a:t>Створення</a:t>
            </a:r>
            <a:r>
              <a:rPr lang="ru-RU" sz="1400" b="1" dirty="0"/>
              <a:t> </a:t>
            </a:r>
            <a:r>
              <a:rPr lang="ru-RU" sz="1400" b="1" dirty="0" err="1"/>
              <a:t>групи</a:t>
            </a:r>
            <a:r>
              <a:rPr lang="ru-RU" sz="1400" b="1" dirty="0"/>
              <a:t> в </a:t>
            </a:r>
            <a:r>
              <a:rPr lang="ru-RU" sz="1400" b="1" dirty="0" err="1"/>
              <a:t>соціальній</a:t>
            </a:r>
            <a:r>
              <a:rPr lang="ru-RU" sz="1400" b="1" dirty="0"/>
              <a:t> </a:t>
            </a:r>
            <a:r>
              <a:rPr lang="ru-RU" sz="1400" b="1" dirty="0" err="1"/>
              <a:t>мережі</a:t>
            </a:r>
            <a:r>
              <a:rPr lang="ru-RU" sz="1400" b="1" dirty="0"/>
              <a:t> </a:t>
            </a:r>
            <a:r>
              <a:rPr lang="ru-RU" sz="1400" b="1" dirty="0" err="1"/>
              <a:t>Facebook</a:t>
            </a:r>
            <a:r>
              <a:rPr lang="ru-RU" sz="1400" b="1" dirty="0"/>
              <a:t> для </a:t>
            </a:r>
            <a:r>
              <a:rPr lang="ru-RU" sz="1400" b="1" dirty="0" err="1"/>
              <a:t>батьків</a:t>
            </a:r>
            <a:r>
              <a:rPr lang="ru-RU" sz="1400" b="1" dirty="0"/>
              <a:t> «</a:t>
            </a:r>
            <a:r>
              <a:rPr lang="ru-RU" sz="1400" b="1" dirty="0" err="1"/>
              <a:t>Стежинки</a:t>
            </a:r>
            <a:r>
              <a:rPr lang="ru-RU" sz="1400" b="1" dirty="0"/>
              <a:t> у </a:t>
            </a:r>
            <a:r>
              <a:rPr lang="ru-RU" sz="1400" b="1" dirty="0" err="1"/>
              <a:t>Всесвіт</a:t>
            </a:r>
            <a:r>
              <a:rPr lang="ru-RU" sz="1400" b="1" dirty="0"/>
              <a:t>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58186" y="6165304"/>
            <a:ext cx="293702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1400" b="1" dirty="0" smtClean="0"/>
              <a:t>Організація свят та розваг</a:t>
            </a:r>
          </a:p>
          <a:p>
            <a:r>
              <a:rPr lang="uk-UA" sz="1400" b="1" dirty="0" smtClean="0"/>
              <a:t> спільно з батьками вихованців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8565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Aharoni" panose="02010803020104030203" pitchFamily="2" charset="-79"/>
              </a:rPr>
              <a:t>Моє</a:t>
            </a: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haroni" panose="02010803020104030203" pitchFamily="2" charset="-79"/>
              </a:rPr>
              <a:t> 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haroni" panose="02010803020104030203" pitchFamily="2" charset="-79"/>
              </a:rPr>
              <a:t> </a:t>
            </a:r>
            <a:r>
              <a:rPr lang="ru-RU" sz="4000" b="1" i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Aharoni" panose="02010803020104030203" pitchFamily="2" charset="-79"/>
              </a:rPr>
              <a:t>життєве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haroni" panose="02010803020104030203" pitchFamily="2" charset="-79"/>
              </a:rPr>
              <a:t>  кредо: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674" y="1844824"/>
            <a:ext cx="8532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uk-UA" sz="4000" b="1" i="1" dirty="0" smtClean="0">
                <a:solidFill>
                  <a:schemeClr val="accent3"/>
                </a:solidFill>
                <a:latin typeface="Gabriola" panose="04040605051002020D02" pitchFamily="82" charset="0"/>
              </a:rPr>
              <a:t>          </a:t>
            </a:r>
            <a:r>
              <a:rPr lang="uk-UA" sz="40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Моє </a:t>
            </a:r>
            <a:r>
              <a:rPr lang="uk-UA" sz="40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педагогічне кредо:		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698" y="3643355"/>
            <a:ext cx="514115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Вихователь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це той, хто творить чудеса, </a:t>
            </a:r>
            <a:endParaRPr lang="uk-UA" altLang="ru-RU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будує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храм людських душ!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Якби я не була вихователем, я б не могла...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залишатися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молодою душею;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бачити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світ очима дитини;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відчувала б змін у житті;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була б такою щасливою;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відчувала б музику квітів, слова;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відчувала б тепла людських сердець;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бачила б сонечка в дитячих очах;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ct val="0"/>
              </a:spcBef>
            </a:pP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...</a:t>
            </a:r>
            <a:r>
              <a:rPr lang="en-US" altLang="ru-RU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altLang="ru-RU" i="1" dirty="0" smtClean="0">
                <a:solidFill>
                  <a:schemeClr val="accent6">
                    <a:lumMod val="50000"/>
                  </a:schemeClr>
                </a:solidFill>
              </a:rPr>
              <a:t>не </a:t>
            </a:r>
            <a:r>
              <a:rPr lang="uk-UA" altLang="ru-RU" i="1" dirty="0">
                <a:solidFill>
                  <a:schemeClr val="accent6">
                    <a:lumMod val="50000"/>
                  </a:schemeClr>
                </a:solidFill>
              </a:rPr>
              <a:t>отримувала б насолоди від життя!</a:t>
            </a:r>
            <a:endParaRPr lang="ru-RU" altLang="ru-RU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0" t="5281" r="7514" b="7270"/>
          <a:stretch>
            <a:fillRect/>
          </a:stretch>
        </p:blipFill>
        <p:spPr bwMode="auto">
          <a:xfrm>
            <a:off x="5148403" y="3802925"/>
            <a:ext cx="3888093" cy="2706651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826" y="774395"/>
            <a:ext cx="9223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rgbClr val="7030A0"/>
                </a:solidFill>
              </a:rPr>
              <a:t>«Якщо добре працювати,</a:t>
            </a:r>
          </a:p>
          <a:p>
            <a:pPr algn="ctr"/>
            <a:r>
              <a:rPr lang="uk-UA" sz="2800" b="1" i="1" dirty="0" smtClean="0">
                <a:solidFill>
                  <a:srgbClr val="7030A0"/>
                </a:solidFill>
              </a:rPr>
              <a:t> всюди успіх будеш мати»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561" y="2456215"/>
            <a:ext cx="88585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rgbClr val="7030A0"/>
                </a:solidFill>
              </a:rPr>
              <a:t>«Будь майстром, поетом, художником у справі,</a:t>
            </a:r>
          </a:p>
          <a:p>
            <a:pPr algn="ctr"/>
            <a:r>
              <a:rPr lang="uk-UA" sz="2800" b="1" i="1" dirty="0" smtClean="0">
                <a:solidFill>
                  <a:srgbClr val="7030A0"/>
                </a:solidFill>
              </a:rPr>
              <a:t> яку ти робиш» (Василь </a:t>
            </a:r>
            <a:r>
              <a:rPr lang="uk-UA" sz="2800" b="1" i="1" dirty="0">
                <a:solidFill>
                  <a:srgbClr val="7030A0"/>
                </a:solidFill>
              </a:rPr>
              <a:t>С</a:t>
            </a:r>
            <a:r>
              <a:rPr lang="uk-UA" sz="2800" b="1" i="1" dirty="0" smtClean="0">
                <a:solidFill>
                  <a:srgbClr val="7030A0"/>
                </a:solidFill>
              </a:rPr>
              <a:t>ухомлинський)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0763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Використання сучасних освітніх технологій</a:t>
            </a:r>
            <a:r>
              <a:rPr lang="uk-UA" sz="36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3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580" y="2276872"/>
            <a:ext cx="74932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 «</a:t>
            </a:r>
            <a:r>
              <a:rPr lang="uk-UA" sz="3200" b="1" dirty="0"/>
              <a:t>Стіни, </a:t>
            </a:r>
            <a:r>
              <a:rPr lang="uk-UA" sz="3200" b="1" dirty="0" smtClean="0"/>
              <a:t>що </a:t>
            </a:r>
            <a:r>
              <a:rPr lang="uk-UA" sz="3200" b="1" dirty="0"/>
              <a:t>говорять»;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 Кільця Луллія;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 ІКТ;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3200" b="1" dirty="0" smtClean="0"/>
              <a:t> Різнопланова діяльність за   альтернативною програмою інженерного мислення «</a:t>
            </a:r>
            <a:r>
              <a:rPr lang="en-US" sz="3200" b="1" dirty="0" smtClean="0"/>
              <a:t>STREAM-</a:t>
            </a:r>
            <a:r>
              <a:rPr lang="uk-UA" sz="3200" b="1" dirty="0" smtClean="0"/>
              <a:t>освіта, або Стежинки у Всесвіт»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715" y="1426243"/>
            <a:ext cx="36728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 smtClean="0">
                <a:latin typeface="+mj-lt"/>
              </a:rPr>
              <a:t>З вересня 2008 року працюю </a:t>
            </a:r>
          </a:p>
          <a:p>
            <a:pPr algn="ctr"/>
            <a:r>
              <a:rPr lang="uk-UA" dirty="0" smtClean="0">
                <a:latin typeface="+mj-lt"/>
              </a:rPr>
              <a:t>вихователем у дошкільній групі </a:t>
            </a:r>
          </a:p>
          <a:p>
            <a:pPr algn="ctr"/>
            <a:r>
              <a:rPr lang="uk-UA" dirty="0" smtClean="0">
                <a:latin typeface="+mj-lt"/>
              </a:rPr>
              <a:t>«Пролісок»</a:t>
            </a:r>
          </a:p>
          <a:p>
            <a:pPr algn="ctr"/>
            <a:r>
              <a:rPr lang="uk-UA" dirty="0" smtClean="0">
                <a:latin typeface="+mj-lt"/>
              </a:rPr>
              <a:t>закладу дошкільної освіти № 35</a:t>
            </a:r>
          </a:p>
          <a:p>
            <a:pPr algn="ctr"/>
            <a:r>
              <a:rPr lang="uk-UA" dirty="0" smtClean="0">
                <a:latin typeface="+mj-lt"/>
              </a:rPr>
              <a:t>«Віночок»</a:t>
            </a:r>
            <a:endParaRPr lang="ru-RU" dirty="0"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" t="17406" r="4169"/>
          <a:stretch>
            <a:fillRect/>
          </a:stretch>
        </p:blipFill>
        <p:spPr bwMode="auto">
          <a:xfrm>
            <a:off x="4876867" y="4149080"/>
            <a:ext cx="3806653" cy="2595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320480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15084"/>
            <a:ext cx="3814914" cy="2861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9752" y="50515"/>
            <a:ext cx="34612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Життєпис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DA3DD"/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5199" y="188640"/>
            <a:ext cx="505298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Тема, над </a:t>
            </a:r>
            <a:r>
              <a:rPr lang="uk-UA" sz="3600" b="1" cap="none" spc="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якою я</a:t>
            </a:r>
          </a:p>
          <a:p>
            <a:pPr algn="ctr"/>
            <a:r>
              <a:rPr lang="uk-UA" sz="3600" b="1" cap="none" spc="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поглиблено працюю:</a:t>
            </a:r>
            <a:endParaRPr lang="uk-UA" sz="3600" b="1" cap="none" spc="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700808"/>
            <a:ext cx="920476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868F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«Формування</a:t>
            </a:r>
          </a:p>
          <a:p>
            <a:pPr algn="ctr"/>
            <a:r>
              <a:rPr lang="uk-UA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868F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етикету спілкування</a:t>
            </a:r>
          </a:p>
          <a:p>
            <a:pPr algn="ctr"/>
            <a:r>
              <a:rPr lang="uk-UA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868F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 дітей дошкільного віку»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868F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8310" y1="3333" x2="32042" y2="97407"/>
                        <a14:foregroundMark x1="12324" y1="3333" x2="9859" y2="41481"/>
                        <a14:foregroundMark x1="26761" y1="44444" x2="23239" y2="78519"/>
                        <a14:foregroundMark x1="26761" y1="44074" x2="35563" y2="82222"/>
                        <a14:foregroundMark x1="85563" y1="38148" x2="75352" y2="97407"/>
                        <a14:foregroundMark x1="83803" y1="92593" x2="83803" y2="92593"/>
                        <a14:foregroundMark x1="70070" y1="88889" x2="70070" y2="88889"/>
                        <a14:foregroundMark x1="72887" y1="81852" x2="72887" y2="90741"/>
                        <a14:foregroundMark x1="29577" y1="34444" x2="29225" y2="25556"/>
                        <a14:foregroundMark x1="25352" y1="75926" x2="25352" y2="99259"/>
                        <a14:foregroundMark x1="21831" y1="88148" x2="21831" y2="88148"/>
                        <a14:foregroundMark x1="34507" y1="94444" x2="34507" y2="94444"/>
                        <a14:foregroundMark x1="78169" y1="2963" x2="78873" y2="21111"/>
                        <a14:foregroundMark x1="86268" y1="2222" x2="95775" y2="20000"/>
                        <a14:foregroundMark x1="67958" y1="4815" x2="73944" y2="14074"/>
                        <a14:foregroundMark x1="64437" y1="7778" x2="61972" y2="20000"/>
                        <a14:foregroundMark x1="77113" y1="30000" x2="79577" y2="51481"/>
                        <a14:foregroundMark x1="79577" y1="44074" x2="72183" y2="68519"/>
                        <a14:foregroundMark x1="80634" y1="53333" x2="76408" y2="71111"/>
                        <a14:foregroundMark x1="28521" y1="40741" x2="29577" y2="61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013175"/>
            <a:ext cx="1731963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612" y1="14126" x2="16612" y2="14126"/>
                        <a14:foregroundMark x1="14332" y1="4089" x2="14332" y2="4089"/>
                        <a14:foregroundMark x1="14332" y1="45725" x2="14332" y2="45725"/>
                        <a14:foregroundMark x1="11075" y1="62454" x2="11075" y2="62454"/>
                        <a14:foregroundMark x1="8469" y1="37546" x2="8469" y2="37546"/>
                        <a14:foregroundMark x1="7818" y1="40892" x2="7818" y2="53903"/>
                        <a14:foregroundMark x1="19544" y1="51673" x2="34528" y2="50186"/>
                        <a14:foregroundMark x1="17264" y1="18587" x2="17264" y2="18587"/>
                        <a14:foregroundMark x1="20521" y1="14870" x2="25081" y2="23048"/>
                        <a14:foregroundMark x1="12704" y1="17472" x2="15961" y2="21933"/>
                        <a14:foregroundMark x1="19870" y1="95167" x2="19870" y2="95167"/>
                        <a14:foregroundMark x1="11726" y1="95911" x2="11726" y2="95911"/>
                        <a14:foregroundMark x1="6189" y1="6691" x2="38762" y2="11152"/>
                        <a14:foregroundMark x1="17264" y1="26766" x2="16612" y2="30483"/>
                        <a14:foregroundMark x1="4560" y1="93309" x2="24430" y2="92565"/>
                        <a14:foregroundMark x1="14007" y1="37546" x2="12378" y2="617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97152"/>
            <a:ext cx="1871663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723" y1="21453" x2="27684" y2="37370"/>
                        <a14:foregroundMark x1="64407" y1="16263" x2="42373" y2="36332"/>
                        <a14:foregroundMark x1="22034" y1="94810" x2="36723" y2="91696"/>
                        <a14:foregroundMark x1="53107" y1="92388" x2="61582" y2="99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908720"/>
            <a:ext cx="10795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759203"/>
            <a:ext cx="127476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811" y="5224145"/>
            <a:ext cx="19685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340768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4079" y="1052736"/>
            <a:ext cx="2592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dirty="0" smtClean="0"/>
              <a:t>Дидактичні ігри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dirty="0" smtClean="0"/>
              <a:t>Мнемосмужки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dirty="0" smtClean="0"/>
              <a:t>Коректурні таблиці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dirty="0" smtClean="0"/>
              <a:t>Кільця Луллія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dirty="0" smtClean="0"/>
              <a:t>Асоціативні карти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dirty="0"/>
              <a:t>В</a:t>
            </a:r>
            <a:r>
              <a:rPr lang="uk-UA" b="1" dirty="0" smtClean="0"/>
              <a:t>ідеоігри</a:t>
            </a:r>
          </a:p>
          <a:p>
            <a:r>
              <a:rPr lang="uk-UA" b="1" dirty="0" smtClean="0">
                <a:solidFill>
                  <a:srgbClr val="FF0000"/>
                </a:solidFill>
              </a:rPr>
              <a:t>(власні розробки)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4226" y="188639"/>
            <a:ext cx="85202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Дидактичні ігри та матеріали: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9" t="17875" r="8613" b="16611"/>
          <a:stretch>
            <a:fillRect/>
          </a:stretch>
        </p:blipFill>
        <p:spPr bwMode="auto">
          <a:xfrm>
            <a:off x="2916367" y="1074994"/>
            <a:ext cx="2465597" cy="181363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23"/>
          <a:stretch>
            <a:fillRect/>
          </a:stretch>
        </p:blipFill>
        <p:spPr bwMode="auto">
          <a:xfrm>
            <a:off x="6706389" y="1340768"/>
            <a:ext cx="2395533" cy="2005707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74994"/>
            <a:ext cx="2286000" cy="1714500"/>
          </a:xfrm>
          <a:prstGeom prst="rect">
            <a:avLst/>
          </a:prstGeom>
          <a:ln w="28575" cap="sq">
            <a:solidFill>
              <a:srgbClr val="7030A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480" y="3124488"/>
            <a:ext cx="2286000" cy="17145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3" y="3401445"/>
            <a:ext cx="2355685" cy="1766764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74635"/>
            <a:ext cx="1858516" cy="2478021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717" y="4206791"/>
            <a:ext cx="1788790" cy="238505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3" t="13123" r="52707" b="71544"/>
          <a:stretch>
            <a:fillRect/>
          </a:stretch>
        </p:blipFill>
        <p:spPr bwMode="auto">
          <a:xfrm>
            <a:off x="1705149" y="5223169"/>
            <a:ext cx="2959217" cy="161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3" t="20304" r="50000" b="12247"/>
          <a:stretch/>
        </p:blipFill>
        <p:spPr bwMode="auto">
          <a:xfrm>
            <a:off x="2627784" y="3077220"/>
            <a:ext cx="2649438" cy="371703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175399"/>
            <a:ext cx="85202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Дидактичні ігри та матеріали: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268760"/>
            <a:ext cx="5601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Сценарії майстер-класів для батьків вихованців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Картотека дидактичних ігор </a:t>
            </a:r>
          </a:p>
          <a:p>
            <a:r>
              <a:rPr lang="uk-UA" dirty="0" smtClean="0"/>
              <a:t>з морально-етичного виховання</a:t>
            </a:r>
          </a:p>
          <a:p>
            <a:r>
              <a:rPr lang="uk-UA" dirty="0" smtClean="0">
                <a:solidFill>
                  <a:srgbClr val="FF0000"/>
                </a:solidFill>
              </a:rPr>
              <a:t>(власні розробки)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943702"/>
            <a:ext cx="2698279" cy="202370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778" y="2469089"/>
            <a:ext cx="2194222" cy="164566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8" y="2852936"/>
            <a:ext cx="2787774" cy="371703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81" y="4114756"/>
            <a:ext cx="1871593" cy="249545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59901"/>
            <a:ext cx="3562852" cy="2712584"/>
          </a:xfrm>
          <a:prstGeom prst="rect">
            <a:avLst/>
          </a:prstGeom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0"/>
          <a:stretch>
            <a:fillRect/>
          </a:stretch>
        </p:blipFill>
        <p:spPr bwMode="auto">
          <a:xfrm>
            <a:off x="467544" y="3695250"/>
            <a:ext cx="4104456" cy="2896515"/>
          </a:xfrm>
          <a:prstGeom prst="rect">
            <a:avLst/>
          </a:prstGeom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57" y="1040999"/>
            <a:ext cx="3744009" cy="2304256"/>
          </a:xfrm>
          <a:prstGeom prst="rect">
            <a:avLst/>
          </a:prstGeom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1364165"/>
            <a:ext cx="291478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ередній групі</a:t>
            </a:r>
          </a:p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«Наш національний одяг» (2023р.)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05015" y="40729"/>
            <a:ext cx="61326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Відкриті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освітні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заходи: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186</TotalTime>
  <Words>754</Words>
  <Application>Microsoft Office PowerPoint</Application>
  <PresentationFormat>Экран (4:3)</PresentationFormat>
  <Paragraphs>130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Private</dc:creator>
  <cp:lastModifiedBy>Private</cp:lastModifiedBy>
  <cp:revision>153</cp:revision>
  <cp:lastPrinted>2025-02-16T13:50:57Z</cp:lastPrinted>
  <dcterms:created xsi:type="dcterms:W3CDTF">2022-02-19T22:35:00Z</dcterms:created>
  <dcterms:modified xsi:type="dcterms:W3CDTF">2025-02-16T13:32:57Z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BBEA9F5CF4F545669EF984D56E7B8A32_12</vt:lpwstr>
  </property>
  <property fmtid="{D5CDD505-2E9C-101B-9397-08002B2CF9AE}" pid="3" name="KSOProductBuildVer">
    <vt:lpwstr>1033-12.2.0.17119</vt:lpwstr>
  </property>
</Properties>
</file>