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08" r:id="rId2"/>
    <p:sldId id="309" r:id="rId3"/>
    <p:sldId id="312" r:id="rId4"/>
    <p:sldId id="314" r:id="rId5"/>
    <p:sldId id="313" r:id="rId6"/>
    <p:sldId id="310" r:id="rId7"/>
    <p:sldId id="315" r:id="rId8"/>
    <p:sldId id="311" r:id="rId9"/>
    <p:sldId id="320" r:id="rId10"/>
    <p:sldId id="319" r:id="rId11"/>
    <p:sldId id="321" r:id="rId12"/>
    <p:sldId id="322" r:id="rId13"/>
    <p:sldId id="332" r:id="rId14"/>
    <p:sldId id="318" r:id="rId15"/>
    <p:sldId id="317" r:id="rId16"/>
    <p:sldId id="325" r:id="rId17"/>
    <p:sldId id="324" r:id="rId18"/>
    <p:sldId id="326" r:id="rId19"/>
    <p:sldId id="327" r:id="rId20"/>
    <p:sldId id="328" r:id="rId21"/>
    <p:sldId id="329" r:id="rId22"/>
    <p:sldId id="330" r:id="rId23"/>
    <p:sldId id="316" r:id="rId24"/>
    <p:sldId id="333" r:id="rId25"/>
    <p:sldId id="323" r:id="rId26"/>
    <p:sldId id="335" r:id="rId27"/>
    <p:sldId id="336" r:id="rId28"/>
    <p:sldId id="331" r:id="rId29"/>
    <p:sldId id="337" r:id="rId30"/>
    <p:sldId id="334" r:id="rId31"/>
    <p:sldId id="338" r:id="rId32"/>
    <p:sldId id="339" r:id="rId33"/>
    <p:sldId id="340" r:id="rId34"/>
    <p:sldId id="342" r:id="rId35"/>
    <p:sldId id="343" r:id="rId36"/>
    <p:sldId id="307" r:id="rId37"/>
  </p:sldIdLst>
  <p:sldSz cx="9144000" cy="6858000" type="screen4x3"/>
  <p:notesSz cx="6858000" cy="9525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4A8"/>
    <a:srgbClr val="1BF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60" autoAdjust="0"/>
    <p:restoredTop sz="94660"/>
  </p:normalViewPr>
  <p:slideViewPr>
    <p:cSldViewPr>
      <p:cViewPr varScale="1">
        <p:scale>
          <a:sx n="56" d="100"/>
          <a:sy n="56" d="100"/>
        </p:scale>
        <p:origin x="10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4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12F9F-E9EE-4ABC-ABDA-BC06983926F8}" type="datetimeFigureOut">
              <a:rPr lang="uk-UA" smtClean="0"/>
              <a:pPr/>
              <a:t>19.02.2025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AC10F-C050-4993-9A86-3C21EDE7CBF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492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g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g"/><Relationship Id="rId7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g"/><Relationship Id="rId7" Type="http://schemas.openxmlformats.org/officeDocument/2006/relationships/image" Target="../media/image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g"/><Relationship Id="rId5" Type="http://schemas.openxmlformats.org/officeDocument/2006/relationships/image" Target="../media/image85.jpg"/><Relationship Id="rId4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g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g"/><Relationship Id="rId3" Type="http://schemas.openxmlformats.org/officeDocument/2006/relationships/image" Target="../media/image2.jpeg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2.jpe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g"/><Relationship Id="rId4" Type="http://schemas.openxmlformats.org/officeDocument/2006/relationships/image" Target="../media/image112.jpg"/><Relationship Id="rId9" Type="http://schemas.openxmlformats.org/officeDocument/2006/relationships/image" Target="../media/image11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1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7" Type="http://schemas.openxmlformats.org/officeDocument/2006/relationships/image" Target="../media/image1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ежные сиреневые цветы">
            <a:extLst>
              <a:ext uri="{FF2B5EF4-FFF2-40B4-BE49-F238E27FC236}">
                <a16:creationId xmlns:a16="http://schemas.microsoft.com/office/drawing/2014/main" id="{420E3743-9E73-6A9F-2B3E-1FCA1A52D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810"/>
            <a:ext cx="9144000" cy="685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587F141-DD00-35E4-54F3-5EB29E34F616}"/>
              </a:ext>
            </a:extLst>
          </p:cNvPr>
          <p:cNvSpPr/>
          <p:nvPr/>
        </p:nvSpPr>
        <p:spPr>
          <a:xfrm>
            <a:off x="2114549" y="1550082"/>
            <a:ext cx="4914900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ПОРТФОЛІО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4F435BD-019C-FCB0-06E6-1642B3101325}"/>
              </a:ext>
            </a:extLst>
          </p:cNvPr>
          <p:cNvSpPr/>
          <p:nvPr/>
        </p:nvSpPr>
        <p:spPr>
          <a:xfrm>
            <a:off x="2552699" y="2785869"/>
            <a:ext cx="4038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</a:rPr>
              <a:t>вихователя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2274D-CA28-7A46-F7FE-BB2229ED1585}"/>
              </a:ext>
            </a:extLst>
          </p:cNvPr>
          <p:cNvSpPr txBox="1"/>
          <p:nvPr/>
        </p:nvSpPr>
        <p:spPr>
          <a:xfrm>
            <a:off x="1295400" y="3434639"/>
            <a:ext cx="7391767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5400" b="1" dirty="0">
                <a:latin typeface="Monotype Corsiva" pitchFamily="66" charset="0"/>
              </a:rPr>
              <a:t>Зозулі  Лілії  Олександрівни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F3177EB-2B51-3921-67EA-27E9F1342280}"/>
              </a:ext>
            </a:extLst>
          </p:cNvPr>
          <p:cNvSpPr txBox="1">
            <a:spLocks/>
          </p:cNvSpPr>
          <p:nvPr/>
        </p:nvSpPr>
        <p:spPr>
          <a:xfrm>
            <a:off x="457200" y="95875"/>
            <a:ext cx="8419139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Департамент освіти Луцької міської ради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КЗ «Луцький заклад дошкільної освіти (ясла-садок) №35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Луцької міської ради»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71F69A36-5B39-A022-BB55-9B80383832ED}"/>
              </a:ext>
            </a:extLst>
          </p:cNvPr>
          <p:cNvSpPr/>
          <p:nvPr/>
        </p:nvSpPr>
        <p:spPr>
          <a:xfrm>
            <a:off x="3790469" y="6211669"/>
            <a:ext cx="1752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</a:rPr>
              <a:t>2025 р.</a:t>
            </a:r>
          </a:p>
        </p:txBody>
      </p:sp>
    </p:spTree>
    <p:extLst>
      <p:ext uri="{BB962C8B-B14F-4D97-AF65-F5344CB8AC3E}">
        <p14:creationId xmlns:p14="http://schemas.microsoft.com/office/powerpoint/2010/main" val="3897412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ий сувій 2">
            <a:extLst>
              <a:ext uri="{FF2B5EF4-FFF2-40B4-BE49-F238E27FC236}">
                <a16:creationId xmlns:a16="http://schemas.microsoft.com/office/drawing/2014/main" id="{01576F2F-D52D-2057-41D9-5F1413DE9662}"/>
              </a:ext>
            </a:extLst>
          </p:cNvPr>
          <p:cNvSpPr/>
          <p:nvPr/>
        </p:nvSpPr>
        <p:spPr>
          <a:xfrm>
            <a:off x="51974" y="-3140"/>
            <a:ext cx="5867400" cy="838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95D568-7A91-980E-09EC-2ADE04CB9A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57920"/>
            <a:ext cx="2628901" cy="2628901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87C381-FBA6-60CA-CF9B-8D2B497C3F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/>
          <a:stretch/>
        </p:blipFill>
        <p:spPr>
          <a:xfrm rot="5400000">
            <a:off x="358140" y="3482676"/>
            <a:ext cx="3048000" cy="33528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4DCD32-7AA7-E925-3ECF-C6C7FBE8C5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1" y="884590"/>
            <a:ext cx="2628901" cy="2628901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FB93962-66BE-094A-23DE-A4E11EF85864}"/>
              </a:ext>
            </a:extLst>
          </p:cNvPr>
          <p:cNvSpPr/>
          <p:nvPr/>
        </p:nvSpPr>
        <p:spPr>
          <a:xfrm>
            <a:off x="136268" y="3029633"/>
            <a:ext cx="3475612" cy="646331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Інтегроване заняття «Цікавинки з бабусиної скриньки» (16.03.24)</a:t>
            </a:r>
            <a:endParaRPr lang="uk-UA" dirty="0"/>
          </a:p>
        </p:txBody>
      </p:sp>
      <p:pic>
        <p:nvPicPr>
          <p:cNvPr id="12" name="Рисунок 11" descr="На зображенні може бути: 4 людини, дитина та текст">
            <a:extLst>
              <a:ext uri="{FF2B5EF4-FFF2-40B4-BE49-F238E27FC236}">
                <a16:creationId xmlns:a16="http://schemas.microsoft.com/office/drawing/2014/main" id="{3051ED24-1E76-2E66-0B6B-EB3C921D31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809" y="3675964"/>
            <a:ext cx="2280923" cy="309801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4CA78DC-90D5-CA4C-2CB3-94B1EE557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7705" y="823630"/>
            <a:ext cx="3474321" cy="248841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AA2ED7A-6E2A-A36A-84B8-2229CEC766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9" b="6141"/>
          <a:stretch/>
        </p:blipFill>
        <p:spPr>
          <a:xfrm>
            <a:off x="3972464" y="3697528"/>
            <a:ext cx="2788635" cy="309801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88846B1A-B520-28EC-90B2-36CE67D2BC82}"/>
              </a:ext>
            </a:extLst>
          </p:cNvPr>
          <p:cNvSpPr/>
          <p:nvPr/>
        </p:nvSpPr>
        <p:spPr>
          <a:xfrm>
            <a:off x="5791200" y="3312040"/>
            <a:ext cx="3274801" cy="646331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Інтегроване заняття «Ой, рушник, рушничок»(16.03.24)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7851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ий сувій 2">
            <a:extLst>
              <a:ext uri="{FF2B5EF4-FFF2-40B4-BE49-F238E27FC236}">
                <a16:creationId xmlns:a16="http://schemas.microsoft.com/office/drawing/2014/main" id="{01576F2F-D52D-2057-41D9-5F1413DE9662}"/>
              </a:ext>
            </a:extLst>
          </p:cNvPr>
          <p:cNvSpPr/>
          <p:nvPr/>
        </p:nvSpPr>
        <p:spPr>
          <a:xfrm>
            <a:off x="51974" y="-3140"/>
            <a:ext cx="5867400" cy="838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419337-9FBB-3827-AF57-3642AEAD7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9" t="3824"/>
          <a:stretch/>
        </p:blipFill>
        <p:spPr>
          <a:xfrm>
            <a:off x="6074448" y="163555"/>
            <a:ext cx="2707421" cy="400786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38DC8E-F981-E39B-B40C-132EF5825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7" b="15991"/>
          <a:stretch/>
        </p:blipFill>
        <p:spPr>
          <a:xfrm>
            <a:off x="2505533" y="3898008"/>
            <a:ext cx="3313116" cy="274976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C221EE-BD29-3679-4DDD-C87D12B013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2" y="879687"/>
            <a:ext cx="2527269" cy="337105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62272E-8947-DB48-2105-8BD90E2CF8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4" b="8028"/>
          <a:stretch/>
        </p:blipFill>
        <p:spPr>
          <a:xfrm>
            <a:off x="179733" y="4203512"/>
            <a:ext cx="2356019" cy="244426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52EF57-F8F9-B6C7-0DA7-F7B0FA7A47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7"/>
          <a:stretch/>
        </p:blipFill>
        <p:spPr>
          <a:xfrm>
            <a:off x="5462456" y="3090466"/>
            <a:ext cx="3569565" cy="355731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4996C9-C92B-4B3A-4EC7-0BFABA50D0B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6" t="5555"/>
          <a:stretch/>
        </p:blipFill>
        <p:spPr>
          <a:xfrm>
            <a:off x="2822174" y="926912"/>
            <a:ext cx="2302732" cy="32766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E928CEF6-201D-7D16-A012-C81CA5E59F04}"/>
              </a:ext>
            </a:extLst>
          </p:cNvPr>
          <p:cNvSpPr/>
          <p:nvPr/>
        </p:nvSpPr>
        <p:spPr>
          <a:xfrm>
            <a:off x="4876800" y="1212131"/>
            <a:ext cx="1548091" cy="1200329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ОС “Гарбузовий переполох» (07.11.24)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2617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C371B49-60A1-A8CD-4EA4-3052FA409A60}"/>
              </a:ext>
            </a:extLst>
          </p:cNvPr>
          <p:cNvSpPr/>
          <p:nvPr/>
        </p:nvSpPr>
        <p:spPr>
          <a:xfrm>
            <a:off x="5334946" y="118909"/>
            <a:ext cx="3591339" cy="830997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Садимо цибулю на підвіконні</a:t>
            </a:r>
            <a:endParaRPr lang="uk-UA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149806-C169-22A7-FED7-E58E0D0837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4" b="8028"/>
          <a:stretch/>
        </p:blipFill>
        <p:spPr>
          <a:xfrm>
            <a:off x="6213376" y="4225821"/>
            <a:ext cx="2356019" cy="244426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2A7BF8F-A2F6-9D54-2D3C-979F6847CDDB}"/>
              </a:ext>
            </a:extLst>
          </p:cNvPr>
          <p:cNvSpPr/>
          <p:nvPr/>
        </p:nvSpPr>
        <p:spPr>
          <a:xfrm>
            <a:off x="5936536" y="3906933"/>
            <a:ext cx="3012609" cy="461665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Досліджуємо гарбуз</a:t>
            </a:r>
            <a:endParaRPr lang="uk-UA" sz="2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106B93-0D20-91B9-2967-19B36E701B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942" y="972512"/>
            <a:ext cx="3777343" cy="283729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098" name="Picture 2" descr="Немає опису світлини.">
            <a:extLst>
              <a:ext uri="{FF2B5EF4-FFF2-40B4-BE49-F238E27FC236}">
                <a16:creationId xmlns:a16="http://schemas.microsoft.com/office/drawing/2014/main" id="{A490194A-ADBB-EFDF-867E-597E518E5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8" r="18333"/>
          <a:stretch/>
        </p:blipFill>
        <p:spPr bwMode="auto">
          <a:xfrm>
            <a:off x="739353" y="1035347"/>
            <a:ext cx="4191874" cy="2837296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емає опису світлини.">
            <a:extLst>
              <a:ext uri="{FF2B5EF4-FFF2-40B4-BE49-F238E27FC236}">
                <a16:creationId xmlns:a16="http://schemas.microsoft.com/office/drawing/2014/main" id="{5EAC1414-FD83-08D9-DB3F-7CAEC40B5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" b="4445"/>
          <a:stretch/>
        </p:blipFill>
        <p:spPr bwMode="auto">
          <a:xfrm>
            <a:off x="1587693" y="3752065"/>
            <a:ext cx="3777343" cy="2945238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C42C0321-FF30-3B2F-D8D3-859574FFB1EF}"/>
              </a:ext>
            </a:extLst>
          </p:cNvPr>
          <p:cNvSpPr/>
          <p:nvPr/>
        </p:nvSpPr>
        <p:spPr>
          <a:xfrm>
            <a:off x="123390" y="3606607"/>
            <a:ext cx="1710145" cy="1200329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Вивчаємо властивості капусти</a:t>
            </a:r>
            <a:endParaRPr lang="uk-UA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ий сувій 2">
            <a:extLst>
              <a:ext uri="{FF2B5EF4-FFF2-40B4-BE49-F238E27FC236}">
                <a16:creationId xmlns:a16="http://schemas.microsoft.com/office/drawing/2014/main" id="{01576F2F-D52D-2057-41D9-5F1413DE9662}"/>
              </a:ext>
            </a:extLst>
          </p:cNvPr>
          <p:cNvSpPr/>
          <p:nvPr/>
        </p:nvSpPr>
        <p:spPr>
          <a:xfrm>
            <a:off x="51974" y="-3140"/>
            <a:ext cx="5867400" cy="838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E928CEF6-201D-7D16-A012-C81CA5E59F04}"/>
              </a:ext>
            </a:extLst>
          </p:cNvPr>
          <p:cNvSpPr/>
          <p:nvPr/>
        </p:nvSpPr>
        <p:spPr>
          <a:xfrm>
            <a:off x="3528252" y="843051"/>
            <a:ext cx="1548091" cy="1200329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ОС “Яблуко – корисно та цікаво» (19.02.25)</a:t>
            </a:r>
            <a:endParaRPr lang="uk-UA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E4155D1-152D-CAE0-EAF5-B23632BA1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95" y="843051"/>
            <a:ext cx="2735255" cy="205144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EA20139-3CDD-6A1C-9989-B61B2CCA2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095" y="101601"/>
            <a:ext cx="3048000" cy="22860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361716F-A73D-2964-A9A2-F698F82EE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403" y="2998711"/>
            <a:ext cx="2572795" cy="192959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FA7F7A4-5499-C875-55CF-6D7BB9FEB5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329" y="4368252"/>
            <a:ext cx="3133396" cy="235004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D49A049-1039-DE9A-ECFB-75CB090510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999" y="4546599"/>
            <a:ext cx="2895600" cy="21717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BB2C6D7-87F6-8A30-05A2-4953984C35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8261" y="2273183"/>
            <a:ext cx="2735255" cy="205144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7D6617E-8358-23BC-5337-17E8B0A81C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403" y="4546599"/>
            <a:ext cx="2895600" cy="21717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0149A29-CB30-D49D-AC5E-02E2F5723C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8441" y="2139303"/>
            <a:ext cx="3439190" cy="257939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628166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>
            <a:extLst>
              <a:ext uri="{FF2B5EF4-FFF2-40B4-BE49-F238E27FC236}">
                <a16:creationId xmlns:a16="http://schemas.microsoft.com/office/drawing/2014/main" id="{4C0057E0-B9B8-EDB6-69F2-0F58A98C12A0}"/>
              </a:ext>
            </a:extLst>
          </p:cNvPr>
          <p:cNvSpPr/>
          <p:nvPr/>
        </p:nvSpPr>
        <p:spPr>
          <a:xfrm>
            <a:off x="228600" y="194310"/>
            <a:ext cx="4343400" cy="67963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03484E92-51DA-CB13-F554-92D97A5BA729}"/>
              </a:ext>
            </a:extLst>
          </p:cNvPr>
          <p:cNvSpPr/>
          <p:nvPr/>
        </p:nvSpPr>
        <p:spPr>
          <a:xfrm>
            <a:off x="4419600" y="152400"/>
            <a:ext cx="4495800" cy="132343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/>
              <a:t>Проєкти</a:t>
            </a:r>
            <a:endParaRPr lang="uk-UA" sz="2000" b="1" dirty="0"/>
          </a:p>
          <a:p>
            <a:pPr algn="ctr"/>
            <a:r>
              <a:rPr lang="uk-UA" sz="2000" b="1" dirty="0"/>
              <a:t>“Моя вулиця”, “Моя кімната”, “Народження вистави”, «Я – українець» та ін.</a:t>
            </a:r>
            <a:endParaRPr lang="uk-UA" sz="20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E3511062-6E47-408F-07D9-093748F676A8}"/>
              </a:ext>
            </a:extLst>
          </p:cNvPr>
          <p:cNvSpPr/>
          <p:nvPr/>
        </p:nvSpPr>
        <p:spPr>
          <a:xfrm>
            <a:off x="326229" y="945236"/>
            <a:ext cx="4093371" cy="461665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Рахуємо з </a:t>
            </a:r>
            <a:r>
              <a:rPr lang="en-US" sz="2400" b="1" dirty="0"/>
              <a:t>LEGO </a:t>
            </a:r>
            <a:r>
              <a:rPr lang="uk-UA" sz="2400" b="1" dirty="0"/>
              <a:t>(6 цеглинок)</a:t>
            </a:r>
            <a:endParaRPr lang="uk-UA" sz="2400" dirty="0"/>
          </a:p>
        </p:txBody>
      </p:sp>
      <p:pic>
        <p:nvPicPr>
          <p:cNvPr id="7" name="Picture 2" descr="C:\Users\Boriz\Desktop\САЙТ садочка\група Калинка\5.jpg">
            <a:extLst>
              <a:ext uri="{FF2B5EF4-FFF2-40B4-BE49-F238E27FC236}">
                <a16:creationId xmlns:a16="http://schemas.microsoft.com/office/drawing/2014/main" id="{7AAEA2E4-B1D1-AD0A-A472-35439FAA0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b="9248"/>
          <a:stretch/>
        </p:blipFill>
        <p:spPr bwMode="auto">
          <a:xfrm>
            <a:off x="492007" y="1475839"/>
            <a:ext cx="3698993" cy="2643735"/>
          </a:xfrm>
          <a:prstGeom prst="rect">
            <a:avLst/>
          </a:prstGeom>
          <a:ln w="38100">
            <a:solidFill>
              <a:srgbClr val="2304A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591DEE0-C3F6-7295-41BD-B0AF75347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7" b="8836"/>
          <a:stretch/>
        </p:blipFill>
        <p:spPr bwMode="auto">
          <a:xfrm>
            <a:off x="171543" y="3810725"/>
            <a:ext cx="1798384" cy="2895600"/>
          </a:xfrm>
          <a:prstGeom prst="rect">
            <a:avLst/>
          </a:prstGeom>
          <a:noFill/>
          <a:ln w="38100">
            <a:solidFill>
              <a:srgbClr val="1BF12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0E9FCAF-AD88-4421-4F71-50E5CB004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7" t="23059" r="13844" b="35846"/>
          <a:stretch/>
        </p:blipFill>
        <p:spPr bwMode="auto">
          <a:xfrm>
            <a:off x="2006866" y="4189545"/>
            <a:ext cx="1904771" cy="2516055"/>
          </a:xfrm>
          <a:prstGeom prst="rect">
            <a:avLst/>
          </a:prstGeom>
          <a:noFill/>
          <a:ln w="38100">
            <a:solidFill>
              <a:srgbClr val="1BF12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1D4834B-1E64-7808-87F4-F326E5F4E2B2}"/>
              </a:ext>
            </a:extLst>
          </p:cNvPr>
          <p:cNvSpPr/>
          <p:nvPr/>
        </p:nvSpPr>
        <p:spPr>
          <a:xfrm>
            <a:off x="3725469" y="4631648"/>
            <a:ext cx="1330347" cy="1200329"/>
          </a:xfrm>
          <a:prstGeom prst="rect">
            <a:avLst/>
          </a:prstGeom>
          <a:ln w="38100">
            <a:solidFill>
              <a:srgbClr val="1BF12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Онлайн 3</a:t>
            </a:r>
            <a:r>
              <a:rPr lang="en-US" sz="2400" b="1" dirty="0"/>
              <a:t>-D</a:t>
            </a:r>
            <a:r>
              <a:rPr lang="uk-UA" sz="2400" b="1" dirty="0"/>
              <a:t> тварини</a:t>
            </a:r>
            <a:endParaRPr lang="uk-UA" sz="24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8B92537-4A76-A8F5-6ED9-9A24FB587F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951" y="3926603"/>
            <a:ext cx="3724866" cy="251605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0C30CAA-0A5C-5DB0-EEF1-5A274DB137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18" y="1522321"/>
            <a:ext cx="3724864" cy="2357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415005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>
            <a:extLst>
              <a:ext uri="{FF2B5EF4-FFF2-40B4-BE49-F238E27FC236}">
                <a16:creationId xmlns:a16="http://schemas.microsoft.com/office/drawing/2014/main" id="{14C2C5FD-ADD5-1E72-C530-05F792E2D8D6}"/>
              </a:ext>
            </a:extLst>
          </p:cNvPr>
          <p:cNvSpPr/>
          <p:nvPr/>
        </p:nvSpPr>
        <p:spPr>
          <a:xfrm>
            <a:off x="228599" y="107224"/>
            <a:ext cx="4718051" cy="849086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B2F39C8-A4CE-A66A-31EF-F32F902D7CEE}"/>
              </a:ext>
            </a:extLst>
          </p:cNvPr>
          <p:cNvSpPr/>
          <p:nvPr/>
        </p:nvSpPr>
        <p:spPr>
          <a:xfrm>
            <a:off x="4223658" y="3330295"/>
            <a:ext cx="2449284" cy="1200329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Створення інтелектуальних карт</a:t>
            </a:r>
            <a:endParaRPr lang="uk-UA" sz="2400" dirty="0"/>
          </a:p>
        </p:txBody>
      </p:sp>
      <p:pic>
        <p:nvPicPr>
          <p:cNvPr id="5" name="Picture 3" descr="C:\Users\Boriz\Desktop\САЙТ садочка\IMG_20191011_095427.jpg">
            <a:extLst>
              <a:ext uri="{FF2B5EF4-FFF2-40B4-BE49-F238E27FC236}">
                <a16:creationId xmlns:a16="http://schemas.microsoft.com/office/drawing/2014/main" id="{6392C785-6FE9-AEA7-AB44-51565DD22A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4119"/>
          <a:stretch/>
        </p:blipFill>
        <p:spPr bwMode="auto">
          <a:xfrm>
            <a:off x="4223658" y="4625313"/>
            <a:ext cx="2394853" cy="2090698"/>
          </a:xfrm>
          <a:prstGeom prst="rect">
            <a:avLst/>
          </a:prstGeom>
          <a:noFill/>
          <a:ln w="38100">
            <a:solidFill>
              <a:srgbClr val="2304A8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F10C19-BA07-7D13-4A8F-D86E73176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06" y="914489"/>
            <a:ext cx="3698963" cy="2729164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DD0D8D6-AA4A-1301-3DA5-55C375213B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5" r="26634"/>
          <a:stretch/>
        </p:blipFill>
        <p:spPr bwMode="auto">
          <a:xfrm>
            <a:off x="6749141" y="3368395"/>
            <a:ext cx="2264229" cy="3333501"/>
          </a:xfrm>
          <a:prstGeom prst="rect">
            <a:avLst/>
          </a:prstGeom>
          <a:noFill/>
          <a:ln w="38100">
            <a:solidFill>
              <a:srgbClr val="2304A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Немає опису світлини.">
            <a:extLst>
              <a:ext uri="{FF2B5EF4-FFF2-40B4-BE49-F238E27FC236}">
                <a16:creationId xmlns:a16="http://schemas.microsoft.com/office/drawing/2014/main" id="{D4594F49-28BF-8179-48F2-201F426F3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6"/>
          <a:stretch/>
        </p:blipFill>
        <p:spPr bwMode="auto">
          <a:xfrm>
            <a:off x="329839" y="3766624"/>
            <a:ext cx="3698963" cy="2968406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9DBC184-524A-72AB-4B6B-B69A25522AED}"/>
              </a:ext>
            </a:extLst>
          </p:cNvPr>
          <p:cNvSpPr/>
          <p:nvPr/>
        </p:nvSpPr>
        <p:spPr>
          <a:xfrm>
            <a:off x="130630" y="3368395"/>
            <a:ext cx="2209800" cy="830997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Використання </a:t>
            </a:r>
          </a:p>
          <a:p>
            <a:r>
              <a:rPr lang="uk-UA" sz="2400" b="1" dirty="0"/>
              <a:t>мнемотехніки</a:t>
            </a:r>
            <a:endParaRPr lang="uk-UA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C1C632-1182-793D-9502-1BCCEC4D5FE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5"/>
          <a:stretch/>
        </p:blipFill>
        <p:spPr>
          <a:xfrm>
            <a:off x="5141506" y="245734"/>
            <a:ext cx="3871864" cy="3122661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1721010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409733" y="972512"/>
            <a:ext cx="4467067" cy="461665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Проєкт «Народження вистави»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664D7B-17F0-CBE5-6BEB-5366B175C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514956"/>
            <a:ext cx="2819401" cy="2117752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BA610F-E9E3-036B-C9F5-B9003C7C5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608" y="127664"/>
            <a:ext cx="3345889" cy="251321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C746BC5-8AB4-2425-6938-7D5AC3E00A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815" y="1549246"/>
            <a:ext cx="3345890" cy="2513216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442FA9-0186-15A3-1FD1-FE07E74A70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2686472"/>
            <a:ext cx="3208298" cy="2409866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960C58F-9F1F-5939-57EE-CB0634CA01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2" y="4063336"/>
            <a:ext cx="3550625" cy="26670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74A504-AD0E-6887-AB32-E8D64FECB6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7223"/>
          <a:stretch/>
        </p:blipFill>
        <p:spPr>
          <a:xfrm>
            <a:off x="36198" y="3652619"/>
            <a:ext cx="3180209" cy="304428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EAA1948-A7B3-A9FF-5286-4BB29B5E8D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623" y="5014267"/>
            <a:ext cx="2284634" cy="1716069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1485398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7FFA46-FF2D-C996-D5F9-3ADABA0FA3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4" y="1133592"/>
            <a:ext cx="4477573" cy="305796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D8E867-8DBF-8E03-28CD-18463553C0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5" y="4260393"/>
            <a:ext cx="3229107" cy="2421098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0134433-5F5E-C13D-93DD-2FDF1A8B47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5"/>
          <a:stretch/>
        </p:blipFill>
        <p:spPr>
          <a:xfrm>
            <a:off x="4908713" y="4225494"/>
            <a:ext cx="4063846" cy="2565094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3" name="Picture 2" descr="Немає опису світлини.">
            <a:extLst>
              <a:ext uri="{FF2B5EF4-FFF2-40B4-BE49-F238E27FC236}">
                <a16:creationId xmlns:a16="http://schemas.microsoft.com/office/drawing/2014/main" id="{980640CA-928A-4DDC-D3C5-0D4404095C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" t="3903" r="36783"/>
          <a:stretch/>
        </p:blipFill>
        <p:spPr bwMode="auto">
          <a:xfrm>
            <a:off x="5071928" y="226818"/>
            <a:ext cx="3900631" cy="4058579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D1CDA2A5-C04E-D168-AD2E-A275372A0A57}"/>
              </a:ext>
            </a:extLst>
          </p:cNvPr>
          <p:cNvSpPr/>
          <p:nvPr/>
        </p:nvSpPr>
        <p:spPr>
          <a:xfrm>
            <a:off x="6268013" y="3454400"/>
            <a:ext cx="2742646" cy="830997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«Театр в нашому житті»</a:t>
            </a:r>
            <a:endParaRPr lang="uk-UA" sz="2400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37F2F71-A331-1465-438E-88054184FD92}"/>
              </a:ext>
            </a:extLst>
          </p:cNvPr>
          <p:cNvSpPr/>
          <p:nvPr/>
        </p:nvSpPr>
        <p:spPr>
          <a:xfrm>
            <a:off x="138751" y="997757"/>
            <a:ext cx="1613849" cy="1212043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Технологія «Стіни, які говорять»</a:t>
            </a:r>
            <a:endParaRPr lang="uk-UA" sz="24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A6A5B2A-7273-6025-BBD9-B18B681B7969}"/>
              </a:ext>
            </a:extLst>
          </p:cNvPr>
          <p:cNvSpPr/>
          <p:nvPr/>
        </p:nvSpPr>
        <p:spPr>
          <a:xfrm>
            <a:off x="381277" y="6253759"/>
            <a:ext cx="2742646" cy="461665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«Кольоровий сніг»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65901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478568" y="3411030"/>
            <a:ext cx="2350651" cy="830997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 безпеку дбаємо</a:t>
            </a:r>
            <a:endParaRPr lang="uk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B0CF3-E7E1-2E46-A44C-FBD0C3FCCB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t="23326" r="20833" b="5542"/>
          <a:stretch/>
        </p:blipFill>
        <p:spPr>
          <a:xfrm>
            <a:off x="7061285" y="4780153"/>
            <a:ext cx="1833297" cy="2058439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0E9C01-F117-3364-AD1A-4BFAB47CC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69"/>
          <a:stretch/>
        </p:blipFill>
        <p:spPr>
          <a:xfrm>
            <a:off x="228599" y="1040167"/>
            <a:ext cx="3723046" cy="1954859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6F1697-423E-3B45-3D06-98112A1FBB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6" y="4724400"/>
            <a:ext cx="2767983" cy="207536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9C68750-B41B-BBD8-DC9E-155FE1CDA9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49" y="4724400"/>
            <a:ext cx="2767982" cy="2075358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20C2FB6-1AA3-6CDC-FD11-2EF431DE42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39" y="2394232"/>
            <a:ext cx="3030149" cy="227192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8AF884-A510-DF7B-B2C0-07B68AB099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208" y="139251"/>
            <a:ext cx="3337842" cy="250262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814F166-6E65-E79B-0A3A-BD0FC5078E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599" y="2685384"/>
            <a:ext cx="2767983" cy="207536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2841365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6429298" y="3118730"/>
            <a:ext cx="2475944" cy="830997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«Ми – маленькі кулінари»</a:t>
            </a:r>
            <a:endParaRPr lang="uk-UA" sz="2400" dirty="0"/>
          </a:p>
        </p:txBody>
      </p:sp>
      <p:pic>
        <p:nvPicPr>
          <p:cNvPr id="5122" name="Picture 2" descr="Немає опису світлини.">
            <a:extLst>
              <a:ext uri="{FF2B5EF4-FFF2-40B4-BE49-F238E27FC236}">
                <a16:creationId xmlns:a16="http://schemas.microsoft.com/office/drawing/2014/main" id="{965D3ED3-1989-056D-E9D8-DF7680F7C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264" y="141514"/>
            <a:ext cx="3715657" cy="2786743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809CCE-5206-338A-7377-A75859F74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" y="1124133"/>
            <a:ext cx="3503278" cy="263143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026" name="Picture 2" descr="На зображенні може бути: 4 людини">
            <a:extLst>
              <a:ext uri="{FF2B5EF4-FFF2-40B4-BE49-F238E27FC236}">
                <a16:creationId xmlns:a16="http://schemas.microsoft.com/office/drawing/2014/main" id="{25E99334-DFC2-8DE0-9B3F-2DB5CA066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" y="3828145"/>
            <a:ext cx="3759200" cy="2819400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 зображенні може бути: 4 людини">
            <a:extLst>
              <a:ext uri="{FF2B5EF4-FFF2-40B4-BE49-F238E27FC236}">
                <a16:creationId xmlns:a16="http://schemas.microsoft.com/office/drawing/2014/main" id="{716C7FB4-61C4-4C40-9616-DE1EFD6BF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2"/>
          <a:stretch/>
        </p:blipFill>
        <p:spPr bwMode="auto">
          <a:xfrm>
            <a:off x="4719321" y="4201886"/>
            <a:ext cx="4165600" cy="2514601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B54FE-4201-0BB3-7386-1C4AF405BE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965" y="2246141"/>
            <a:ext cx="2792118" cy="209725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84778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925846-3584-33B6-3D60-9841E99FE09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79411" y="-174626"/>
            <a:ext cx="8385175" cy="8985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1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Розкажу про себе</a:t>
            </a:r>
            <a:r>
              <a:rPr kumimoji="0" lang="uk-UA" sz="6000" b="1" i="1" u="none" strike="noStrike" kern="1200" cap="none" spc="0" normalizeH="0" baseline="0" noProof="0" dirty="0">
                <a:ln>
                  <a:noFill/>
                </a:ln>
                <a:solidFill>
                  <a:srgbClr val="6436E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</a:t>
            </a:r>
            <a:endParaRPr kumimoji="0" lang="ru-RU" sz="6000" b="1" i="1" u="none" strike="noStrike" kern="1200" cap="none" spc="0" normalizeH="0" baseline="0" noProof="0" dirty="0">
              <a:ln>
                <a:noFill/>
              </a:ln>
              <a:solidFill>
                <a:srgbClr val="6436E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500918-61C1-ED08-F846-2D8FC1FAF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6580" y="497741"/>
            <a:ext cx="6553200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uk-UA" sz="2000" b="1" dirty="0"/>
              <a:t>Прізвище                       Зозуля</a:t>
            </a:r>
            <a:endParaRPr lang="ru-RU" sz="2000" b="1" dirty="0"/>
          </a:p>
          <a:p>
            <a:r>
              <a:rPr lang="uk-UA" sz="2000" b="1" dirty="0"/>
              <a:t>  </a:t>
            </a:r>
            <a:r>
              <a:rPr lang="uk-UA" sz="2000" b="1" dirty="0" err="1"/>
              <a:t>Ім</a:t>
            </a:r>
            <a:r>
              <a:rPr lang="ru-RU" sz="2000" b="1" dirty="0"/>
              <a:t>’</a:t>
            </a:r>
            <a:r>
              <a:rPr lang="uk-UA" sz="2000" b="1" dirty="0"/>
              <a:t>я                                Лілія</a:t>
            </a:r>
            <a:endParaRPr lang="ru-RU" sz="2000" b="1" dirty="0"/>
          </a:p>
          <a:p>
            <a:r>
              <a:rPr lang="uk-UA" sz="2000" b="1" dirty="0"/>
              <a:t>По батькові                    Олександрівна</a:t>
            </a:r>
          </a:p>
          <a:p>
            <a:r>
              <a:rPr lang="uk-UA" sz="2000" dirty="0"/>
              <a:t>Рік народження:      28.12.1991 р.</a:t>
            </a:r>
            <a:endParaRPr lang="ru-RU" sz="2000" dirty="0"/>
          </a:p>
          <a:p>
            <a:r>
              <a:rPr lang="uk-UA" dirty="0"/>
              <a:t>Закінчила:   комунальний вищий  навчальний заклад     </a:t>
            </a:r>
          </a:p>
          <a:p>
            <a:r>
              <a:rPr lang="uk-UA" dirty="0"/>
              <a:t>                     </a:t>
            </a:r>
            <a:r>
              <a:rPr lang="uk-UA" dirty="0" err="1"/>
              <a:t>“Новобузький</a:t>
            </a:r>
            <a:r>
              <a:rPr lang="uk-UA" dirty="0"/>
              <a:t> педагогічний </a:t>
            </a:r>
            <a:r>
              <a:rPr lang="uk-UA" dirty="0" err="1"/>
              <a:t>коледж”</a:t>
            </a:r>
            <a:r>
              <a:rPr lang="uk-UA" dirty="0"/>
              <a:t> (2011)</a:t>
            </a:r>
          </a:p>
          <a:p>
            <a:r>
              <a:rPr lang="uk-UA" dirty="0"/>
              <a:t> Диплом:      </a:t>
            </a:r>
            <a:r>
              <a:rPr lang="uk-UA" dirty="0" err="1"/>
              <a:t>МК</a:t>
            </a:r>
            <a:r>
              <a:rPr lang="uk-UA" dirty="0"/>
              <a:t> №41192011</a:t>
            </a:r>
            <a:endParaRPr lang="ru-RU" dirty="0"/>
          </a:p>
          <a:p>
            <a:r>
              <a:rPr lang="uk-UA" dirty="0"/>
              <a:t>Спеціальність за дипломом: вчитель початкової школи </a:t>
            </a:r>
          </a:p>
          <a:p>
            <a:r>
              <a:rPr lang="uk-UA" dirty="0"/>
              <a:t>                         та інформатики в початковій школі                                                                      </a:t>
            </a:r>
            <a:endParaRPr lang="ru-RU" dirty="0"/>
          </a:p>
          <a:p>
            <a:r>
              <a:rPr lang="uk-UA" dirty="0"/>
              <a:t>Категорія:    </a:t>
            </a:r>
            <a:r>
              <a:rPr lang="uk-UA" u="sng" dirty="0"/>
              <a:t>молодший спеціаліст</a:t>
            </a:r>
          </a:p>
          <a:p>
            <a:r>
              <a:rPr lang="uk-UA" dirty="0"/>
              <a:t>Закінчила:   Миколаївський національний університет  </a:t>
            </a:r>
          </a:p>
          <a:p>
            <a:r>
              <a:rPr lang="uk-UA" dirty="0"/>
              <a:t>                     імені В.О.Сухомлинського (2015)</a:t>
            </a:r>
          </a:p>
          <a:p>
            <a:r>
              <a:rPr lang="uk-UA" dirty="0"/>
              <a:t> Диплом:      С15№040619</a:t>
            </a:r>
            <a:endParaRPr lang="ru-RU" dirty="0"/>
          </a:p>
          <a:p>
            <a:r>
              <a:rPr lang="uk-UA" dirty="0"/>
              <a:t>Спеціальність за дипломом: вчитель початкової школи, </a:t>
            </a:r>
          </a:p>
          <a:p>
            <a:r>
              <a:rPr lang="uk-UA" dirty="0"/>
              <a:t>                      організатор, практичний психолог                                                                                  </a:t>
            </a:r>
            <a:endParaRPr lang="ru-RU" dirty="0"/>
          </a:p>
          <a:p>
            <a:r>
              <a:rPr lang="uk-UA" b="1" dirty="0"/>
              <a:t>Категорія:    </a:t>
            </a:r>
            <a:r>
              <a:rPr lang="uk-UA" b="1" u="sng" dirty="0"/>
              <a:t>спеціаліст</a:t>
            </a:r>
          </a:p>
          <a:p>
            <a:r>
              <a:rPr lang="uk-UA" b="1" dirty="0"/>
              <a:t>Освіта:        </a:t>
            </a:r>
            <a:r>
              <a:rPr lang="uk-UA" b="1" u="sng" dirty="0"/>
              <a:t>вища</a:t>
            </a:r>
          </a:p>
          <a:p>
            <a:r>
              <a:rPr lang="uk-UA" b="1" dirty="0"/>
              <a:t>Атестація: </a:t>
            </a:r>
            <a:r>
              <a:rPr lang="uk-UA" b="1" u="sng" dirty="0"/>
              <a:t>присвоєно І категорію (2022 р.)</a:t>
            </a:r>
          </a:p>
          <a:p>
            <a:endParaRPr lang="uk-UA" b="1" u="sng" dirty="0"/>
          </a:p>
          <a:p>
            <a:r>
              <a:rPr lang="uk-UA" b="1" dirty="0"/>
              <a:t>Посада:        </a:t>
            </a:r>
            <a:r>
              <a:rPr lang="uk-UA" b="1" u="sng" dirty="0"/>
              <a:t>вихователь</a:t>
            </a:r>
          </a:p>
          <a:p>
            <a:r>
              <a:rPr lang="uk-UA" b="1" dirty="0"/>
              <a:t>Педагогічний стаж:    </a:t>
            </a:r>
            <a:r>
              <a:rPr lang="uk-UA" b="1" u="sng" dirty="0"/>
              <a:t>13 років</a:t>
            </a:r>
          </a:p>
          <a:p>
            <a:r>
              <a:rPr lang="uk-UA" b="1" dirty="0"/>
              <a:t>В ЗДО №35:      </a:t>
            </a:r>
            <a:r>
              <a:rPr lang="uk-UA" b="1" u="sng" dirty="0"/>
              <a:t>6 років</a:t>
            </a:r>
          </a:p>
          <a:p>
            <a:endParaRPr lang="uk-UA" b="1" u="sng" dirty="0"/>
          </a:p>
        </p:txBody>
      </p:sp>
      <p:pic>
        <p:nvPicPr>
          <p:cNvPr id="1026" name="Picture 2" descr="Немає опису світлини.">
            <a:extLst>
              <a:ext uri="{FF2B5EF4-FFF2-40B4-BE49-F238E27FC236}">
                <a16:creationId xmlns:a16="http://schemas.microsoft.com/office/drawing/2014/main" id="{FBCA3E60-3947-43BB-98C6-E45AD723B5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4" t="13102" b="1166"/>
          <a:stretch/>
        </p:blipFill>
        <p:spPr bwMode="auto">
          <a:xfrm>
            <a:off x="458786" y="738822"/>
            <a:ext cx="2284414" cy="5879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968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228599" y="1114028"/>
            <a:ext cx="2819401" cy="461665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Досліджуємо світ</a:t>
            </a:r>
            <a:endParaRPr lang="uk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C6CB23-B4AA-828D-76D0-B0DE966EC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093" y="3858127"/>
            <a:ext cx="3854965" cy="28956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261758-2F05-1AD3-3B95-A1C87A85F7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t="6556" r="9863" b="9000"/>
          <a:stretch/>
        </p:blipFill>
        <p:spPr>
          <a:xfrm>
            <a:off x="3186019" y="1027765"/>
            <a:ext cx="2055395" cy="19050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6CD5F4-B7E5-1098-4174-0EE96599E0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799" y="127893"/>
            <a:ext cx="3854964" cy="28956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7AEC01-2E88-2BF9-175B-FB6F31283A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9" b="5882"/>
          <a:stretch/>
        </p:blipFill>
        <p:spPr>
          <a:xfrm>
            <a:off x="3274480" y="2696056"/>
            <a:ext cx="3051169" cy="24384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5DAE383-8F37-0011-AE80-DD3685E817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0" y="4315327"/>
            <a:ext cx="3246286" cy="24384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4C2ED81-E95E-C514-C338-7F19F05FD4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679851"/>
            <a:ext cx="2976035" cy="223540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2557882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533400" y="6170800"/>
            <a:ext cx="3383281" cy="461665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Проєкт «Я – українець»</a:t>
            </a:r>
            <a:endParaRPr lang="uk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B41DB1-8309-65CC-6B3C-889BBFEE8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838" y="2280842"/>
            <a:ext cx="3140975" cy="226665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05FB1A-88A5-E8DE-F8BB-ECE27CCCCF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037" y="129660"/>
            <a:ext cx="2903397" cy="2180844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43B77F-FDF5-0E0A-237A-68F0EF6E67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883" y="1037903"/>
            <a:ext cx="2903397" cy="2180844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6A92A7C-5F21-531C-EC5D-AF7879D2A9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1" y="4025596"/>
            <a:ext cx="3684524" cy="2767576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AE45C3A-2A70-DD45-9DA8-508CDF90A7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9" y="1115579"/>
            <a:ext cx="3212084" cy="241271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A3B400B-C0DF-2A4D-E026-C240C88BD7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493" y="2943717"/>
            <a:ext cx="4089739" cy="3066377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3320021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228599" y="141515"/>
            <a:ext cx="4920343" cy="830997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F13799-33F3-AA38-7314-38B85943B6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8" y="1030003"/>
            <a:ext cx="3446775" cy="2588994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4826DF-F82E-75D2-C71C-A944505E3F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49135"/>
            <a:ext cx="3347732" cy="25146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485E0-DA8C-D09C-6225-0CA8971230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8" y="4213785"/>
            <a:ext cx="3347734" cy="2514601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0EFFCD8-5C96-15FD-6E42-0DC25890DB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671" y="3802614"/>
            <a:ext cx="3879289" cy="2913871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323170D-A137-E279-23F2-E8C2AE51E4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876" y="2078799"/>
            <a:ext cx="3043393" cy="2286000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7D1EDDC-8940-E304-4BAF-34640087D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724" y="2774770"/>
            <a:ext cx="3352808" cy="2518413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17CDD421-B3C2-1191-2C4E-466F9748EDB3}"/>
              </a:ext>
            </a:extLst>
          </p:cNvPr>
          <p:cNvSpPr/>
          <p:nvPr/>
        </p:nvSpPr>
        <p:spPr>
          <a:xfrm>
            <a:off x="3723752" y="976724"/>
            <a:ext cx="1732407" cy="1200329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«Всі професії важливі»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36413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BEAFB07-272F-88BC-B6A8-C223C52454A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"/>
            <a:ext cx="8229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Участь в методичних заходах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CF1832-7500-C564-117C-4781DCC7B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3" r="21667"/>
          <a:stretch/>
        </p:blipFill>
        <p:spPr>
          <a:xfrm>
            <a:off x="152400" y="952500"/>
            <a:ext cx="3081867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AC7EC2C9-B90A-3DA5-C42D-939EA9801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" y="3700569"/>
            <a:ext cx="3429000" cy="2607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D:\ЗДО 35\самоосвіти\Виступи\Педагогічна рада№2 29.11.21\272166349_713284456304930_3716712638814355817_n.jpg">
            <a:extLst>
              <a:ext uri="{FF2B5EF4-FFF2-40B4-BE49-F238E27FC236}">
                <a16:creationId xmlns:a16="http://schemas.microsoft.com/office/drawing/2014/main" id="{35FFBB64-7B93-2836-A4D5-311DB209C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3814" t="15254" r="38103" b="18644"/>
          <a:stretch>
            <a:fillRect/>
          </a:stretch>
        </p:blipFill>
        <p:spPr bwMode="auto">
          <a:xfrm>
            <a:off x="3187384" y="1028474"/>
            <a:ext cx="2692482" cy="2352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CE5DB3-B2EF-040C-5C94-4F9C3C2A6C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056" y="1028474"/>
            <a:ext cx="3039344" cy="4054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C1AA6D-5F71-0FE6-148C-95BE13B04B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18" y="3574905"/>
            <a:ext cx="3812381" cy="2858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1DAEFBF4-0127-A881-1186-B15A6D03F590}"/>
              </a:ext>
            </a:extLst>
          </p:cNvPr>
          <p:cNvSpPr/>
          <p:nvPr/>
        </p:nvSpPr>
        <p:spPr>
          <a:xfrm>
            <a:off x="7174676" y="4025138"/>
            <a:ext cx="1740724" cy="262052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Педагогічний марафон вихователів ЗДО «Творчі майстерки: досвід в дії» (ЗДО №24) (28.11.24)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7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Сиреневые цветы">
            <a:extLst>
              <a:ext uri="{FF2B5EF4-FFF2-40B4-BE49-F238E27FC236}">
                <a16:creationId xmlns:a16="http://schemas.microsoft.com/office/drawing/2014/main" id="{C953824F-891D-7FD4-6DFD-5E02B76CD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Робота </a:t>
            </a:r>
            <a:r>
              <a:rPr lang="uk-UA" sz="44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 батьками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28600" y="838201"/>
            <a:ext cx="3505200" cy="1015663"/>
          </a:xfrm>
          <a:prstGeom prst="rect">
            <a:avLst/>
          </a:prstGeom>
          <a:ln>
            <a:solidFill>
              <a:srgbClr val="1BF12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/>
              <a:t>Створення групи в соціальній мережі </a:t>
            </a:r>
            <a:r>
              <a:rPr lang="en-US" sz="2000" dirty="0"/>
              <a:t>Facebook</a:t>
            </a:r>
            <a:r>
              <a:rPr lang="uk-UA" sz="2000" dirty="0"/>
              <a:t> для батьків «Стежинки у Всесвіт» </a:t>
            </a:r>
          </a:p>
        </p:txBody>
      </p:sp>
      <p:pic>
        <p:nvPicPr>
          <p:cNvPr id="64525" name="Picture 13"/>
          <p:cNvPicPr>
            <a:picLocks noChangeAspect="1" noChangeArrowheads="1"/>
          </p:cNvPicPr>
          <p:nvPr/>
        </p:nvPicPr>
        <p:blipFill>
          <a:blip r:embed="rId4" cstate="print"/>
          <a:srcRect l="30454" t="13542" r="13909" b="23958"/>
          <a:stretch>
            <a:fillRect/>
          </a:stretch>
        </p:blipFill>
        <p:spPr bwMode="auto">
          <a:xfrm>
            <a:off x="228600" y="1905000"/>
            <a:ext cx="3257550" cy="2057400"/>
          </a:xfrm>
          <a:prstGeom prst="rect">
            <a:avLst/>
          </a:prstGeom>
          <a:noFill/>
          <a:ln w="9525">
            <a:solidFill>
              <a:srgbClr val="1BF12F"/>
            </a:solidFill>
            <a:miter lim="800000"/>
            <a:headEnd/>
            <a:tailEnd/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4587E10-1621-1B03-BF8C-D6ED4C53D466}"/>
              </a:ext>
            </a:extLst>
          </p:cNvPr>
          <p:cNvSpPr/>
          <p:nvPr/>
        </p:nvSpPr>
        <p:spPr>
          <a:xfrm>
            <a:off x="206829" y="4013536"/>
            <a:ext cx="3661274" cy="70788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/>
              <a:t>Створення </a:t>
            </a:r>
            <a:r>
              <a:rPr lang="en-US" sz="2000" dirty="0"/>
              <a:t>YouTube-</a:t>
            </a:r>
            <a:r>
              <a:rPr lang="uk-UA" sz="2000" dirty="0"/>
              <a:t>каналу для батьків «Група «Калинка»»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633582-B818-D8DA-4F60-3F6C674A9C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67" t="11481" r="28665" b="11481"/>
          <a:stretch/>
        </p:blipFill>
        <p:spPr>
          <a:xfrm>
            <a:off x="228600" y="4772558"/>
            <a:ext cx="2895601" cy="201558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B0E03E-9C1B-8B61-714E-EE96CC217860}"/>
              </a:ext>
            </a:extLst>
          </p:cNvPr>
          <p:cNvSpPr txBox="1"/>
          <p:nvPr/>
        </p:nvSpPr>
        <p:spPr>
          <a:xfrm>
            <a:off x="3124201" y="4876800"/>
            <a:ext cx="1507672" cy="147732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https://www.youtube.com/@user-ny1yp1qs4b/videos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B8A2BB-7413-A8E3-61ED-D1EF4BA084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103" y="838200"/>
            <a:ext cx="2387879" cy="17903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013B30-7B27-647B-CD14-3376541A96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021" y="2848338"/>
            <a:ext cx="2387879" cy="17903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692F5E-3CE9-9DB4-0DB7-1173AA1BC5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98" y="3801393"/>
            <a:ext cx="3657320" cy="27421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82FD2BD-833F-7A4A-76A4-F3E1FC0DEC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802" y="1278519"/>
            <a:ext cx="3013216" cy="225922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иреневые цветы">
            <a:extLst>
              <a:ext uri="{FF2B5EF4-FFF2-40B4-BE49-F238E27FC236}">
                <a16:creationId xmlns:a16="http://schemas.microsoft.com/office/drawing/2014/main" id="{74F1BDA8-91E4-5E56-919D-D6B5F820B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7543800" cy="916273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громадській роботі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3CF137-44D8-2462-86BA-1720F77114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8" t="11498" r="24382" b="13228"/>
          <a:stretch/>
        </p:blipFill>
        <p:spPr>
          <a:xfrm>
            <a:off x="5874684" y="881431"/>
            <a:ext cx="3127081" cy="3016483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CF092B-D52D-0E1A-FB48-B4AF5CB409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7977" r="17346" b="7955"/>
          <a:stretch/>
        </p:blipFill>
        <p:spPr>
          <a:xfrm>
            <a:off x="151595" y="934823"/>
            <a:ext cx="3264615" cy="2744483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8620D69-7390-21C9-5155-1E3ADE78B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685" y="4012006"/>
            <a:ext cx="2875079" cy="2513293"/>
          </a:xfrm>
          <a:prstGeom prst="rect">
            <a:avLst/>
          </a:prstGeom>
          <a:noFill/>
          <a:ln w="38100">
            <a:solidFill>
              <a:srgbClr val="2304A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8EEF3B-C0C9-205D-A1FE-15204DD31D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66" t="8962" r="5939" b="12502"/>
          <a:stretch/>
        </p:blipFill>
        <p:spPr>
          <a:xfrm>
            <a:off x="142234" y="3833014"/>
            <a:ext cx="4386942" cy="2871279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67B7AF-EC63-1FF1-D0D1-2C94F60AC5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/>
        </p:blipFill>
        <p:spPr bwMode="auto">
          <a:xfrm>
            <a:off x="4529176" y="4318734"/>
            <a:ext cx="1784397" cy="1899838"/>
          </a:xfrm>
          <a:prstGeom prst="rect">
            <a:avLst/>
          </a:prstGeom>
          <a:noFill/>
          <a:ln w="38100">
            <a:solidFill>
              <a:srgbClr val="2304A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E3F0B9-909C-F27F-C434-5FBBCDC96F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660" y="930953"/>
            <a:ext cx="2219169" cy="29600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487178-9CEB-C7EA-A7A6-4BB0730C4C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7977" r="17346" b="7955"/>
          <a:stretch/>
        </p:blipFill>
        <p:spPr>
          <a:xfrm>
            <a:off x="142176" y="941699"/>
            <a:ext cx="3264615" cy="2744483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AFAF66-16B6-95F4-6101-730EDFFE89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41" y="937829"/>
            <a:ext cx="2219169" cy="2960085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</p:spTree>
    <p:extLst>
      <p:ext uri="{BB962C8B-B14F-4D97-AF65-F5344CB8AC3E}">
        <p14:creationId xmlns:p14="http://schemas.microsoft.com/office/powerpoint/2010/main" val="3927440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8D663D9-1AE9-FE01-2F1A-BE746588C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8448" r="8333"/>
          <a:stretch/>
        </p:blipFill>
        <p:spPr bwMode="auto">
          <a:xfrm>
            <a:off x="4928628" y="443762"/>
            <a:ext cx="3897873" cy="333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05EB1F8-461B-A547-E022-102D8EEA1AB4}"/>
              </a:ext>
            </a:extLst>
          </p:cNvPr>
          <p:cNvSpPr/>
          <p:nvPr/>
        </p:nvSpPr>
        <p:spPr>
          <a:xfrm>
            <a:off x="4953570" y="89818"/>
            <a:ext cx="389787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Комп’ютерний вірус (24.05.2023)</a:t>
            </a:r>
            <a:endParaRPr lang="uk-UA" sz="2000" dirty="0"/>
          </a:p>
        </p:txBody>
      </p:sp>
      <p:sp>
        <p:nvSpPr>
          <p:cNvPr id="6" name="Горизонтальний сувій 2">
            <a:extLst>
              <a:ext uri="{FF2B5EF4-FFF2-40B4-BE49-F238E27FC236}">
                <a16:creationId xmlns:a16="http://schemas.microsoft.com/office/drawing/2014/main" id="{274E7529-AABE-1872-32D1-36CC58862521}"/>
              </a:ext>
            </a:extLst>
          </p:cNvPr>
          <p:cNvSpPr/>
          <p:nvPr/>
        </p:nvSpPr>
        <p:spPr>
          <a:xfrm>
            <a:off x="317499" y="89819"/>
            <a:ext cx="3352800" cy="707886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</a:p>
        </p:txBody>
      </p:sp>
      <p:pic>
        <p:nvPicPr>
          <p:cNvPr id="2050" name="Picture 2" descr="Немає опису світлини.">
            <a:extLst>
              <a:ext uri="{FF2B5EF4-FFF2-40B4-BE49-F238E27FC236}">
                <a16:creationId xmlns:a16="http://schemas.microsoft.com/office/drawing/2014/main" id="{4244EFE6-C3A1-CCBC-2159-A76A79B6C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8" t="25591" r="14167" b="23333"/>
          <a:stretch/>
        </p:blipFill>
        <p:spPr bwMode="auto">
          <a:xfrm>
            <a:off x="258780" y="887525"/>
            <a:ext cx="4313220" cy="297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1EB5E1F-369C-9D5F-A118-EE5166C6F47C}"/>
              </a:ext>
            </a:extLst>
          </p:cNvPr>
          <p:cNvSpPr/>
          <p:nvPr/>
        </p:nvSpPr>
        <p:spPr>
          <a:xfrm>
            <a:off x="1801617" y="3434485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Кіт (22.03.2023)</a:t>
            </a:r>
            <a:endParaRPr lang="uk-UA" sz="2000" dirty="0"/>
          </a:p>
        </p:txBody>
      </p:sp>
      <p:pic>
        <p:nvPicPr>
          <p:cNvPr id="2056" name="Picture 8" descr="Немає опису світлини.">
            <a:extLst>
              <a:ext uri="{FF2B5EF4-FFF2-40B4-BE49-F238E27FC236}">
                <a16:creationId xmlns:a16="http://schemas.microsoft.com/office/drawing/2014/main" id="{4C679869-0BC4-2F93-4640-115B42C87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628" y="3960520"/>
            <a:ext cx="3897872" cy="2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D55ABD8-F6CC-AE6D-CBBA-8BAC24FA1031}"/>
              </a:ext>
            </a:extLst>
          </p:cNvPr>
          <p:cNvSpPr/>
          <p:nvPr/>
        </p:nvSpPr>
        <p:spPr>
          <a:xfrm>
            <a:off x="4834098" y="3872763"/>
            <a:ext cx="175203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Діджей-робот (27.12.2023)</a:t>
            </a:r>
            <a:endParaRPr lang="uk-UA" sz="2000" dirty="0"/>
          </a:p>
        </p:txBody>
      </p:sp>
      <p:pic>
        <p:nvPicPr>
          <p:cNvPr id="2060" name="Picture 12" descr="Немає опису світлини.">
            <a:extLst>
              <a:ext uri="{FF2B5EF4-FFF2-40B4-BE49-F238E27FC236}">
                <a16:creationId xmlns:a16="http://schemas.microsoft.com/office/drawing/2014/main" id="{127E5120-C151-F50E-31E7-E38C1675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9" y="3960521"/>
            <a:ext cx="4375301" cy="266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58117B1E-6E88-4982-C091-33D44AABB5FB}"/>
              </a:ext>
            </a:extLst>
          </p:cNvPr>
          <p:cNvSpPr/>
          <p:nvPr/>
        </p:nvSpPr>
        <p:spPr>
          <a:xfrm>
            <a:off x="258780" y="3960521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Ведуча (07.11.2023)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18085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Горизонтальний сувій 2">
            <a:extLst>
              <a:ext uri="{FF2B5EF4-FFF2-40B4-BE49-F238E27FC236}">
                <a16:creationId xmlns:a16="http://schemas.microsoft.com/office/drawing/2014/main" id="{274E7529-AABE-1872-32D1-36CC58862521}"/>
              </a:ext>
            </a:extLst>
          </p:cNvPr>
          <p:cNvSpPr/>
          <p:nvPr/>
        </p:nvSpPr>
        <p:spPr>
          <a:xfrm>
            <a:off x="317499" y="89819"/>
            <a:ext cx="3352800" cy="707886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</a:p>
        </p:txBody>
      </p:sp>
      <p:pic>
        <p:nvPicPr>
          <p:cNvPr id="2052" name="Picture 4" descr="Немає опису світлини.">
            <a:extLst>
              <a:ext uri="{FF2B5EF4-FFF2-40B4-BE49-F238E27FC236}">
                <a16:creationId xmlns:a16="http://schemas.microsoft.com/office/drawing/2014/main" id="{263B118F-E56C-B763-9299-F506339308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2"/>
          <a:stretch/>
        </p:blipFill>
        <p:spPr bwMode="auto">
          <a:xfrm>
            <a:off x="342899" y="799175"/>
            <a:ext cx="4062239" cy="26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44CB548-94AC-834E-3DFA-74A35F1E34B3}"/>
              </a:ext>
            </a:extLst>
          </p:cNvPr>
          <p:cNvSpPr/>
          <p:nvPr/>
        </p:nvSpPr>
        <p:spPr>
          <a:xfrm>
            <a:off x="1956261" y="797705"/>
            <a:ext cx="238584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Ведуча (24.03.2024)</a:t>
            </a:r>
            <a:endParaRPr lang="uk-UA" sz="2000" dirty="0"/>
          </a:p>
        </p:txBody>
      </p:sp>
      <p:pic>
        <p:nvPicPr>
          <p:cNvPr id="2054" name="Picture 6" descr="Немає опису світлини.">
            <a:extLst>
              <a:ext uri="{FF2B5EF4-FFF2-40B4-BE49-F238E27FC236}">
                <a16:creationId xmlns:a16="http://schemas.microsoft.com/office/drawing/2014/main" id="{F313FB1A-B06B-6C72-ECBD-9751FE35B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4" b="12942"/>
          <a:stretch/>
        </p:blipFill>
        <p:spPr bwMode="auto">
          <a:xfrm>
            <a:off x="342899" y="3551062"/>
            <a:ext cx="4062239" cy="311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8AFF8BF-25C9-77C6-DC09-5D8F10419142}"/>
              </a:ext>
            </a:extLst>
          </p:cNvPr>
          <p:cNvSpPr/>
          <p:nvPr/>
        </p:nvSpPr>
        <p:spPr>
          <a:xfrm>
            <a:off x="1548102" y="6303330"/>
            <a:ext cx="285703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Пан Гарбуз (31.10.2024)</a:t>
            </a:r>
            <a:endParaRPr lang="uk-UA" sz="2000" dirty="0"/>
          </a:p>
        </p:txBody>
      </p:sp>
      <p:pic>
        <p:nvPicPr>
          <p:cNvPr id="2058" name="Picture 10" descr="На зображенні може бути: 5 людей та люди танцюють">
            <a:extLst>
              <a:ext uri="{FF2B5EF4-FFF2-40B4-BE49-F238E27FC236}">
                <a16:creationId xmlns:a16="http://schemas.microsoft.com/office/drawing/2014/main" id="{4C2C302A-F605-BE22-7746-73DAD00FB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27936" b="20534"/>
          <a:stretch/>
        </p:blipFill>
        <p:spPr bwMode="auto">
          <a:xfrm>
            <a:off x="4670132" y="3391626"/>
            <a:ext cx="4216402" cy="328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2732FDF7-D326-5C17-23B4-4A73B375BE98}"/>
              </a:ext>
            </a:extLst>
          </p:cNvPr>
          <p:cNvSpPr/>
          <p:nvPr/>
        </p:nvSpPr>
        <p:spPr>
          <a:xfrm>
            <a:off x="5929140" y="3393790"/>
            <a:ext cx="295739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Міккі </a:t>
            </a:r>
            <a:r>
              <a:rPr lang="uk-UA" sz="2000" b="1" dirty="0" err="1"/>
              <a:t>Маус</a:t>
            </a:r>
            <a:r>
              <a:rPr lang="uk-UA" sz="2000" b="1" dirty="0"/>
              <a:t> (20.12.2024)</a:t>
            </a:r>
            <a:endParaRPr lang="uk-UA" sz="2000" dirty="0"/>
          </a:p>
        </p:txBody>
      </p:sp>
      <p:pic>
        <p:nvPicPr>
          <p:cNvPr id="2062" name="Picture 14" descr="Немає опису світлини.">
            <a:extLst>
              <a:ext uri="{FF2B5EF4-FFF2-40B4-BE49-F238E27FC236}">
                <a16:creationId xmlns:a16="http://schemas.microsoft.com/office/drawing/2014/main" id="{B2532FE6-FEF7-A044-7D2C-6A285D16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133" y="228600"/>
            <a:ext cx="4216402" cy="304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86D1FE1F-704E-0C93-0EA6-91E5F71F9F6E}"/>
              </a:ext>
            </a:extLst>
          </p:cNvPr>
          <p:cNvSpPr/>
          <p:nvPr/>
        </p:nvSpPr>
        <p:spPr>
          <a:xfrm>
            <a:off x="6143334" y="243707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/>
              <a:t>Барабум</a:t>
            </a:r>
            <a:r>
              <a:rPr lang="uk-UA" sz="2000" b="1" dirty="0"/>
              <a:t> (03.06.2024)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149889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405EB1F8-461B-A547-E022-102D8EEA1AB4}"/>
              </a:ext>
            </a:extLst>
          </p:cNvPr>
          <p:cNvSpPr/>
          <p:nvPr/>
        </p:nvSpPr>
        <p:spPr>
          <a:xfrm>
            <a:off x="457200" y="5886390"/>
            <a:ext cx="426811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Конкурс «Успішний педагог – 2023»</a:t>
            </a:r>
          </a:p>
          <a:p>
            <a:pPr algn="ctr"/>
            <a:r>
              <a:rPr lang="uk-UA" sz="2000" b="1" dirty="0"/>
              <a:t>(Луцька міська рада)</a:t>
            </a:r>
            <a:endParaRPr lang="uk-UA" sz="2000" dirty="0"/>
          </a:p>
        </p:txBody>
      </p:sp>
      <p:sp>
        <p:nvSpPr>
          <p:cNvPr id="6" name="Горизонтальний сувій 2">
            <a:extLst>
              <a:ext uri="{FF2B5EF4-FFF2-40B4-BE49-F238E27FC236}">
                <a16:creationId xmlns:a16="http://schemas.microsoft.com/office/drawing/2014/main" id="{274E7529-AABE-1872-32D1-36CC58862521}"/>
              </a:ext>
            </a:extLst>
          </p:cNvPr>
          <p:cNvSpPr/>
          <p:nvPr/>
        </p:nvSpPr>
        <p:spPr>
          <a:xfrm>
            <a:off x="317498" y="89819"/>
            <a:ext cx="3644901" cy="707886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ДОСЯГНЕННЯ</a:t>
            </a:r>
          </a:p>
        </p:txBody>
      </p:sp>
      <p:pic>
        <p:nvPicPr>
          <p:cNvPr id="3074" name="Picture 2" descr="Немає опису світлини.">
            <a:extLst>
              <a:ext uri="{FF2B5EF4-FFF2-40B4-BE49-F238E27FC236}">
                <a16:creationId xmlns:a16="http://schemas.microsoft.com/office/drawing/2014/main" id="{EBD7CE27-B087-2A23-6868-2AB05955B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78" y="990600"/>
            <a:ext cx="3285208" cy="47244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емає опису світлини.">
            <a:extLst>
              <a:ext uri="{FF2B5EF4-FFF2-40B4-BE49-F238E27FC236}">
                <a16:creationId xmlns:a16="http://schemas.microsoft.com/office/drawing/2014/main" id="{47AF1103-3A98-92AC-4922-B69E10EAB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686" y="990600"/>
            <a:ext cx="2399383" cy="47244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6F3F65-E340-3A93-BFD5-38F1AB6642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076" r="42593" b="13854"/>
          <a:stretch/>
        </p:blipFill>
        <p:spPr>
          <a:xfrm>
            <a:off x="6111979" y="228600"/>
            <a:ext cx="2821343" cy="4119589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4F846ADB-2274-067C-E8F3-945A968D5D45}"/>
              </a:ext>
            </a:extLst>
          </p:cNvPr>
          <p:cNvSpPr/>
          <p:nvPr/>
        </p:nvSpPr>
        <p:spPr>
          <a:xfrm>
            <a:off x="5918058" y="4412820"/>
            <a:ext cx="3126952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Участь у ХХХ міській виставці дидактичних і методичних матеріалів «Творчі сходинки педагогів Луцької міської територіальної громади» у 2024-2025 </a:t>
            </a:r>
            <a:r>
              <a:rPr lang="uk-UA" sz="2000" b="1" dirty="0" err="1"/>
              <a:t>н.р</a:t>
            </a:r>
            <a:r>
              <a:rPr lang="uk-UA" sz="2000" b="1" dirty="0"/>
              <a:t>.</a:t>
            </a:r>
            <a:endParaRPr lang="uk-UA" sz="2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BB04EA-40FA-8DC2-C8DF-16F112E29B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076" r="42593" b="13854"/>
          <a:stretch/>
        </p:blipFill>
        <p:spPr>
          <a:xfrm>
            <a:off x="6111979" y="211111"/>
            <a:ext cx="2821343" cy="411958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8518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Горизонтальний сувій 2">
            <a:extLst>
              <a:ext uri="{FF2B5EF4-FFF2-40B4-BE49-F238E27FC236}">
                <a16:creationId xmlns:a16="http://schemas.microsoft.com/office/drawing/2014/main" id="{274E7529-AABE-1872-32D1-36CC58862521}"/>
              </a:ext>
            </a:extLst>
          </p:cNvPr>
          <p:cNvSpPr/>
          <p:nvPr/>
        </p:nvSpPr>
        <p:spPr>
          <a:xfrm>
            <a:off x="317498" y="89819"/>
            <a:ext cx="3644901" cy="707886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ДОСЯГНЕННЯ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15ED9B-2809-65CE-2B24-ADE86FE1F6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06" y="1008453"/>
            <a:ext cx="2511794" cy="355470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CE4A232-BD4F-5385-B9A2-F938527E10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9" y="990600"/>
            <a:ext cx="2799878" cy="39624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F956E2-B849-687C-0835-19FE9C87B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74" y="3403599"/>
            <a:ext cx="2400299" cy="33969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C2CB73-C4CF-EE09-B1F7-FE645F8AB9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026" y="3495494"/>
            <a:ext cx="2327122" cy="3293354"/>
          </a:xfrm>
          <a:prstGeom prst="rect">
            <a:avLst/>
          </a:prstGeom>
        </p:spPr>
      </p:pic>
      <p:pic>
        <p:nvPicPr>
          <p:cNvPr id="2" name="Picture 1" descr="D:\ЗДО 35\самоосвіти\сертифікат портал\mck.png">
            <a:extLst>
              <a:ext uri="{FF2B5EF4-FFF2-40B4-BE49-F238E27FC236}">
                <a16:creationId xmlns:a16="http://schemas.microsoft.com/office/drawing/2014/main" id="{13305C1E-6F12-F96E-652B-065A9D21D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4165" y="1447800"/>
            <a:ext cx="2400300" cy="2400300"/>
          </a:xfrm>
          <a:prstGeom prst="rect">
            <a:avLst/>
          </a:prstGeom>
          <a:noFill/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BBDDEAA-631B-A609-3F10-EA4E4DE93AB8}"/>
              </a:ext>
            </a:extLst>
          </p:cNvPr>
          <p:cNvSpPr/>
          <p:nvPr/>
        </p:nvSpPr>
        <p:spPr>
          <a:xfrm>
            <a:off x="4146090" y="148683"/>
            <a:ext cx="4806951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Публікація методичних розробок та дидактичних ігор на порталі «ВСЕОСВІТА»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803252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3">
            <a:extLst>
              <a:ext uri="{FF2B5EF4-FFF2-40B4-BE49-F238E27FC236}">
                <a16:creationId xmlns:a16="http://schemas.microsoft.com/office/drawing/2014/main" id="{BC867989-2B5B-9B40-E6F1-8CFC1D7B14DD}"/>
              </a:ext>
            </a:extLst>
          </p:cNvPr>
          <p:cNvSpPr/>
          <p:nvPr/>
        </p:nvSpPr>
        <p:spPr>
          <a:xfrm>
            <a:off x="457199" y="94106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E7C481C-ACD5-A46D-B0CE-E64F24631C22}"/>
              </a:ext>
            </a:extLst>
          </p:cNvPr>
          <p:cNvSpPr/>
          <p:nvPr/>
        </p:nvSpPr>
        <p:spPr>
          <a:xfrm>
            <a:off x="457199" y="1729770"/>
            <a:ext cx="41100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З 2011 по 2015 навчальні роки працювала вчителем початкових класів </a:t>
            </a:r>
          </a:p>
          <a:p>
            <a:pPr algn="ctr"/>
            <a:r>
              <a:rPr lang="uk-UA" sz="2400" b="1" dirty="0"/>
              <a:t>в Кам’яно-</a:t>
            </a:r>
            <a:r>
              <a:rPr lang="uk-UA" sz="2400" b="1" dirty="0" err="1"/>
              <a:t>Костуватській</a:t>
            </a:r>
            <a:r>
              <a:rPr lang="uk-UA" sz="2400" b="1" dirty="0"/>
              <a:t> ЗОШ І-ІІ ступенів</a:t>
            </a:r>
            <a:endParaRPr lang="uk-UA" sz="2400" dirty="0"/>
          </a:p>
        </p:txBody>
      </p:sp>
      <p:pic>
        <p:nvPicPr>
          <p:cNvPr id="5" name="Picture 4" descr="C:\Users\Boriz\Desktop\САЙТ садочка\IMG_20201004_122848.jpg">
            <a:extLst>
              <a:ext uri="{FF2B5EF4-FFF2-40B4-BE49-F238E27FC236}">
                <a16:creationId xmlns:a16="http://schemas.microsoft.com/office/drawing/2014/main" id="{F72FD939-DEB2-C7B8-F7CF-B5CFA82E2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3" y="1219200"/>
            <a:ext cx="3805237" cy="2763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95AE869-9A6F-8F62-E369-CDEC73092F8F}"/>
              </a:ext>
            </a:extLst>
          </p:cNvPr>
          <p:cNvSpPr/>
          <p:nvPr/>
        </p:nvSpPr>
        <p:spPr>
          <a:xfrm>
            <a:off x="4802981" y="4369564"/>
            <a:ext cx="41147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З 2015 по 2018 навчальні роки працювала вчителем початкових класів в Миколаївській ЗОШ І-ІІІ ступенів №60</a:t>
            </a:r>
            <a:endParaRPr lang="uk-UA" sz="2400" dirty="0"/>
          </a:p>
        </p:txBody>
      </p:sp>
      <p:pic>
        <p:nvPicPr>
          <p:cNvPr id="7" name="Picture 3" descr="D:\мої фото\фото 1,2,3 клас\фото 2015-2016\фото 1 класи\фото у Букварем\001 - Копія.jpg">
            <a:extLst>
              <a:ext uri="{FF2B5EF4-FFF2-40B4-BE49-F238E27FC236}">
                <a16:creationId xmlns:a16="http://schemas.microsoft.com/office/drawing/2014/main" id="{108ADBED-950A-1CD6-2BE1-C1776E390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220" y="3967353"/>
            <a:ext cx="4495800" cy="2743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7155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6B6D4BF-6274-9534-B334-E36384591E9D}"/>
              </a:ext>
            </a:extLst>
          </p:cNvPr>
          <p:cNvSpPr/>
          <p:nvPr/>
        </p:nvSpPr>
        <p:spPr>
          <a:xfrm>
            <a:off x="152400" y="3886200"/>
            <a:ext cx="2057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«Використання ігор в екологічному вихованні дітей дошкільного віку”</a:t>
            </a:r>
          </a:p>
          <a:p>
            <a:pPr algn="ctr"/>
            <a:r>
              <a:rPr lang="uk-UA" sz="2000" b="1" dirty="0"/>
              <a:t> (19.10.22)</a:t>
            </a:r>
            <a:endParaRPr lang="uk-UA" sz="2000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AFD590D-2DCC-7E6C-FC0B-1415FBD10547}"/>
              </a:ext>
            </a:extLst>
          </p:cNvPr>
          <p:cNvSpPr/>
          <p:nvPr/>
        </p:nvSpPr>
        <p:spPr>
          <a:xfrm>
            <a:off x="2334183" y="904679"/>
            <a:ext cx="20574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«Ефективні методи зняття стресу засобами </a:t>
            </a:r>
            <a:r>
              <a:rPr lang="uk-UA" sz="2000" b="1" dirty="0" err="1"/>
              <a:t>арттерапії</a:t>
            </a:r>
            <a:r>
              <a:rPr lang="uk-UA" sz="2000" b="1" dirty="0"/>
              <a:t>»</a:t>
            </a:r>
          </a:p>
          <a:p>
            <a:pPr algn="ctr"/>
            <a:r>
              <a:rPr lang="uk-UA" sz="2000" b="1" dirty="0"/>
              <a:t>(04.11.22) </a:t>
            </a:r>
            <a:endParaRPr lang="uk-UA" sz="2000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C9A275B-0AE1-A08F-93A2-A3DFA7A48CDB}"/>
              </a:ext>
            </a:extLst>
          </p:cNvPr>
          <p:cNvSpPr/>
          <p:nvPr/>
        </p:nvSpPr>
        <p:spPr>
          <a:xfrm>
            <a:off x="4541616" y="3810000"/>
            <a:ext cx="2114678" cy="24314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900" b="1" dirty="0"/>
              <a:t>«Інтерактивні вправи для розвитку логічного мислення у дітей дошкільного віку»</a:t>
            </a:r>
          </a:p>
          <a:p>
            <a:pPr algn="ctr"/>
            <a:r>
              <a:rPr lang="uk-UA" sz="1900" b="1" dirty="0"/>
              <a:t>(20.02.23)</a:t>
            </a:r>
            <a:endParaRPr lang="uk-UA" sz="1900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15B7136-A9CF-3A4A-F4C8-4768CAE767C9}"/>
              </a:ext>
            </a:extLst>
          </p:cNvPr>
          <p:cNvSpPr/>
          <p:nvPr/>
        </p:nvSpPr>
        <p:spPr>
          <a:xfrm>
            <a:off x="6858000" y="838200"/>
            <a:ext cx="20574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«Інноваційні напрями розвитку творчого потенціалу дітей дошкільного віку» </a:t>
            </a:r>
          </a:p>
          <a:p>
            <a:pPr algn="ctr"/>
            <a:r>
              <a:rPr lang="uk-UA" sz="2000" b="1" dirty="0"/>
              <a:t>(28.03.23)</a:t>
            </a:r>
            <a:endParaRPr lang="uk-UA" sz="2000" dirty="0"/>
          </a:p>
        </p:txBody>
      </p:sp>
      <p:sp>
        <p:nvSpPr>
          <p:cNvPr id="10" name="Горизонтальний сувій 2">
            <a:extLst>
              <a:ext uri="{FF2B5EF4-FFF2-40B4-BE49-F238E27FC236}">
                <a16:creationId xmlns:a16="http://schemas.microsoft.com/office/drawing/2014/main" id="{D53258C0-A53C-5B53-7081-3B6C0EEDBBA0}"/>
              </a:ext>
            </a:extLst>
          </p:cNvPr>
          <p:cNvSpPr/>
          <p:nvPr/>
        </p:nvSpPr>
        <p:spPr>
          <a:xfrm>
            <a:off x="1447800" y="25399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96A043-24D4-C992-8280-835A0C5A94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019" y="3453826"/>
            <a:ext cx="2057399" cy="29116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62C3AC-12F1-363E-9D42-6E77C2BD7D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4" y="904679"/>
            <a:ext cx="2025446" cy="28664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C41CFD6-2697-F2E8-21C0-DD7097CA0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33" y="3232547"/>
            <a:ext cx="2022550" cy="286232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B802FF-FCA5-63A4-EBCA-C93741E10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66" y="838200"/>
            <a:ext cx="2022551" cy="28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48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6B6D4BF-6274-9534-B334-E36384591E9D}"/>
              </a:ext>
            </a:extLst>
          </p:cNvPr>
          <p:cNvSpPr/>
          <p:nvPr/>
        </p:nvSpPr>
        <p:spPr>
          <a:xfrm>
            <a:off x="152400" y="3886200"/>
            <a:ext cx="2057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«Весняна </a:t>
            </a:r>
            <a:r>
              <a:rPr lang="uk-UA" sz="2000" b="1" dirty="0" err="1"/>
              <a:t>природотерапія</a:t>
            </a:r>
            <a:r>
              <a:rPr lang="uk-UA" sz="2000" b="1" dirty="0"/>
              <a:t> для дітей: цікаві ідеї для </a:t>
            </a:r>
            <a:r>
              <a:rPr lang="uk-UA" sz="2000" b="1" dirty="0" err="1"/>
              <a:t>проєктної</a:t>
            </a:r>
            <a:r>
              <a:rPr lang="uk-UA" sz="2000" b="1" dirty="0"/>
              <a:t> діяльності» (30.03.23)</a:t>
            </a:r>
            <a:endParaRPr lang="uk-UA" sz="2000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AFD590D-2DCC-7E6C-FC0B-1415FBD10547}"/>
              </a:ext>
            </a:extLst>
          </p:cNvPr>
          <p:cNvSpPr/>
          <p:nvPr/>
        </p:nvSpPr>
        <p:spPr>
          <a:xfrm>
            <a:off x="2362200" y="838200"/>
            <a:ext cx="2057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«Особливості реалізації освітніх </a:t>
            </a:r>
            <a:r>
              <a:rPr lang="uk-UA" sz="2000" b="1" dirty="0" err="1"/>
              <a:t>мініпроєктів</a:t>
            </a:r>
            <a:r>
              <a:rPr lang="uk-UA" sz="2000" b="1" dirty="0"/>
              <a:t>: від ідеї до практики» (03.04.23) </a:t>
            </a:r>
            <a:endParaRPr lang="uk-UA" sz="2000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C9A275B-0AE1-A08F-93A2-A3DFA7A48CDB}"/>
              </a:ext>
            </a:extLst>
          </p:cNvPr>
          <p:cNvSpPr/>
          <p:nvPr/>
        </p:nvSpPr>
        <p:spPr>
          <a:xfrm>
            <a:off x="4648200" y="3886200"/>
            <a:ext cx="20574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«Розвиваймо мовлення разом: ігри та вправи на вдосконалення мовленнєвих здібностей дітей дошкільного віку»</a:t>
            </a:r>
          </a:p>
          <a:p>
            <a:pPr algn="ctr"/>
            <a:r>
              <a:rPr lang="uk-UA" b="1" dirty="0"/>
              <a:t>(28.04.23)</a:t>
            </a:r>
            <a:endParaRPr lang="uk-UA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15B7136-A9CF-3A4A-F4C8-4768CAE767C9}"/>
              </a:ext>
            </a:extLst>
          </p:cNvPr>
          <p:cNvSpPr/>
          <p:nvPr/>
        </p:nvSpPr>
        <p:spPr>
          <a:xfrm>
            <a:off x="6858000" y="838200"/>
            <a:ext cx="2057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«Розвиток та вдосконалення українськомовного середовища у ЗДО: практичні заходи» (25.05.23)</a:t>
            </a:r>
            <a:endParaRPr lang="uk-UA" sz="2000" dirty="0"/>
          </a:p>
        </p:txBody>
      </p:sp>
      <p:sp>
        <p:nvSpPr>
          <p:cNvPr id="10" name="Горизонтальний сувій 2">
            <a:extLst>
              <a:ext uri="{FF2B5EF4-FFF2-40B4-BE49-F238E27FC236}">
                <a16:creationId xmlns:a16="http://schemas.microsoft.com/office/drawing/2014/main" id="{D53258C0-A53C-5B53-7081-3B6C0EEDBBA0}"/>
              </a:ext>
            </a:extLst>
          </p:cNvPr>
          <p:cNvSpPr/>
          <p:nvPr/>
        </p:nvSpPr>
        <p:spPr>
          <a:xfrm>
            <a:off x="1447800" y="25399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42247C-FBCA-C727-FC83-6BD4BD0E0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0" y="3270857"/>
            <a:ext cx="2073784" cy="293482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BE2022-6DC3-34B3-E244-A7A0C743B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7" y="815739"/>
            <a:ext cx="2073785" cy="29348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F86344-27AF-6FE1-B982-800F5938C4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91" y="3259694"/>
            <a:ext cx="2073784" cy="29348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83C0713-60AE-3C02-E2F7-34E770527C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838927"/>
            <a:ext cx="2057400" cy="2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19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6B6D4BF-6274-9534-B334-E36384591E9D}"/>
              </a:ext>
            </a:extLst>
          </p:cNvPr>
          <p:cNvSpPr/>
          <p:nvPr/>
        </p:nvSpPr>
        <p:spPr>
          <a:xfrm>
            <a:off x="152400" y="3886200"/>
            <a:ext cx="2057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«До осені на гостину: активне пізнання осінньої природи в </a:t>
            </a:r>
            <a:r>
              <a:rPr lang="uk-UA" sz="2000" b="1" dirty="0" err="1"/>
              <a:t>дошкіллі</a:t>
            </a:r>
            <a:r>
              <a:rPr lang="uk-UA" sz="2000" b="1" dirty="0"/>
              <a:t>» (06.09.23)</a:t>
            </a:r>
            <a:endParaRPr lang="uk-UA" sz="2000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AFD590D-2DCC-7E6C-FC0B-1415FBD10547}"/>
              </a:ext>
            </a:extLst>
          </p:cNvPr>
          <p:cNvSpPr/>
          <p:nvPr/>
        </p:nvSpPr>
        <p:spPr>
          <a:xfrm>
            <a:off x="2286001" y="838200"/>
            <a:ext cx="2133599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«Розвиток творчості дітей дошкільного віку ігровими засобами </a:t>
            </a:r>
            <a:r>
              <a:rPr lang="en-US" sz="2000" b="1" dirty="0"/>
              <a:t>Lego</a:t>
            </a:r>
            <a:r>
              <a:rPr lang="uk-UA" sz="2000" b="1" dirty="0"/>
              <a:t> та «Дари </a:t>
            </a:r>
            <a:r>
              <a:rPr lang="uk-UA" sz="2000" b="1" dirty="0" err="1"/>
              <a:t>Фребеля</a:t>
            </a:r>
            <a:r>
              <a:rPr lang="uk-UA" sz="2000" b="1" dirty="0"/>
              <a:t>»: практичні кейси»  (08.06.23) </a:t>
            </a:r>
            <a:endParaRPr lang="uk-UA" sz="2000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C9A275B-0AE1-A08F-93A2-A3DFA7A48CDB}"/>
              </a:ext>
            </a:extLst>
          </p:cNvPr>
          <p:cNvSpPr/>
          <p:nvPr/>
        </p:nvSpPr>
        <p:spPr>
          <a:xfrm>
            <a:off x="4621421" y="4060353"/>
            <a:ext cx="200809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«Практична реалізація </a:t>
            </a:r>
            <a:r>
              <a:rPr lang="uk-UA" sz="2000" b="1" dirty="0" err="1"/>
              <a:t>проєктного</a:t>
            </a:r>
            <a:r>
              <a:rPr lang="uk-UA" sz="2000" b="1" dirty="0"/>
              <a:t> навчання у різних вікових групах у ЗДО» (31.10.23)</a:t>
            </a:r>
            <a:endParaRPr lang="uk-UA" sz="2000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15B7136-A9CF-3A4A-F4C8-4768CAE767C9}"/>
              </a:ext>
            </a:extLst>
          </p:cNvPr>
          <p:cNvSpPr/>
          <p:nvPr/>
        </p:nvSpPr>
        <p:spPr>
          <a:xfrm>
            <a:off x="6869431" y="1027434"/>
            <a:ext cx="20574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«Пригодницька гра. Навіщо дітям ризик?»</a:t>
            </a:r>
          </a:p>
          <a:p>
            <a:pPr algn="ctr"/>
            <a:r>
              <a:rPr lang="uk-UA" sz="2000" b="1" dirty="0"/>
              <a:t>(02.11.23)</a:t>
            </a:r>
            <a:endParaRPr lang="uk-UA" sz="2000" dirty="0"/>
          </a:p>
        </p:txBody>
      </p:sp>
      <p:sp>
        <p:nvSpPr>
          <p:cNvPr id="10" name="Горизонтальний сувій 2">
            <a:extLst>
              <a:ext uri="{FF2B5EF4-FFF2-40B4-BE49-F238E27FC236}">
                <a16:creationId xmlns:a16="http://schemas.microsoft.com/office/drawing/2014/main" id="{D53258C0-A53C-5B53-7081-3B6C0EEDBBA0}"/>
              </a:ext>
            </a:extLst>
          </p:cNvPr>
          <p:cNvSpPr/>
          <p:nvPr/>
        </p:nvSpPr>
        <p:spPr>
          <a:xfrm>
            <a:off x="1447800" y="25399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3E8746-F87C-7758-3FEF-BC1DC5A292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195" y="3234885"/>
            <a:ext cx="2165493" cy="30646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9065CE-C91E-05B6-CB08-70F52B9E6F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733" y="3465256"/>
            <a:ext cx="2008095" cy="28418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B115AA-FEFB-2DB3-1D6F-0018FE16F3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334" y="780927"/>
            <a:ext cx="2160268" cy="30572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0743D24-C050-DFF0-E5EF-0F8AAC6FA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05" y="887730"/>
            <a:ext cx="2081322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42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Сиреневые цветы">
            <a:extLst>
              <a:ext uri="{FF2B5EF4-FFF2-40B4-BE49-F238E27FC236}">
                <a16:creationId xmlns:a16="http://schemas.microsoft.com/office/drawing/2014/main" id="{31440ABF-1BC7-24B2-B807-45656E927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6B6D4BF-6274-9534-B334-E36384591E9D}"/>
              </a:ext>
            </a:extLst>
          </p:cNvPr>
          <p:cNvSpPr/>
          <p:nvPr/>
        </p:nvSpPr>
        <p:spPr>
          <a:xfrm>
            <a:off x="2261295" y="876974"/>
            <a:ext cx="20574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«Адаптація дитини в ЗДО» (03.09.24)</a:t>
            </a:r>
            <a:endParaRPr lang="uk-UA" sz="2000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C9A275B-0AE1-A08F-93A2-A3DFA7A48CDB}"/>
              </a:ext>
            </a:extLst>
          </p:cNvPr>
          <p:cNvSpPr/>
          <p:nvPr/>
        </p:nvSpPr>
        <p:spPr>
          <a:xfrm>
            <a:off x="6728834" y="2374106"/>
            <a:ext cx="2339042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Використання ідей </a:t>
            </a:r>
            <a:r>
              <a:rPr lang="uk-UA" sz="2000" b="1" dirty="0" err="1"/>
              <a:t>Ф.Фребеля</a:t>
            </a:r>
            <a:r>
              <a:rPr lang="uk-UA" sz="2000" b="1" dirty="0"/>
              <a:t> в ЗДО в контексті </a:t>
            </a:r>
            <a:r>
              <a:rPr lang="en-US" sz="2000" b="1" dirty="0"/>
              <a:t>STREAM</a:t>
            </a:r>
            <a:r>
              <a:rPr lang="uk-UA" sz="2000" b="1" dirty="0"/>
              <a:t>-освіти»</a:t>
            </a:r>
          </a:p>
          <a:p>
            <a:pPr algn="ctr"/>
            <a:r>
              <a:rPr lang="uk-UA" sz="2000" b="1" dirty="0"/>
              <a:t>(28.11.24)</a:t>
            </a:r>
            <a:endParaRPr lang="uk-UA" sz="2000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B15B7136-A9CF-3A4A-F4C8-4768CAE767C9}"/>
              </a:ext>
            </a:extLst>
          </p:cNvPr>
          <p:cNvSpPr/>
          <p:nvPr/>
        </p:nvSpPr>
        <p:spPr>
          <a:xfrm>
            <a:off x="6705600" y="858518"/>
            <a:ext cx="237467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«Практикум «Ігри для розвитку мовлення дитини» (16.02.25)</a:t>
            </a:r>
            <a:endParaRPr lang="uk-UA" sz="2000" dirty="0"/>
          </a:p>
        </p:txBody>
      </p:sp>
      <p:sp>
        <p:nvSpPr>
          <p:cNvPr id="10" name="Горизонтальний сувій 2">
            <a:extLst>
              <a:ext uri="{FF2B5EF4-FFF2-40B4-BE49-F238E27FC236}">
                <a16:creationId xmlns:a16="http://schemas.microsoft.com/office/drawing/2014/main" id="{D53258C0-A53C-5B53-7081-3B6C0EEDBBA0}"/>
              </a:ext>
            </a:extLst>
          </p:cNvPr>
          <p:cNvSpPr/>
          <p:nvPr/>
        </p:nvSpPr>
        <p:spPr>
          <a:xfrm>
            <a:off x="1447800" y="25399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61A701-055B-1359-698E-727F50DFE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00" r="2593" b="28523"/>
          <a:stretch/>
        </p:blipFill>
        <p:spPr>
          <a:xfrm>
            <a:off x="458526" y="4005322"/>
            <a:ext cx="3859915" cy="2704009"/>
          </a:xfrm>
          <a:prstGeom prst="rect">
            <a:avLst/>
          </a:prstGeom>
          <a:ln w="28575">
            <a:solidFill>
              <a:srgbClr val="2304A8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DF83A1-4A16-7509-A93C-6916903E7C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30" t="32963" r="12963" b="25926"/>
          <a:stretch/>
        </p:blipFill>
        <p:spPr>
          <a:xfrm>
            <a:off x="4571998" y="4033889"/>
            <a:ext cx="3733801" cy="2661054"/>
          </a:xfrm>
          <a:prstGeom prst="rect">
            <a:avLst/>
          </a:prstGeom>
          <a:ln w="28575">
            <a:solidFill>
              <a:srgbClr val="2304A8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628BBB-35E2-1D95-F82E-1BC157E542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4" y="827216"/>
            <a:ext cx="2138980" cy="30270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83FC487-4C49-11C9-6FF9-AD05EA29AE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871" y="851357"/>
            <a:ext cx="2138980" cy="302709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AFD590D-2DCC-7E6C-FC0B-1415FBD10547}"/>
              </a:ext>
            </a:extLst>
          </p:cNvPr>
          <p:cNvSpPr/>
          <p:nvPr/>
        </p:nvSpPr>
        <p:spPr>
          <a:xfrm>
            <a:off x="2301130" y="2767280"/>
            <a:ext cx="2027589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/>
              <a:t>Творчі майстерки: досвід в дії» (28.11.24)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06114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0F500918-61C1-ED08-F846-2D8FC1FAF29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095892" y="1339840"/>
            <a:ext cx="6553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uk-UA" b="1" dirty="0"/>
              <a:t>Закінчила:   Миколаївський національний університет  </a:t>
            </a:r>
          </a:p>
          <a:p>
            <a:r>
              <a:rPr lang="uk-UA" b="1" dirty="0"/>
              <a:t>                     імені В.О.Сухомлинського (2015)</a:t>
            </a:r>
          </a:p>
          <a:p>
            <a:r>
              <a:rPr lang="uk-UA" b="1" dirty="0"/>
              <a:t> Диплом:      С15№040619</a:t>
            </a:r>
            <a:endParaRPr lang="ru-RU" dirty="0"/>
          </a:p>
          <a:p>
            <a:r>
              <a:rPr lang="uk-UA" b="1" dirty="0"/>
              <a:t>Спеціальність за дипломом: вчитель початкової школи, </a:t>
            </a:r>
          </a:p>
          <a:p>
            <a:r>
              <a:rPr lang="uk-UA" b="1" dirty="0"/>
              <a:t>                      організатор, практичний психолог                                                                                  </a:t>
            </a:r>
            <a:endParaRPr lang="ru-RU" dirty="0"/>
          </a:p>
          <a:p>
            <a:r>
              <a:rPr lang="uk-UA" b="1" dirty="0"/>
              <a:t>Категорія:    </a:t>
            </a:r>
            <a:r>
              <a:rPr lang="uk-UA" b="1" u="sng" dirty="0"/>
              <a:t>спеціаліст</a:t>
            </a:r>
          </a:p>
          <a:p>
            <a:r>
              <a:rPr lang="uk-UA" b="1" dirty="0"/>
              <a:t>Освіта:        </a:t>
            </a:r>
            <a:r>
              <a:rPr lang="uk-UA" b="1" u="sng" dirty="0"/>
              <a:t>вища</a:t>
            </a:r>
          </a:p>
          <a:p>
            <a:r>
              <a:rPr lang="uk-UA" b="1" dirty="0"/>
              <a:t>Атестація: </a:t>
            </a:r>
            <a:r>
              <a:rPr lang="uk-UA" b="1" u="sng" dirty="0"/>
              <a:t>присвоєно І категорію (2022 р.)</a:t>
            </a:r>
          </a:p>
          <a:p>
            <a:endParaRPr lang="uk-UA" b="1" u="sng" dirty="0"/>
          </a:p>
          <a:p>
            <a:r>
              <a:rPr lang="uk-UA" b="1" dirty="0"/>
              <a:t>Посада:        </a:t>
            </a:r>
            <a:r>
              <a:rPr lang="uk-UA" b="1" u="sng" dirty="0"/>
              <a:t>вихователь</a:t>
            </a:r>
          </a:p>
          <a:p>
            <a:r>
              <a:rPr lang="uk-UA" b="1" dirty="0"/>
              <a:t>Педагогічний стаж:    </a:t>
            </a:r>
            <a:r>
              <a:rPr lang="uk-UA" b="1" u="sng" dirty="0"/>
              <a:t>13 років</a:t>
            </a:r>
          </a:p>
          <a:p>
            <a:endParaRPr lang="uk-UA" b="1" u="sn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AB1261-F862-7979-0498-4F4896C9ED2D}"/>
              </a:ext>
            </a:extLst>
          </p:cNvPr>
          <p:cNvSpPr txBox="1"/>
          <p:nvPr/>
        </p:nvSpPr>
        <p:spPr>
          <a:xfrm rot="16200000">
            <a:off x="352627" y="310610"/>
            <a:ext cx="4345315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/>
              <a:t>Прізвище                       Зозуля</a:t>
            </a:r>
            <a:endParaRPr lang="ru-RU" sz="2400" dirty="0"/>
          </a:p>
          <a:p>
            <a:r>
              <a:rPr lang="uk-UA" sz="2400" b="1" dirty="0"/>
              <a:t>  </a:t>
            </a:r>
            <a:r>
              <a:rPr lang="uk-UA" sz="2400" b="1" dirty="0" err="1"/>
              <a:t>Ім</a:t>
            </a:r>
            <a:r>
              <a:rPr lang="ru-RU" sz="2400" b="1" dirty="0"/>
              <a:t>’</a:t>
            </a:r>
            <a:r>
              <a:rPr lang="uk-UA" sz="2400" b="1" dirty="0"/>
              <a:t>я                                Лілія</a:t>
            </a:r>
            <a:endParaRPr lang="ru-RU" sz="2400" dirty="0"/>
          </a:p>
          <a:p>
            <a:r>
              <a:rPr lang="uk-UA" sz="2400" b="1" dirty="0"/>
              <a:t>По батькові         Олександрівна</a:t>
            </a:r>
          </a:p>
          <a:p>
            <a:r>
              <a:rPr lang="uk-UA" sz="2000" b="1" dirty="0"/>
              <a:t>Посада:      вихователь</a:t>
            </a:r>
            <a:endParaRPr lang="ru-RU" sz="2000" dirty="0"/>
          </a:p>
          <a:p>
            <a:r>
              <a:rPr lang="uk-UA" b="1" dirty="0"/>
              <a:t>Закінчила:       КВНЗ “</a:t>
            </a:r>
            <a:r>
              <a:rPr lang="uk-UA" b="1" dirty="0" err="1"/>
              <a:t>Новобузький</a:t>
            </a:r>
            <a:r>
              <a:rPr lang="uk-UA" b="1" dirty="0"/>
              <a:t>     педагогічний коледж” (2011)</a:t>
            </a:r>
          </a:p>
          <a:p>
            <a:r>
              <a:rPr lang="uk-UA" b="1" dirty="0"/>
              <a:t> Диплом:      МК №41192011</a:t>
            </a:r>
            <a:endParaRPr lang="ru-RU" dirty="0"/>
          </a:p>
          <a:p>
            <a:r>
              <a:rPr lang="uk-UA" b="1" dirty="0"/>
              <a:t>Спеціальність за дипломом: вчитель початкової школи </a:t>
            </a:r>
          </a:p>
          <a:p>
            <a:r>
              <a:rPr lang="uk-UA" b="1" dirty="0"/>
              <a:t>                         та інформатики в початковій школі                                                                      </a:t>
            </a:r>
            <a:endParaRPr lang="ru-RU" dirty="0"/>
          </a:p>
          <a:p>
            <a:r>
              <a:rPr lang="uk-UA" b="1" dirty="0"/>
              <a:t>Категорія:    </a:t>
            </a:r>
            <a:r>
              <a:rPr lang="uk-UA" b="1" u="sng" dirty="0"/>
              <a:t>молодший спеціаліст</a:t>
            </a:r>
          </a:p>
        </p:txBody>
      </p:sp>
      <p:pic>
        <p:nvPicPr>
          <p:cNvPr id="2050" name="Picture 2" descr="Немає опису світлини.">
            <a:extLst>
              <a:ext uri="{FF2B5EF4-FFF2-40B4-BE49-F238E27FC236}">
                <a16:creationId xmlns:a16="http://schemas.microsoft.com/office/drawing/2014/main" id="{E33A030B-4CDC-D467-1EE7-0B2A19EA6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2982" y="3809459"/>
            <a:ext cx="2344603" cy="341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46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28A03C-93F4-3511-5C24-EA4CEF590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143000" y="1143000"/>
            <a:ext cx="6858000" cy="457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C18C5-7E06-8FA5-C6F7-361186BE4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429001" y="11430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10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иреневый фон">
            <a:extLst>
              <a:ext uri="{FF2B5EF4-FFF2-40B4-BE49-F238E27FC236}">
                <a16:creationId xmlns:a16="http://schemas.microsoft.com/office/drawing/2014/main" id="{89962B8C-468E-EC94-BD86-9791D6582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76926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он бабочки">
            <a:extLst>
              <a:ext uri="{FF2B5EF4-FFF2-40B4-BE49-F238E27FC236}">
                <a16:creationId xmlns:a16="http://schemas.microsoft.com/office/drawing/2014/main" id="{7D2383CC-8F4D-7B53-3464-B82CE380A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087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иреневый фон">
            <a:extLst>
              <a:ext uri="{FF2B5EF4-FFF2-40B4-BE49-F238E27FC236}">
                <a16:creationId xmlns:a16="http://schemas.microsoft.com/office/drawing/2014/main" id="{3BA6F0E2-4D3A-210C-6A7E-57A8FD854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17" y="35152"/>
            <a:ext cx="4800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отообои сиреневые орхидеи">
            <a:extLst>
              <a:ext uri="{FF2B5EF4-FFF2-40B4-BE49-F238E27FC236}">
                <a16:creationId xmlns:a16="http://schemas.microsoft.com/office/drawing/2014/main" id="{4F41B1FB-782C-1DEE-8EF2-0BE5D4B8A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322" y="3886200"/>
            <a:ext cx="3798678" cy="237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1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3">
            <a:extLst>
              <a:ext uri="{FF2B5EF4-FFF2-40B4-BE49-F238E27FC236}">
                <a16:creationId xmlns:a16="http://schemas.microsoft.com/office/drawing/2014/main" id="{BC867989-2B5B-9B40-E6F1-8CFC1D7B14DD}"/>
              </a:ext>
            </a:extLst>
          </p:cNvPr>
          <p:cNvSpPr/>
          <p:nvPr/>
        </p:nvSpPr>
        <p:spPr>
          <a:xfrm>
            <a:off x="457199" y="94106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888E3B42-3D26-F0D2-FDC1-B7CA198A61AB}"/>
              </a:ext>
            </a:extLst>
          </p:cNvPr>
          <p:cNvSpPr/>
          <p:nvPr/>
        </p:nvSpPr>
        <p:spPr>
          <a:xfrm>
            <a:off x="259081" y="1413808"/>
            <a:ext cx="41147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З 16 листопада 2018 року працюю вихователем групи </a:t>
            </a:r>
            <a:r>
              <a:rPr lang="uk-UA" sz="2400" b="1" dirty="0" err="1"/>
              <a:t>“Калинка”</a:t>
            </a:r>
            <a:r>
              <a:rPr lang="uk-UA" sz="2400" b="1" dirty="0"/>
              <a:t> в закладі дошкільної освіти №35 </a:t>
            </a:r>
            <a:r>
              <a:rPr lang="uk-UA" sz="2400" b="1" dirty="0" err="1"/>
              <a:t>“Віночок”</a:t>
            </a:r>
            <a:endParaRPr lang="uk-UA" sz="2400" dirty="0"/>
          </a:p>
        </p:txBody>
      </p:sp>
      <p:pic>
        <p:nvPicPr>
          <p:cNvPr id="9" name="Picture 2" descr="C:\Users\Boriz\Desktop\САЙТ садочка\група Калинка\3.jpg">
            <a:extLst>
              <a:ext uri="{FF2B5EF4-FFF2-40B4-BE49-F238E27FC236}">
                <a16:creationId xmlns:a16="http://schemas.microsoft.com/office/drawing/2014/main" id="{69373C92-ABD7-6326-081B-3775A49FA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b="15407"/>
          <a:stretch>
            <a:fillRect/>
          </a:stretch>
        </p:blipFill>
        <p:spPr bwMode="auto">
          <a:xfrm>
            <a:off x="152400" y="3352800"/>
            <a:ext cx="4668892" cy="2994826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9B1A89-B72B-8430-7177-326D42DE1D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1499" r="1875" b="3001"/>
          <a:stretch/>
        </p:blipFill>
        <p:spPr>
          <a:xfrm>
            <a:off x="4267201" y="1299149"/>
            <a:ext cx="4580162" cy="3444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CB359C-10FB-B5A5-D75A-CE252C2CBA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" t="4445" r="2834" b="8889"/>
          <a:stretch/>
        </p:blipFill>
        <p:spPr>
          <a:xfrm>
            <a:off x="4821292" y="3832694"/>
            <a:ext cx="4246510" cy="299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3306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3">
            <a:extLst>
              <a:ext uri="{FF2B5EF4-FFF2-40B4-BE49-F238E27FC236}">
                <a16:creationId xmlns:a16="http://schemas.microsoft.com/office/drawing/2014/main" id="{BD0057EF-102F-68C8-D33B-1460AC3C7BCF}"/>
              </a:ext>
            </a:extLst>
          </p:cNvPr>
          <p:cNvSpPr/>
          <p:nvPr/>
        </p:nvSpPr>
        <p:spPr>
          <a:xfrm>
            <a:off x="457199" y="3394338"/>
            <a:ext cx="8229600" cy="1295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Моє життєве кредо:</a:t>
            </a:r>
          </a:p>
        </p:txBody>
      </p:sp>
      <p:sp>
        <p:nvSpPr>
          <p:cNvPr id="4" name="Горизонтальний сувій 3">
            <a:extLst>
              <a:ext uri="{FF2B5EF4-FFF2-40B4-BE49-F238E27FC236}">
                <a16:creationId xmlns:a16="http://schemas.microsoft.com/office/drawing/2014/main" id="{F1C12DEB-6480-2C0A-53E7-D51B5FB8BDDA}"/>
              </a:ext>
            </a:extLst>
          </p:cNvPr>
          <p:cNvSpPr/>
          <p:nvPr/>
        </p:nvSpPr>
        <p:spPr>
          <a:xfrm>
            <a:off x="457199" y="0"/>
            <a:ext cx="8229600" cy="1295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Моє педагогічне кредо: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3FFECC5-E578-BB7C-5786-DE2D9D3ECC6E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657600" y="5029200"/>
            <a:ext cx="5257800" cy="21351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4400" b="1" dirty="0">
                <a:solidFill>
                  <a:srgbClr val="FF0000"/>
                </a:solidFill>
              </a:rPr>
              <a:t>”Навчаючи  інших,</a:t>
            </a:r>
            <a:r>
              <a:rPr lang="ru-RU" sz="4400" dirty="0">
                <a:solidFill>
                  <a:srgbClr val="FF0000"/>
                </a:solidFill>
              </a:rPr>
              <a:t>                                                      </a:t>
            </a:r>
            <a:r>
              <a:rPr lang="uk-UA" sz="4400" dirty="0">
                <a:solidFill>
                  <a:srgbClr val="FF0000"/>
                </a:solidFill>
              </a:rPr>
              <a:t>          </a:t>
            </a:r>
            <a:r>
              <a:rPr lang="uk-UA" sz="4400" b="1" dirty="0">
                <a:solidFill>
                  <a:srgbClr val="FF0000"/>
                </a:solidFill>
              </a:rPr>
              <a:t>я навчаюсь сама...”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3D816B3-103A-FC3E-824B-31220C5BEEF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200400" y="1371600"/>
            <a:ext cx="5676900" cy="3276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  <a:defRPr/>
            </a:pPr>
            <a:r>
              <a:rPr lang="uk-UA" sz="2800" b="1" i="1" dirty="0">
                <a:solidFill>
                  <a:srgbClr val="950505"/>
                </a:solidFill>
              </a:rPr>
              <a:t>Не згасає вогонь у розумних очах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uk-UA" sz="2800" b="1" i="1" dirty="0">
                <a:solidFill>
                  <a:srgbClr val="950505"/>
                </a:solidFill>
              </a:rPr>
              <a:t>І з роками ясніш пломеніє.</a:t>
            </a:r>
            <a:endParaRPr lang="ru-RU" sz="2800" b="1" i="1" dirty="0">
              <a:solidFill>
                <a:srgbClr val="950505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i="1" dirty="0" err="1">
                <a:solidFill>
                  <a:srgbClr val="950505"/>
                </a:solidFill>
              </a:rPr>
              <a:t>Ти</a:t>
            </a:r>
            <a:r>
              <a:rPr lang="uk-UA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тримаєш</a:t>
            </a:r>
            <a:r>
              <a:rPr lang="uk-UA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дитячі</a:t>
            </a:r>
            <a:r>
              <a:rPr lang="uk-UA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серц</a:t>
            </a:r>
            <a:r>
              <a:rPr lang="uk-UA" sz="2800" b="1" i="1" dirty="0">
                <a:solidFill>
                  <a:srgbClr val="950505"/>
                </a:solidFill>
              </a:rPr>
              <a:t>я </a:t>
            </a:r>
            <a:r>
              <a:rPr lang="ru-RU" sz="2800" b="1" i="1" dirty="0">
                <a:solidFill>
                  <a:srgbClr val="950505"/>
                </a:solidFill>
              </a:rPr>
              <a:t>у</a:t>
            </a:r>
            <a:r>
              <a:rPr lang="uk-UA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>
                <a:solidFill>
                  <a:srgbClr val="950505"/>
                </a:solidFill>
              </a:rPr>
              <a:t>руках,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i="1" dirty="0" err="1">
                <a:solidFill>
                  <a:srgbClr val="950505"/>
                </a:solidFill>
              </a:rPr>
              <a:t>Ти</a:t>
            </a:r>
            <a:r>
              <a:rPr lang="ru-RU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тримаєш</a:t>
            </a:r>
            <a:r>
              <a:rPr lang="ru-RU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планети</a:t>
            </a:r>
            <a:r>
              <a:rPr lang="ru-RU" sz="2800" b="1" i="1" dirty="0">
                <a:solidFill>
                  <a:srgbClr val="950505"/>
                </a:solidFill>
              </a:rPr>
              <a:t> </a:t>
            </a:r>
            <a:r>
              <a:rPr lang="ru-RU" sz="2800" b="1" i="1" dirty="0" err="1">
                <a:solidFill>
                  <a:srgbClr val="950505"/>
                </a:solidFill>
              </a:rPr>
              <a:t>надію</a:t>
            </a:r>
            <a:r>
              <a:rPr lang="ru-RU" sz="2800" b="1" i="1" dirty="0">
                <a:solidFill>
                  <a:srgbClr val="950505"/>
                </a:solidFill>
              </a:rPr>
              <a:t>.</a:t>
            </a:r>
          </a:p>
        </p:txBody>
      </p:sp>
      <p:pic>
        <p:nvPicPr>
          <p:cNvPr id="7" name="Picture 10" descr="На зображенні може бути: 10 людей, дитина та текст">
            <a:extLst>
              <a:ext uri="{FF2B5EF4-FFF2-40B4-BE49-F238E27FC236}">
                <a16:creationId xmlns:a16="http://schemas.microsoft.com/office/drawing/2014/main" id="{7A248F34-B852-0D8F-7A40-3CB3E2B38A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t="2922" r="8246" b="5163"/>
          <a:stretch/>
        </p:blipFill>
        <p:spPr bwMode="auto">
          <a:xfrm>
            <a:off x="266697" y="4645457"/>
            <a:ext cx="2743200" cy="2212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На зображенні може бути: 9 людей">
            <a:extLst>
              <a:ext uri="{FF2B5EF4-FFF2-40B4-BE49-F238E27FC236}">
                <a16:creationId xmlns:a16="http://schemas.microsoft.com/office/drawing/2014/main" id="{831CBA25-2105-2E3C-8257-2D3FF026C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50" y="1226074"/>
            <a:ext cx="2998150" cy="2248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764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821436-574B-C293-A161-D34936B14CA7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04800" y="244475"/>
            <a:ext cx="8229600" cy="14319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Проблема, над якою працюю я:</a:t>
            </a:r>
            <a:endParaRPr kumimoji="0" lang="ru-RU" sz="44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5619F9-1B33-69CC-19BB-99FDFFE3A92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474492" y="2015377"/>
            <a:ext cx="4572001" cy="4191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uk-UA" sz="4000" b="1" i="0" u="none" strike="noStrike" kern="120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uLnTx/>
                <a:uFillTx/>
                <a:latin typeface="+mn-lt"/>
                <a:ea typeface="+mn-ea"/>
                <a:cs typeface="+mn-cs"/>
              </a:rPr>
              <a:t>Ефективне запам’ятовування та відтворення інформації засобами мнемотехніки.</a:t>
            </a:r>
            <a:endParaRPr kumimoji="0" lang="ru-RU" sz="4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0DA41F-5D9C-E8AA-372B-17A8DDC64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-3177" r="79781" b="1"/>
          <a:stretch/>
        </p:blipFill>
        <p:spPr bwMode="auto">
          <a:xfrm>
            <a:off x="152399" y="960436"/>
            <a:ext cx="1756471" cy="1622743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AD230C55-44B0-207A-4290-F6FAE49FD7B8}"/>
              </a:ext>
            </a:extLst>
          </p:cNvPr>
          <p:cNvSpPr/>
          <p:nvPr/>
        </p:nvSpPr>
        <p:spPr>
          <a:xfrm>
            <a:off x="1912620" y="1714500"/>
            <a:ext cx="1455420" cy="1218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BDFB8B9-5BC4-621C-F36A-4021CCB3CEE7}"/>
              </a:ext>
            </a:extLst>
          </p:cNvPr>
          <p:cNvSpPr/>
          <p:nvPr/>
        </p:nvSpPr>
        <p:spPr>
          <a:xfrm>
            <a:off x="3733801" y="1714500"/>
            <a:ext cx="1455420" cy="11787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A33D1B-0FF6-4626-80AC-1A5E0706DC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0" t="-10829" r="35113" b="31935"/>
          <a:stretch/>
        </p:blipFill>
        <p:spPr bwMode="auto">
          <a:xfrm>
            <a:off x="1815930" y="1392449"/>
            <a:ext cx="3436620" cy="1711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BB8D63-5ADE-3AD3-ED85-581694F4C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" t="51103" r="-4238" b="589"/>
          <a:stretch/>
        </p:blipFill>
        <p:spPr>
          <a:xfrm>
            <a:off x="274346" y="3061652"/>
            <a:ext cx="4691646" cy="17276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26F47E-267A-CB32-EB7B-F198E792F8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536" y="4218722"/>
            <a:ext cx="3422881" cy="255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93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>
            <a:extLst>
              <a:ext uri="{FF2B5EF4-FFF2-40B4-BE49-F238E27FC236}">
                <a16:creationId xmlns:a16="http://schemas.microsoft.com/office/drawing/2014/main" id="{CD3D8269-7862-2928-E32E-4120C3AF40BC}"/>
              </a:ext>
            </a:extLst>
          </p:cNvPr>
          <p:cNvSpPr/>
          <p:nvPr/>
        </p:nvSpPr>
        <p:spPr>
          <a:xfrm>
            <a:off x="228600" y="38099"/>
            <a:ext cx="4191000" cy="2819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Дидактичні ігри та матеріали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CAEE5F-0FAB-6560-5D89-D7D25D1EA9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2" t="37618" b="37947"/>
          <a:stretch/>
        </p:blipFill>
        <p:spPr>
          <a:xfrm>
            <a:off x="3360957" y="2466525"/>
            <a:ext cx="2469646" cy="186676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F399D2-92DE-0326-14B9-543574B13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910" y="189013"/>
            <a:ext cx="3385531" cy="257215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92BBE3-D98E-2000-2EEA-873B2203C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618" r="55159" b="37947"/>
          <a:stretch/>
        </p:blipFill>
        <p:spPr>
          <a:xfrm>
            <a:off x="4595780" y="1529240"/>
            <a:ext cx="2932860" cy="216433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07FADA-0DC7-4667-F3BB-6C0B22891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520" y="2857499"/>
            <a:ext cx="2961697" cy="393145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5C3B72-C5DB-802D-DCA8-51527B1ECB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00" r="12500"/>
          <a:stretch/>
        </p:blipFill>
        <p:spPr>
          <a:xfrm>
            <a:off x="2674040" y="4356145"/>
            <a:ext cx="3156563" cy="236742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AF50C54-8834-368C-4FE7-DAE6031DC3BC}"/>
              </a:ext>
            </a:extLst>
          </p:cNvPr>
          <p:cNvSpPr/>
          <p:nvPr/>
        </p:nvSpPr>
        <p:spPr>
          <a:xfrm>
            <a:off x="533399" y="2895599"/>
            <a:ext cx="2719082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Мнемотаблиці, </a:t>
            </a:r>
            <a:r>
              <a:rPr lang="uk-UA" sz="2400" b="1" dirty="0" err="1"/>
              <a:t>мнемосмужки</a:t>
            </a:r>
            <a:r>
              <a:rPr lang="uk-UA" sz="2400" b="1" dirty="0"/>
              <a:t> та </a:t>
            </a:r>
            <a:r>
              <a:rPr lang="uk-UA" sz="2400" b="1" dirty="0" err="1"/>
              <a:t>мнемокруги</a:t>
            </a:r>
            <a:r>
              <a:rPr lang="uk-UA" sz="2400" b="1" dirty="0"/>
              <a:t> -  для ефективного запам’ятовування</a:t>
            </a:r>
          </a:p>
          <a:p>
            <a:r>
              <a:rPr lang="uk-UA" sz="2400" b="1" dirty="0"/>
              <a:t>(власні розробки)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43336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>
            <a:extLst>
              <a:ext uri="{FF2B5EF4-FFF2-40B4-BE49-F238E27FC236}">
                <a16:creationId xmlns:a16="http://schemas.microsoft.com/office/drawing/2014/main" id="{AC226606-035D-83E2-4832-A824CC56A730}"/>
              </a:ext>
            </a:extLst>
          </p:cNvPr>
          <p:cNvSpPr/>
          <p:nvPr/>
        </p:nvSpPr>
        <p:spPr>
          <a:xfrm>
            <a:off x="228600" y="11430"/>
            <a:ext cx="4191000" cy="28194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Дидактичні ігри та матеріали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E928617-37AE-7B71-5DDC-44D27A5B7B71}"/>
              </a:ext>
            </a:extLst>
          </p:cNvPr>
          <p:cNvSpPr/>
          <p:nvPr/>
        </p:nvSpPr>
        <p:spPr>
          <a:xfrm>
            <a:off x="4724402" y="194310"/>
            <a:ext cx="389378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/>
              <a:t>Інтелектуальні карти (власні розробки)</a:t>
            </a:r>
            <a:endParaRPr lang="uk-UA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3DCB02-A62E-9630-F684-26F45897F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7" y="2759003"/>
            <a:ext cx="2955389" cy="39389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9E9161-828A-E34D-CF70-F0B3BD8F5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977" y="3581400"/>
            <a:ext cx="3911423" cy="1998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69FB36-8BC3-AD4E-5148-38D63F87A1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9553"/>
          <a:stretch/>
        </p:blipFill>
        <p:spPr>
          <a:xfrm>
            <a:off x="4716046" y="5334000"/>
            <a:ext cx="4283907" cy="13996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4EB6A7-10BD-3B80-1C4D-67E5D27597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1" b="22279"/>
          <a:stretch/>
        </p:blipFill>
        <p:spPr>
          <a:xfrm>
            <a:off x="4950948" y="1061085"/>
            <a:ext cx="3242291" cy="221170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516484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иреневые цветы">
            <a:extLst>
              <a:ext uri="{FF2B5EF4-FFF2-40B4-BE49-F238E27FC236}">
                <a16:creationId xmlns:a16="http://schemas.microsoft.com/office/drawing/2014/main" id="{044D9FCD-B785-7B14-1D45-5E70134E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Горизонтальний сувій 2">
            <a:extLst>
              <a:ext uri="{FF2B5EF4-FFF2-40B4-BE49-F238E27FC236}">
                <a16:creationId xmlns:a16="http://schemas.microsoft.com/office/drawing/2014/main" id="{878CFD2B-1754-7E32-5216-9BBF4B02590C}"/>
              </a:ext>
            </a:extLst>
          </p:cNvPr>
          <p:cNvSpPr/>
          <p:nvPr/>
        </p:nvSpPr>
        <p:spPr>
          <a:xfrm>
            <a:off x="51974" y="-3140"/>
            <a:ext cx="5867400" cy="838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877248-5C57-E0E3-CB88-463039F10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458812"/>
            <a:ext cx="4385179" cy="3292677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B7564F-186A-3F20-713A-0BA0502FD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7" t="4347" r="27811" b="2478"/>
          <a:stretch/>
        </p:blipFill>
        <p:spPr>
          <a:xfrm>
            <a:off x="2786133" y="909626"/>
            <a:ext cx="2333791" cy="3047999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464882-2CE0-3515-E617-136403FA9F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06"/>
          <a:stretch/>
        </p:blipFill>
        <p:spPr>
          <a:xfrm>
            <a:off x="92634" y="917246"/>
            <a:ext cx="2600864" cy="2481943"/>
          </a:xfrm>
          <a:prstGeom prst="rect">
            <a:avLst/>
          </a:prstGeom>
          <a:ln w="38100">
            <a:solidFill>
              <a:srgbClr val="2304A8"/>
            </a:solidFill>
          </a:ln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DEAB96B-7382-0969-6305-DAE17A00E5FD}"/>
              </a:ext>
            </a:extLst>
          </p:cNvPr>
          <p:cNvSpPr/>
          <p:nvPr/>
        </p:nvSpPr>
        <p:spPr>
          <a:xfrm>
            <a:off x="159128" y="3370917"/>
            <a:ext cx="2876310" cy="646331"/>
          </a:xfrm>
          <a:prstGeom prst="rect">
            <a:avLst/>
          </a:prstGeom>
          <a:ln w="38100"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ОС “Як і з чого побудувати міст?” (28.10.22)</a:t>
            </a:r>
            <a:endParaRPr lang="uk-UA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24A919-9C00-24E2-92CD-BF55874F66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512" y="4008289"/>
            <a:ext cx="3657600" cy="27432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0971D0-EDCF-C684-05A6-D2C5C644C7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512" y="786617"/>
            <a:ext cx="3657600" cy="27432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D3EA6C79-2972-FB98-26D6-16A9AB9722EE}"/>
              </a:ext>
            </a:extLst>
          </p:cNvPr>
          <p:cNvSpPr/>
          <p:nvPr/>
        </p:nvSpPr>
        <p:spPr>
          <a:xfrm>
            <a:off x="5898120" y="3445888"/>
            <a:ext cx="2876310" cy="646331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/>
              <a:t>ОС “Народження вистави» (17.03.23)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5860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964</Words>
  <Application>Microsoft Office PowerPoint</Application>
  <PresentationFormat>Екран (4:3)</PresentationFormat>
  <Paragraphs>161</Paragraphs>
  <Slides>36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36</vt:i4>
      </vt:variant>
    </vt:vector>
  </HeadingPairs>
  <TitlesOfParts>
    <vt:vector size="42" baseType="lpstr">
      <vt:lpstr>Arial</vt:lpstr>
      <vt:lpstr>Calibri</vt:lpstr>
      <vt:lpstr>Monotype Corsiva</vt:lpstr>
      <vt:lpstr>Times New Roman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Boriz</dc:creator>
  <cp:lastModifiedBy>Ліля</cp:lastModifiedBy>
  <cp:revision>17</cp:revision>
  <cp:lastPrinted>2025-02-19T21:22:55Z</cp:lastPrinted>
  <dcterms:created xsi:type="dcterms:W3CDTF">2006-08-16T00:00:00Z</dcterms:created>
  <dcterms:modified xsi:type="dcterms:W3CDTF">2025-02-19T21:34:28Z</dcterms:modified>
</cp:coreProperties>
</file>