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8" r:id="rId2"/>
    <p:sldId id="260" r:id="rId3"/>
    <p:sldId id="261" r:id="rId4"/>
    <p:sldId id="281" r:id="rId5"/>
    <p:sldId id="282" r:id="rId6"/>
    <p:sldId id="262" r:id="rId7"/>
    <p:sldId id="263" r:id="rId8"/>
    <p:sldId id="264" r:id="rId9"/>
    <p:sldId id="265" r:id="rId10"/>
    <p:sldId id="267" r:id="rId11"/>
    <p:sldId id="268" r:id="rId12"/>
    <p:sldId id="284" r:id="rId13"/>
    <p:sldId id="269" r:id="rId14"/>
    <p:sldId id="270" r:id="rId15"/>
    <p:sldId id="301" r:id="rId16"/>
    <p:sldId id="272" r:id="rId17"/>
    <p:sldId id="302" r:id="rId18"/>
    <p:sldId id="305" r:id="rId19"/>
    <p:sldId id="306" r:id="rId20"/>
    <p:sldId id="300" r:id="rId21"/>
    <p:sldId id="274" r:id="rId22"/>
    <p:sldId id="275" r:id="rId23"/>
    <p:sldId id="276" r:id="rId24"/>
    <p:sldId id="280" r:id="rId25"/>
    <p:sldId id="286" r:id="rId26"/>
    <p:sldId id="307" r:id="rId27"/>
    <p:sldId id="288" r:id="rId28"/>
    <p:sldId id="289" r:id="rId29"/>
    <p:sldId id="290" r:id="rId30"/>
    <p:sldId id="303" r:id="rId31"/>
    <p:sldId id="292" r:id="rId32"/>
    <p:sldId id="296" r:id="rId33"/>
    <p:sldId id="297" r:id="rId34"/>
    <p:sldId id="291" r:id="rId35"/>
    <p:sldId id="293" r:id="rId36"/>
    <p:sldId id="295" r:id="rId37"/>
    <p:sldId id="298" r:id="rId38"/>
    <p:sldId id="308" r:id="rId39"/>
    <p:sldId id="283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04A8"/>
    <a:srgbClr val="1BF12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60" autoAdjust="0"/>
    <p:restoredTop sz="94660"/>
  </p:normalViewPr>
  <p:slideViewPr>
    <p:cSldViewPr>
      <p:cViewPr>
        <p:scale>
          <a:sx n="60" d="100"/>
          <a:sy n="60" d="100"/>
        </p:scale>
        <p:origin x="-133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5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12F9F-E9EE-4ABC-ABDA-BC06983926F8}" type="datetimeFigureOut">
              <a:rPr lang="uk-UA" smtClean="0"/>
              <a:pPr/>
              <a:t>22.02.2022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AC10F-C050-4993-9A86-3C21EDE7CBFE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29</a:t>
            </a:fld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38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30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31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32</a:t>
            </a:fld>
            <a:endParaRPr 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33</a:t>
            </a:fld>
            <a:endParaRPr 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34</a:t>
            </a:fld>
            <a:endParaRPr 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35</a:t>
            </a:fld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36</a:t>
            </a:fld>
            <a:endParaRPr 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AAC10F-C050-4993-9A86-3C21EDE7CBFE}" type="slidenum">
              <a:rPr lang="uk-UA" smtClean="0"/>
              <a:pPr/>
              <a:t>37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'єкт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095F4-AD14-4D0D-AC4C-38612D0834B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jpeg"/><Relationship Id="rId4" Type="http://schemas.openxmlformats.org/officeDocument/2006/relationships/image" Target="../media/image85.jpeg"/><Relationship Id="rId9" Type="http://schemas.openxmlformats.org/officeDocument/2006/relationships/image" Target="../media/image9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3.png"/><Relationship Id="rId7" Type="http://schemas.openxmlformats.org/officeDocument/2006/relationships/image" Target="../media/image9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3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png"/><Relationship Id="rId4" Type="http://schemas.openxmlformats.org/officeDocument/2006/relationships/image" Target="../media/image105.jpeg"/><Relationship Id="rId9" Type="http://schemas.openxmlformats.org/officeDocument/2006/relationships/image" Target="../media/image11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image" Target="../media/image3.png"/><Relationship Id="rId7" Type="http://schemas.openxmlformats.org/officeDocument/2006/relationships/image" Target="../media/image1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jpeg"/><Relationship Id="rId5" Type="http://schemas.openxmlformats.org/officeDocument/2006/relationships/image" Target="../media/image128.jpeg"/><Relationship Id="rId10" Type="http://schemas.openxmlformats.org/officeDocument/2006/relationships/image" Target="../media/image133.png"/><Relationship Id="rId4" Type="http://schemas.openxmlformats.org/officeDocument/2006/relationships/image" Target="../media/image127.jpeg"/><Relationship Id="rId9" Type="http://schemas.openxmlformats.org/officeDocument/2006/relationships/image" Target="../media/image13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eg"/><Relationship Id="rId7" Type="http://schemas.openxmlformats.org/officeDocument/2006/relationships/image" Target="../media/image138.jpeg"/><Relationship Id="rId12" Type="http://schemas.openxmlformats.org/officeDocument/2006/relationships/image" Target="../media/image1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jpeg"/><Relationship Id="rId11" Type="http://schemas.openxmlformats.org/officeDocument/2006/relationships/image" Target="../media/image142.jpeg"/><Relationship Id="rId5" Type="http://schemas.openxmlformats.org/officeDocument/2006/relationships/image" Target="../media/image136.png"/><Relationship Id="rId10" Type="http://schemas.openxmlformats.org/officeDocument/2006/relationships/image" Target="../media/image141.jpeg"/><Relationship Id="rId4" Type="http://schemas.openxmlformats.org/officeDocument/2006/relationships/image" Target="../media/image135.jpeg"/><Relationship Id="rId9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расивые шаблоны бесплатно - АБСТРАКЦИЯ, РАЗНОЕ - ШАБЛОНЫ - Каталог файлов  - Всё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3" name="Прямокутник 2"/>
          <p:cNvSpPr/>
          <p:nvPr/>
        </p:nvSpPr>
        <p:spPr>
          <a:xfrm>
            <a:off x="4495800" y="228600"/>
            <a:ext cx="44196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ПОРТФОЛІО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457200" y="5029200"/>
            <a:ext cx="4038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вихователя</a:t>
            </a:r>
            <a:endParaRPr lang="uk-UA" sz="3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5715000"/>
            <a:ext cx="7085594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5400" b="1" dirty="0" smtClean="0">
                <a:latin typeface="Monotype Corsiva" pitchFamily="66" charset="0"/>
              </a:rPr>
              <a:t>Зозулі Лілії Олександрівни</a:t>
            </a:r>
            <a:endParaRPr lang="uk-UA" sz="5400" b="1" dirty="0">
              <a:latin typeface="Monotype Corsiva" pitchFamily="66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4419600" cy="129539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Управління освіти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Луцької міської ради</a:t>
            </a:r>
            <a:b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Заклад дошкільної освіти № 35</a:t>
            </a:r>
            <a: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4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C:\Users\Boriz\Downloads\IMG_20210904_120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114799" y="1828801"/>
            <a:ext cx="4572000" cy="3352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кутник 8"/>
          <p:cNvSpPr/>
          <p:nvPr/>
        </p:nvSpPr>
        <p:spPr>
          <a:xfrm>
            <a:off x="7391400" y="6211669"/>
            <a:ext cx="1752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dirty="0" smtClean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rgbClr val="C00000"/>
                </a:solidFill>
              </a:rPr>
              <a:t>2022 р.</a:t>
            </a:r>
            <a:endParaRPr lang="uk-UA" sz="3600" b="1" dirty="0">
              <a:ln w="10541" cmpd="sng">
                <a:solidFill>
                  <a:sysClr val="windowText" lastClr="0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Горизонтальний сувій 3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57200" y="1600200"/>
            <a:ext cx="396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З 2011 по 2015 навчальні роки працювала вчителем початкових класів в </a:t>
            </a:r>
            <a:r>
              <a:rPr lang="uk-UA" sz="2400" b="1" dirty="0" err="1" smtClean="0"/>
              <a:t>Кам’яно-Костуватській</a:t>
            </a:r>
            <a:r>
              <a:rPr lang="uk-UA" sz="2400" b="1" dirty="0" smtClean="0"/>
              <a:t> ЗОШ І-ІІ ступенів</a:t>
            </a:r>
            <a:endParaRPr lang="uk-UA" sz="2400" dirty="0"/>
          </a:p>
        </p:txBody>
      </p:sp>
      <p:pic>
        <p:nvPicPr>
          <p:cNvPr id="9220" name="Picture 4" descr="C:\Users\Boriz\Desktop\САЙТ садочка\IMG_20201004_1228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886200"/>
            <a:ext cx="3805237" cy="2763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Boriz\Desktop\САЙТ садочка\Screenshot_2020-10-04-12-27-55-303_com.instagram.android.jpg"/>
          <p:cNvPicPr>
            <a:picLocks noChangeAspect="1" noChangeArrowheads="1"/>
          </p:cNvPicPr>
          <p:nvPr/>
        </p:nvPicPr>
        <p:blipFill>
          <a:blip r:embed="rId4" cstate="print"/>
          <a:srcRect t="27256" b="37962"/>
          <a:stretch>
            <a:fillRect/>
          </a:stretch>
        </p:blipFill>
        <p:spPr bwMode="auto">
          <a:xfrm>
            <a:off x="4343400" y="1488380"/>
            <a:ext cx="3733800" cy="27395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4800" y="1600200"/>
            <a:ext cx="41147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З 2015 по 2018 навчальні роки працювала вчителем початкових класів в Миколаївській ЗОШ І-ІІІ ступенів №60</a:t>
            </a:r>
            <a:endParaRPr lang="uk-UA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t="19444"/>
          <a:stretch>
            <a:fillRect/>
          </a:stretch>
        </p:blipFill>
        <p:spPr bwMode="auto">
          <a:xfrm>
            <a:off x="4038600" y="4095750"/>
            <a:ext cx="4572000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D:\мої фото\фото 1,2,3 клас\фото 2015-2016\фото 1 класи\фото у Букварем\001 - Копі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447800"/>
            <a:ext cx="4495800" cy="2743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4800" y="1600200"/>
            <a:ext cx="41147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З 16 листопада 2018 року працюю вихователем групи </a:t>
            </a:r>
            <a:r>
              <a:rPr lang="uk-UA" sz="2400" b="1" dirty="0" err="1" smtClean="0"/>
              <a:t>“Калинка”</a:t>
            </a:r>
            <a:r>
              <a:rPr lang="uk-UA" sz="2400" b="1" dirty="0" smtClean="0"/>
              <a:t> в закладі дошкільної освіти №35 </a:t>
            </a:r>
            <a:r>
              <a:rPr lang="uk-UA" sz="2400" b="1" dirty="0" err="1" smtClean="0"/>
              <a:t>“Віночок”</a:t>
            </a:r>
            <a:endParaRPr lang="uk-UA" sz="2400" dirty="0"/>
          </a:p>
        </p:txBody>
      </p:sp>
      <p:pic>
        <p:nvPicPr>
          <p:cNvPr id="11266" name="Picture 2" descr="C:\Users\Boriz\Desktop\САЙТ садочка\група Калинка\3.jpg"/>
          <p:cNvPicPr>
            <a:picLocks noChangeAspect="1" noChangeArrowheads="1"/>
          </p:cNvPicPr>
          <p:nvPr/>
        </p:nvPicPr>
        <p:blipFill>
          <a:blip r:embed="rId3" cstate="print"/>
          <a:srcRect b="15407"/>
          <a:stretch>
            <a:fillRect/>
          </a:stretch>
        </p:blipFill>
        <p:spPr bwMode="auto">
          <a:xfrm>
            <a:off x="533400" y="3505200"/>
            <a:ext cx="5355772" cy="31242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587"/>
          <a:stretch>
            <a:fillRect/>
          </a:stretch>
        </p:blipFill>
        <p:spPr bwMode="auto">
          <a:xfrm rot="16200000">
            <a:off x="5219700" y="1028700"/>
            <a:ext cx="2743201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 l="7242" t="3974" r="17865"/>
          <a:stretch>
            <a:fillRect/>
          </a:stretch>
        </p:blipFill>
        <p:spPr bwMode="auto">
          <a:xfrm>
            <a:off x="6019800" y="4419600"/>
            <a:ext cx="2819400" cy="229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4191000" cy="28194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Дидактичні ігри та матеріали</a:t>
            </a:r>
            <a:endParaRPr lang="uk-UA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30" name="Picture 6" descr="D:\ЗДО 35\мнемотехніка і дид ігри\Мнемодоріжки Пррофесії дит свдка\Слайд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600200"/>
            <a:ext cx="2235200" cy="1676400"/>
          </a:xfrm>
          <a:prstGeom prst="rect">
            <a:avLst/>
          </a:prstGeom>
          <a:noFill/>
        </p:spPr>
      </p:pic>
      <p:pic>
        <p:nvPicPr>
          <p:cNvPr id="1032" name="Picture 8" descr="D:\ЗДО 35\мнемотехніка і дид ігри\Мнемодоріжки Пррофесії дит свдка\Слайд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28600"/>
            <a:ext cx="2438400" cy="1828800"/>
          </a:xfrm>
          <a:prstGeom prst="rect">
            <a:avLst/>
          </a:prstGeom>
          <a:noFill/>
        </p:spPr>
      </p:pic>
      <p:sp>
        <p:nvSpPr>
          <p:cNvPr id="12" name="Прямокутник 11"/>
          <p:cNvSpPr/>
          <p:nvPr/>
        </p:nvSpPr>
        <p:spPr>
          <a:xfrm>
            <a:off x="1295400" y="2971800"/>
            <a:ext cx="2819400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err="1" smtClean="0"/>
              <a:t>Мнемотаблиці</a:t>
            </a:r>
            <a:r>
              <a:rPr lang="uk-UA" sz="2400" b="1" dirty="0" smtClean="0"/>
              <a:t>, </a:t>
            </a:r>
            <a:r>
              <a:rPr lang="uk-UA" sz="2400" b="1" dirty="0" err="1" smtClean="0"/>
              <a:t>мнемосмужки</a:t>
            </a:r>
            <a:r>
              <a:rPr lang="uk-UA" sz="2400" b="1" dirty="0" smtClean="0"/>
              <a:t> та мнемосхеми -  для ефективного </a:t>
            </a:r>
            <a:r>
              <a:rPr lang="uk-UA" sz="2400" b="1" dirty="0" err="1" smtClean="0"/>
              <a:t>запам’ятовуванння</a:t>
            </a:r>
            <a:r>
              <a:rPr lang="uk-UA" sz="2400" b="1" dirty="0" smtClean="0"/>
              <a:t> віршів (власні розробки)</a:t>
            </a:r>
            <a:endParaRPr lang="uk-UA" sz="2400" dirty="0"/>
          </a:p>
        </p:txBody>
      </p:sp>
      <p:pic>
        <p:nvPicPr>
          <p:cNvPr id="13" name="Picture 4" descr="D:\ЗДО 35\мнемотехніка і дид ігри\6. Вірш На зеленому горбочку Леся Українка.jpg"/>
          <p:cNvPicPr>
            <a:picLocks noChangeAspect="1" noChangeArrowheads="1"/>
          </p:cNvPicPr>
          <p:nvPr/>
        </p:nvPicPr>
        <p:blipFill>
          <a:blip r:embed="rId5" cstate="print"/>
          <a:srcRect r="61026" b="17949"/>
          <a:stretch>
            <a:fillRect/>
          </a:stretch>
        </p:blipFill>
        <p:spPr bwMode="auto">
          <a:xfrm>
            <a:off x="4343400" y="2133600"/>
            <a:ext cx="2146300" cy="33888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3" descr="D:\ЗДО 35\мнемотехніка і дид ігри\3. Вірш Метелик (мнемотехніка).jpg"/>
          <p:cNvPicPr>
            <a:picLocks noChangeAspect="1" noChangeArrowheads="1"/>
          </p:cNvPicPr>
          <p:nvPr/>
        </p:nvPicPr>
        <p:blipFill>
          <a:blip r:embed="rId6" cstate="print"/>
          <a:srcRect r="34146"/>
          <a:stretch>
            <a:fillRect/>
          </a:stretch>
        </p:blipFill>
        <p:spPr bwMode="auto">
          <a:xfrm>
            <a:off x="6096000" y="3429000"/>
            <a:ext cx="2819400" cy="3210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4191000" cy="28194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Дидактичні ігри та матеріали</a:t>
            </a:r>
            <a:endParaRPr lang="uk-UA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82" name="Picture 10" descr="D:\ЗДО 35\самоосвіти\інтелект карти\ДИТ садок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124200"/>
            <a:ext cx="4959826" cy="3031313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84" name="Picture 12" descr="D:\ЗДО 35\самоосвіти\інтелект карти\апашний хліб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33400"/>
            <a:ext cx="4355205" cy="2667000"/>
          </a:xfrm>
          <a:prstGeom prst="rect">
            <a:avLst/>
          </a:prstGeom>
          <a:ln w="38100" cap="sq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кутник 3"/>
          <p:cNvSpPr/>
          <p:nvPr/>
        </p:nvSpPr>
        <p:spPr>
          <a:xfrm>
            <a:off x="5562600" y="228600"/>
            <a:ext cx="2590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/>
              <a:t>Інтелектуальні карти</a:t>
            </a:r>
            <a:endParaRPr lang="uk-UA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2884" r="13324"/>
          <a:stretch>
            <a:fillRect/>
          </a:stretch>
        </p:blipFill>
        <p:spPr bwMode="auto">
          <a:xfrm rot="5400000">
            <a:off x="566510" y="3395890"/>
            <a:ext cx="3562350" cy="2714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867400" y="3886200"/>
            <a:ext cx="25908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Інтегроване заняття </a:t>
            </a:r>
            <a:r>
              <a:rPr lang="uk-UA" sz="2400" b="1" dirty="0" err="1" smtClean="0"/>
              <a:t>“Пустотлива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хмаринка”</a:t>
            </a:r>
            <a:r>
              <a:rPr lang="uk-UA" sz="2400" b="1" dirty="0" smtClean="0"/>
              <a:t> (15.01.2020) (міський)</a:t>
            </a:r>
            <a:endParaRPr lang="uk-UA" sz="24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 t="21225" b="19346"/>
          <a:stretch>
            <a:fillRect/>
          </a:stretch>
        </p:blipFill>
        <p:spPr bwMode="auto">
          <a:xfrm>
            <a:off x="4343400" y="381000"/>
            <a:ext cx="4495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 t="30189" b="10566"/>
          <a:stretch>
            <a:fillRect/>
          </a:stretch>
        </p:blipFill>
        <p:spPr bwMode="auto">
          <a:xfrm>
            <a:off x="304800" y="2438400"/>
            <a:ext cx="5029200" cy="4141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629400" y="457200"/>
            <a:ext cx="2286000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Інтегроване заняття </a:t>
            </a:r>
            <a:r>
              <a:rPr lang="uk-UA" sz="2400" b="1" dirty="0" err="1" smtClean="0"/>
              <a:t>“Птахи</a:t>
            </a:r>
            <a:r>
              <a:rPr lang="uk-UA" sz="2400" b="1" dirty="0" smtClean="0"/>
              <a:t> наші друзі. Охорона птахів. (З складанням </a:t>
            </a:r>
            <a:r>
              <a:rPr lang="uk-UA" sz="2300" b="1" dirty="0" smtClean="0"/>
              <a:t>інтелектуальної </a:t>
            </a:r>
            <a:r>
              <a:rPr lang="uk-UA" sz="2400" b="1" dirty="0" err="1" smtClean="0"/>
              <a:t>карти”</a:t>
            </a:r>
            <a:r>
              <a:rPr lang="uk-UA" sz="2400" b="1" dirty="0" smtClean="0"/>
              <a:t> (19.03.21)</a:t>
            </a:r>
            <a:endParaRPr lang="uk-UA" sz="2400" dirty="0"/>
          </a:p>
        </p:txBody>
      </p:sp>
      <p:pic>
        <p:nvPicPr>
          <p:cNvPr id="9" name="Рисунок 8" descr="E:\Садок 35\Відео\Фото птахи\Птахи заняття 19.03.21\IMG_095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3124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Садок 35\Відео\Фото птахи\Птахи заняття 19.03.21\IMG_097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228600"/>
            <a:ext cx="2819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Садок 35\Відео\Фото птахи\Птахи заняття 19.03.21\IMG_096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038600"/>
            <a:ext cx="3048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E:\Садок 35\Відео\Фото птахи\Птахи заняття 19.03.21\IMG_099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5200" y="2286000"/>
            <a:ext cx="2985407" cy="224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:\Садок 35\Відео\Фото птахи\Птахи заняття 19.03.21\IMG_101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5200" y="4572000"/>
            <a:ext cx="2971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E:\Садок 35\Відео\Фото птахи\Птахи заняття 19.03.21\IMG_103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53200" y="3886200"/>
            <a:ext cx="2388248" cy="17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6172200" y="228600"/>
            <a:ext cx="26670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Інтегроване заняття в природі</a:t>
            </a:r>
            <a:r>
              <a:rPr lang="uk-UA" sz="2000" dirty="0" smtClean="0"/>
              <a:t> </a:t>
            </a:r>
            <a:r>
              <a:rPr lang="uk-UA" sz="2000" dirty="0" err="1" smtClean="0"/>
              <a:t>“</a:t>
            </a:r>
            <a:r>
              <a:rPr lang="uk-UA" sz="2000" b="1" dirty="0" err="1" smtClean="0"/>
              <a:t>Екологічна</a:t>
            </a:r>
            <a:r>
              <a:rPr lang="uk-UA" sz="2000" b="1" dirty="0" smtClean="0"/>
              <a:t> стежина «Мандрівка з </a:t>
            </a:r>
            <a:r>
              <a:rPr lang="uk-UA" sz="2000" b="1" dirty="0" err="1" smtClean="0"/>
              <a:t>Колобком»”</a:t>
            </a:r>
            <a:r>
              <a:rPr lang="uk-UA" sz="2000" b="1" dirty="0" smtClean="0"/>
              <a:t> (22.10.21)</a:t>
            </a:r>
            <a:endParaRPr lang="uk-UA" sz="2000" dirty="0"/>
          </a:p>
        </p:txBody>
      </p:sp>
      <p:pic>
        <p:nvPicPr>
          <p:cNvPr id="15" name="Рисунок 1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3124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4" cstate="print"/>
          <a:srcRect t="6028" r="11217"/>
          <a:stretch>
            <a:fillRect/>
          </a:stretch>
        </p:blipFill>
        <p:spPr bwMode="auto">
          <a:xfrm>
            <a:off x="228600" y="4114800"/>
            <a:ext cx="3124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5" cstate="print"/>
          <a:srcRect l="6456" r="14637"/>
          <a:stretch>
            <a:fillRect/>
          </a:stretch>
        </p:blipFill>
        <p:spPr bwMode="auto">
          <a:xfrm>
            <a:off x="3505200" y="228600"/>
            <a:ext cx="2514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6" cstate="print"/>
          <a:srcRect r="23166"/>
          <a:stretch>
            <a:fillRect/>
          </a:stretch>
        </p:blipFill>
        <p:spPr bwMode="auto">
          <a:xfrm>
            <a:off x="3505200" y="2209800"/>
            <a:ext cx="2514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/>
          <p:nvPr/>
        </p:nvPicPr>
        <p:blipFill>
          <a:blip r:embed="rId7" cstate="print"/>
          <a:srcRect l="11812" t="6294" r="13961"/>
          <a:stretch>
            <a:fillRect/>
          </a:stretch>
        </p:blipFill>
        <p:spPr bwMode="auto">
          <a:xfrm>
            <a:off x="3505200" y="4267200"/>
            <a:ext cx="2514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/>
          <p:nvPr/>
        </p:nvPicPr>
        <p:blipFill>
          <a:blip r:embed="rId8" cstate="print"/>
          <a:srcRect l="20169" t="3191" r="27538"/>
          <a:stretch>
            <a:fillRect/>
          </a:stretch>
        </p:blipFill>
        <p:spPr bwMode="auto">
          <a:xfrm>
            <a:off x="6096000" y="2133600"/>
            <a:ext cx="2819400" cy="2031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/>
          <p:nvPr/>
        </p:nvPicPr>
        <p:blipFill>
          <a:blip r:embed="rId9" cstate="print"/>
          <a:srcRect l="7242" t="3974" r="17865"/>
          <a:stretch>
            <a:fillRect/>
          </a:stretch>
        </p:blipFill>
        <p:spPr bwMode="auto">
          <a:xfrm>
            <a:off x="6096000" y="4267200"/>
            <a:ext cx="2819400" cy="229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429000" y="152400"/>
            <a:ext cx="5029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ОС </a:t>
            </a:r>
            <a:r>
              <a:rPr lang="uk-UA" sz="2000" b="1" dirty="0" err="1" smtClean="0"/>
              <a:t>“Допоможи</a:t>
            </a:r>
            <a:r>
              <a:rPr lang="uk-UA" sz="2000" b="1" dirty="0" smtClean="0"/>
              <a:t> птахам взимку, вони віддячать тобі </a:t>
            </a:r>
            <a:r>
              <a:rPr lang="uk-UA" sz="2000" b="1" dirty="0" err="1" smtClean="0"/>
              <a:t>влітку”</a:t>
            </a:r>
            <a:r>
              <a:rPr lang="uk-UA" sz="2000" b="1" dirty="0" smtClean="0"/>
              <a:t> (28.01.22)</a:t>
            </a:r>
            <a:endParaRPr lang="uk-UA" sz="2000" dirty="0"/>
          </a:p>
        </p:txBody>
      </p:sp>
      <p:pic>
        <p:nvPicPr>
          <p:cNvPr id="2050" name="Picture 2" descr="https://lh3.googleusercontent.com/BTIml186cZfq7fjJrp14wiTM0BuOhTSLLgYzYFmeREWU2qECFqmcR8oG_vvHPbTGrs21hV_0MgWNTQBU8zaushirDX_A0AXEASVxqtSW-GQVSoVedaRNBUfBKxU7ZR5NOmo7k9lSuiokNYxIQRHrJhdGeuPNjBEbT4iBaxPuafEGQEM1hZ5T1vNKhf0FdghZK01gqmrkR9pPw9RZFd9aBXQUa24dNWghL7wS-K5Jol8Ufik3DjHXSFWANI57EH6eSIAv7nhGoTVHOzc_6VMDQODm5fP8S7Rct8SnXhn7t3FW_9qSX9s8LtYuc5Qxxlywx9zS52Txjm94HLkLbOVdZwi7sEjUMar8uz7T3byBzGTHvY0U1yRBaRPsI5t6qIv1FTPWseADc3jdv0UbGstY-71RlIJ14W_MeOxOp3R1D5UgKSbOAprjJI2279wuQ84KjxYvyDQ8Z1KHMvbRPZTesr6MWABrZ6leiiLZeKVDrzFbFv0GNacuWibYFA9MRFYI1AZgpQk66NXdIgVOyrJNlDzbV0M0UCjEoR6K-Q0Ab24u4j30D6r6LGVl-u_cVu22YbybUKTBd_eTaOuhQp0p3JD5t4OnAQskgyB3Fe2xMwaMwOV_3vwsK65dbtNUENNf6ZlcHIJOTD0EKxGUdr7iBRZh5xDANyqGckge_-Z_xKNrnDasBQJ4JelRQxDgOgAMJs3se8uLV-7Zpxtumwgnf1Gx=w972-h730-no?authuser=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914400"/>
            <a:ext cx="3349625" cy="2515665"/>
          </a:xfrm>
          <a:prstGeom prst="rect">
            <a:avLst/>
          </a:prstGeom>
          <a:noFill/>
        </p:spPr>
      </p:pic>
      <p:pic>
        <p:nvPicPr>
          <p:cNvPr id="2052" name="Picture 4" descr="https://lh3.googleusercontent.com/kCePtHiy_Vs1yyS5kbt2Jo2FU-D-IFUoYXW7it-1jfYX_Q3ffW10NKYbR4y7Ze3cSzEGn4VBrRJQ3nRos17xwdFD-uDvQV-Zz0bFmdXhGjmiS5dz2qKJvT8l3ZCAZUY3yMsXyZ_jfrs53mUaHLWV8lM0FYPY331k3WllJsFy5Ihcr_JNryiZVKqTGSJwY7gwqfRuhfWrJrMLEsoPIjx8h8iTc6lYc-yh-K79UWbR2Eo3jOlQ2YQQfleKOr-HFCMQDUXimYGoBx5Y8URBGKmW6O5Y50C8hQx1w8f16LfUJBvUb-7_JQsMM5aIgnAOvaLZp2nrketDJG3lUVkv05FecwTs56w-D7Oy30ra7ugn9AekuHkY1ix-g83a9RoZIFeYuETWl6uIv-jiG0WtSFKJkzO24Gmtrh8DJcUu2R50ZxzKjt1VXP_GyS0DriA4C_JPDjW1UHQ6a7jdgVst3rx9Fm5WZ7A3wcy8JVTCB9xX3kMirk4rKRK6tbcR3_MvSKxYhVigm7QcGFPZYJtpUuCWetyVCrEbTv-7l8k5qwxDeKV0S4FJTf4vpjYU87g0ftFQKev0agu4SrXMlH_j5ZUsk70iW2PsF4OmkY5Ae9RzaeJSJ9aWedqfIXnssngyddmYs_gZD4sQAJtD2-eZQMrNxziiP0W1jzUYFk4XdpvxlxSQhB_17Hv-Od_vh7JtW83krFgvWrGNz2vngeLRZCD1ovKB=w972-h730-no?authuser=0"/>
          <p:cNvPicPr>
            <a:picLocks noChangeAspect="1" noChangeArrowheads="1"/>
          </p:cNvPicPr>
          <p:nvPr/>
        </p:nvPicPr>
        <p:blipFill>
          <a:blip r:embed="rId4" cstate="print"/>
          <a:srcRect l="13967" r="11542" b="28711"/>
          <a:stretch>
            <a:fillRect/>
          </a:stretch>
        </p:blipFill>
        <p:spPr bwMode="auto">
          <a:xfrm>
            <a:off x="533400" y="4495800"/>
            <a:ext cx="2862470" cy="2057400"/>
          </a:xfrm>
          <a:prstGeom prst="rect">
            <a:avLst/>
          </a:prstGeom>
          <a:noFill/>
        </p:spPr>
      </p:pic>
      <p:pic>
        <p:nvPicPr>
          <p:cNvPr id="2054" name="Picture 6" descr="https://lh3.googleusercontent.com/TP6Qmoi5fnnr_ORtw8O_Di8rN2MrhbJGDDBuAY3B-AkSBFkVuwWbfGoJY7Spt_CoNmcNti7Rde3CmxmJMgTKfXxFDvtgDS_QHV8ZMxk9V2Htc5DUQLwO1nhpbmXQjZRYbvBX4n0noiWoL6caMh5kV9q7WDytC_gNp0Yy-inFXH-amrrS3kiCALksBJ8qH9oeBmZbC-JPeFcPTU0ZlBfJPyCmWJuFBqQh9ygTEc1og2LD1Mf0dISvc5L0-GMkbhX1TOD5aDcRNWjifmWfiOD2C_xW2FEK9Cv4_ii3lcnVs2tu6tbPKC8t3__CsZFPBXbCzHW0Sm-IgPcSF3byA2Hfx59Crn__tgbTQSTkE_3enZ-mHJ1bj626X0uB7U9mXuEnQ61kjuCj1bbx5aBTDWOXEyHCqXhBOiSg3R9xIGE96tHRaVXgX4m6o4sAz7VDFC8Geuoxvpsk2PVd-ZsSYinOjVBP20Rn-IIjnMT10DWqy_6G2XLzvyTmjNyMkJ5PCYHOxSYPuukjpxpwEBQ-eZWatFRDEMdx7tKnxAwYkyaBclDykIdlnbBQ1YSVPnTe90WjY_y6H4r0X4Gx7mp5YpdY72Q9fTyqZlgPoi3kKYib6UpIax2BMpiBoVd5sx3o0gsHLjJUbVAmciVMWkyZVNpr7iHn4_9pN37a7GQPO8TD06OtNW2vSfNJreVu7eKf_hcKvyo1lv_BIUnLU8zinTEI7ndz=w972-h730-no?authuser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3599744"/>
            <a:ext cx="4044864" cy="3037810"/>
          </a:xfrm>
          <a:prstGeom prst="rect">
            <a:avLst/>
          </a:prstGeom>
          <a:noFill/>
        </p:spPr>
      </p:pic>
      <p:pic>
        <p:nvPicPr>
          <p:cNvPr id="2056" name="Picture 8" descr="https://lh3.googleusercontent.com/onfKnW75Xgr7RWCRnSvJIflVp0Hl3yJGEepLA7gTHgeCshy_9bx38xZdKuijmR6NPVgr1a2CD7L_aNzzI-q_gzfmK7HDqnsZcduMwKUcr_cCJ1tpLT4uR7H9M4Zb9T0b-nCcwjd5-8rLvRF1UJYGJ53uQKDi7u1B0FpbAbGSzvbwAGIKnp1GetMTjtcmryD9T-BnhIOZPk-CpPHp1Sbkei1QjWtklZhYFfI-G3VAmo_u3gdyqVmf77nH_xyKanepasebAF0i_pqy19OhdO-FcD7dZeWZ4yeK2BYmJ0ECkBa0gkrpKKKyjjDRW_Z2P4SeDx-5VsrF5VPR5lQbv-h0i4NDM5CPMfspAb1L0beCVNzo9XqX_SFPbqJPzc43K01aoyDotOJg_-k2GyyRKu8gB9QUCEtvnhPMaDYoefxFVuF5Z7KFmb5d5hLaDjEerZ64-svybBU5y5srDRnXbuYvyKwsKyouNXOvaoBX4ZE9YoOdbp6eppIp6KVtqTKLL7FR-gBvucYe7cUJhiWn5zigSUK0Xg1KO4ihtjLlve2nY8QL5jSBfiiwQDGuP_Jr9gxq25qVlmSOj3_0UV6Ex4P-EU95_EqwSQbdw_Eh81AXkoxB5d_DeHVxFtTK3kFHkaL3ZVBKL5EArnfE0yPl2SCAjTk58QrbpIYJUsa6lNi0zomjvZ8uzG1BUNTOsChxE2P3jX80qhg3k4Ob6W2ys-W37Rlo=w973-h730-no?authuser=0"/>
          <p:cNvPicPr>
            <a:picLocks noChangeAspect="1" noChangeArrowheads="1"/>
          </p:cNvPicPr>
          <p:nvPr/>
        </p:nvPicPr>
        <p:blipFill>
          <a:blip r:embed="rId6" cstate="print"/>
          <a:srcRect l="9620" t="2137"/>
          <a:stretch>
            <a:fillRect/>
          </a:stretch>
        </p:blipFill>
        <p:spPr bwMode="auto">
          <a:xfrm>
            <a:off x="1600200" y="1676400"/>
            <a:ext cx="3810000" cy="3095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1524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Відкриті перегляди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657600" y="304800"/>
            <a:ext cx="5029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ОС </a:t>
            </a:r>
            <a:r>
              <a:rPr lang="uk-UA" sz="2000" b="1" dirty="0" err="1" smtClean="0"/>
              <a:t>“Мій</a:t>
            </a:r>
            <a:r>
              <a:rPr lang="uk-UA" sz="2000" b="1" dirty="0" smtClean="0"/>
              <a:t> дзвінкий, веселий </a:t>
            </a:r>
            <a:r>
              <a:rPr lang="uk-UA" sz="2000" b="1" dirty="0" err="1" smtClean="0"/>
              <a:t>м’яч”</a:t>
            </a:r>
            <a:r>
              <a:rPr lang="uk-UA" sz="2000" b="1" dirty="0" smtClean="0"/>
              <a:t> (04.02.22)</a:t>
            </a:r>
            <a:endParaRPr lang="uk-UA" sz="2000" dirty="0"/>
          </a:p>
        </p:txBody>
      </p:sp>
      <p:pic>
        <p:nvPicPr>
          <p:cNvPr id="72706" name="Picture 2" descr="D:\Телеграм завантаження\4.02.22 мяч\photo_2022-02-07_22-04-45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762000"/>
            <a:ext cx="4460296" cy="3345222"/>
          </a:xfrm>
          <a:prstGeom prst="rect">
            <a:avLst/>
          </a:prstGeom>
          <a:noFill/>
        </p:spPr>
      </p:pic>
      <p:pic>
        <p:nvPicPr>
          <p:cNvPr id="72707" name="Picture 3" descr="D:\Телеграм завантаження\4.02.22 мяч\photo_2022-02-07_22-04-46 (2).jpg"/>
          <p:cNvPicPr>
            <a:picLocks noChangeAspect="1" noChangeArrowheads="1"/>
          </p:cNvPicPr>
          <p:nvPr/>
        </p:nvPicPr>
        <p:blipFill>
          <a:blip r:embed="rId4" cstate="print"/>
          <a:srcRect t="-262" r="19789"/>
          <a:stretch>
            <a:fillRect/>
          </a:stretch>
        </p:blipFill>
        <p:spPr bwMode="auto">
          <a:xfrm>
            <a:off x="6400800" y="4191000"/>
            <a:ext cx="2438400" cy="2438400"/>
          </a:xfrm>
          <a:prstGeom prst="rect">
            <a:avLst/>
          </a:prstGeom>
          <a:noFill/>
        </p:spPr>
      </p:pic>
      <p:pic>
        <p:nvPicPr>
          <p:cNvPr id="72708" name="Picture 4" descr="D:\Телеграм завантаження\4.02.22 мяч\photo_2022-02-07_22-04-50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4191000"/>
            <a:ext cx="2834696" cy="2430822"/>
          </a:xfrm>
          <a:prstGeom prst="rect">
            <a:avLst/>
          </a:prstGeom>
          <a:noFill/>
        </p:spPr>
      </p:pic>
      <p:pic>
        <p:nvPicPr>
          <p:cNvPr id="72709" name="Picture 5" descr="D:\Телеграм завантаження\4.02.22 мяч\photo_2022-02-07_22-04-42 (3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1600200"/>
            <a:ext cx="3348301" cy="2587187"/>
          </a:xfrm>
          <a:prstGeom prst="rect">
            <a:avLst/>
          </a:prstGeom>
          <a:noFill/>
        </p:spPr>
      </p:pic>
      <p:pic>
        <p:nvPicPr>
          <p:cNvPr id="72710" name="Picture 6" descr="D:\Телеграм завантаження\4.02.22 мяч\photo_2022-02-07_22-04-44 (2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4191000"/>
            <a:ext cx="3267075" cy="2484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304800" y="-228600"/>
            <a:ext cx="8385175" cy="8985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33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Розкажу про себе</a:t>
            </a:r>
            <a:r>
              <a:rPr kumimoji="0" lang="uk-UA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6436E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</a:t>
            </a:r>
            <a:endParaRPr kumimoji="0" lang="ru-RU" sz="6000" b="1" i="1" u="none" strike="noStrike" kern="1200" cap="none" spc="0" normalizeH="0" baseline="0" noProof="0" dirty="0" smtClean="0">
              <a:ln>
                <a:noFill/>
              </a:ln>
              <a:solidFill>
                <a:srgbClr val="6436E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200400" y="609600"/>
            <a:ext cx="57912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uk-UA" b="1" dirty="0"/>
              <a:t>Прізвище                       Зозуля</a:t>
            </a:r>
            <a:endParaRPr lang="ru-RU" dirty="0"/>
          </a:p>
          <a:p>
            <a:r>
              <a:rPr lang="uk-UA" b="1" dirty="0"/>
              <a:t>  </a:t>
            </a:r>
            <a:r>
              <a:rPr lang="uk-UA" b="1" dirty="0" err="1"/>
              <a:t>Ім</a:t>
            </a:r>
            <a:r>
              <a:rPr lang="ru-RU" b="1" dirty="0"/>
              <a:t>’</a:t>
            </a:r>
            <a:r>
              <a:rPr lang="uk-UA" b="1" dirty="0"/>
              <a:t>я                                Лілія</a:t>
            </a:r>
            <a:endParaRPr lang="ru-RU" dirty="0"/>
          </a:p>
          <a:p>
            <a:r>
              <a:rPr lang="uk-UA" b="1" dirty="0"/>
              <a:t>По батькові                    Олександрівна</a:t>
            </a:r>
            <a:endParaRPr lang="ru-RU" dirty="0"/>
          </a:p>
          <a:p>
            <a:r>
              <a:rPr lang="uk-UA" b="1" dirty="0" smtClean="0"/>
              <a:t>Місце </a:t>
            </a:r>
            <a:r>
              <a:rPr lang="uk-UA" b="1" dirty="0" err="1" smtClean="0"/>
              <a:t>народженння</a:t>
            </a:r>
            <a:r>
              <a:rPr lang="uk-UA" b="1" dirty="0" smtClean="0"/>
              <a:t>:      </a:t>
            </a:r>
            <a:r>
              <a:rPr lang="uk-UA" b="1" dirty="0"/>
              <a:t>вул. Дружби народів,18-а</a:t>
            </a:r>
            <a:endParaRPr lang="ru-RU" dirty="0"/>
          </a:p>
          <a:p>
            <a:r>
              <a:rPr lang="uk-UA" b="1" dirty="0"/>
              <a:t>                                        с. </a:t>
            </a:r>
            <a:r>
              <a:rPr lang="uk-UA" b="1" dirty="0" err="1" smtClean="0"/>
              <a:t>Микільське</a:t>
            </a:r>
            <a:r>
              <a:rPr lang="uk-UA" b="1" dirty="0" smtClean="0"/>
              <a:t>    </a:t>
            </a:r>
            <a:endParaRPr lang="ru-RU" dirty="0"/>
          </a:p>
          <a:p>
            <a:r>
              <a:rPr lang="uk-UA" b="1" dirty="0"/>
              <a:t>                                         Братський район</a:t>
            </a:r>
            <a:endParaRPr lang="ru-RU" dirty="0"/>
          </a:p>
          <a:p>
            <a:r>
              <a:rPr lang="uk-UA" b="1" dirty="0"/>
              <a:t>                                         Миколаївська обл.</a:t>
            </a:r>
            <a:endParaRPr lang="ru-RU" dirty="0"/>
          </a:p>
          <a:p>
            <a:r>
              <a:rPr lang="uk-UA" b="1" dirty="0"/>
              <a:t>Домашній телефон:     </a:t>
            </a:r>
            <a:r>
              <a:rPr lang="uk-UA" b="1" dirty="0" smtClean="0"/>
              <a:t>0967141045</a:t>
            </a:r>
            <a:endParaRPr lang="uk-UA" b="1" dirty="0"/>
          </a:p>
          <a:p>
            <a:r>
              <a:rPr lang="uk-UA" b="1" dirty="0"/>
              <a:t>Закінчила:   комунальний вищий  навчальний заклад     </a:t>
            </a:r>
          </a:p>
          <a:p>
            <a:r>
              <a:rPr lang="uk-UA" b="1" dirty="0"/>
              <a:t>                     </a:t>
            </a:r>
            <a:r>
              <a:rPr lang="uk-UA" b="1" dirty="0" err="1"/>
              <a:t>“Новобузький</a:t>
            </a:r>
            <a:r>
              <a:rPr lang="uk-UA" b="1" dirty="0"/>
              <a:t> педагогічний </a:t>
            </a:r>
            <a:r>
              <a:rPr lang="uk-UA" b="1" dirty="0" err="1"/>
              <a:t>коледж</a:t>
            </a:r>
            <a:r>
              <a:rPr lang="uk-UA" b="1" dirty="0" err="1" smtClean="0"/>
              <a:t>”</a:t>
            </a:r>
            <a:r>
              <a:rPr lang="uk-UA" b="1" dirty="0" smtClean="0"/>
              <a:t> (2011)</a:t>
            </a:r>
            <a:endParaRPr lang="uk-UA" b="1" dirty="0"/>
          </a:p>
          <a:p>
            <a:r>
              <a:rPr lang="uk-UA" b="1" dirty="0"/>
              <a:t> Диплом:      </a:t>
            </a:r>
            <a:r>
              <a:rPr lang="uk-UA" b="1" dirty="0" err="1"/>
              <a:t>МК</a:t>
            </a:r>
            <a:r>
              <a:rPr lang="uk-UA" b="1" dirty="0"/>
              <a:t> №41192011</a:t>
            </a:r>
            <a:endParaRPr lang="ru-RU" dirty="0"/>
          </a:p>
          <a:p>
            <a:r>
              <a:rPr lang="uk-UA" b="1" dirty="0"/>
              <a:t>Спеціальність за дипломом: вчитель початкової школи </a:t>
            </a:r>
          </a:p>
          <a:p>
            <a:r>
              <a:rPr lang="uk-UA" b="1" dirty="0"/>
              <a:t>                         та інформатики в початковій школі                                            </a:t>
            </a:r>
            <a:r>
              <a:rPr lang="uk-UA" b="1" dirty="0" smtClean="0"/>
              <a:t>                          </a:t>
            </a:r>
            <a:endParaRPr lang="ru-RU" dirty="0"/>
          </a:p>
          <a:p>
            <a:r>
              <a:rPr lang="uk-UA" b="1" dirty="0" smtClean="0"/>
              <a:t>Категорія:    </a:t>
            </a:r>
            <a:r>
              <a:rPr lang="uk-UA" b="1" u="sng" dirty="0" smtClean="0"/>
              <a:t>молодший спеціаліст</a:t>
            </a:r>
          </a:p>
          <a:p>
            <a:r>
              <a:rPr lang="uk-UA" b="1" dirty="0" smtClean="0"/>
              <a:t>Закінчила:   Миколаївський національний університет  </a:t>
            </a:r>
          </a:p>
          <a:p>
            <a:r>
              <a:rPr lang="uk-UA" b="1" dirty="0" smtClean="0"/>
              <a:t>                     імені В.О.Сухомлинського (2015)</a:t>
            </a:r>
          </a:p>
          <a:p>
            <a:r>
              <a:rPr lang="uk-UA" b="1" dirty="0" smtClean="0"/>
              <a:t> Диплом:      С15№040619</a:t>
            </a:r>
            <a:endParaRPr lang="ru-RU" dirty="0" smtClean="0"/>
          </a:p>
          <a:p>
            <a:r>
              <a:rPr lang="uk-UA" b="1" dirty="0" smtClean="0"/>
              <a:t>Спеціальність за дипломом: вчитель початкової школи, </a:t>
            </a:r>
          </a:p>
          <a:p>
            <a:r>
              <a:rPr lang="uk-UA" b="1" dirty="0" smtClean="0"/>
              <a:t>                      організатор, практичний психолог                                                    </a:t>
            </a:r>
            <a:endParaRPr lang="ru-RU" dirty="0" smtClean="0"/>
          </a:p>
          <a:p>
            <a:r>
              <a:rPr lang="uk-UA" b="1" dirty="0" smtClean="0"/>
              <a:t>                                   </a:t>
            </a:r>
            <a:endParaRPr lang="ru-RU" dirty="0" smtClean="0"/>
          </a:p>
          <a:p>
            <a:r>
              <a:rPr lang="uk-UA" b="1" dirty="0" smtClean="0"/>
              <a:t>Категорія:    </a:t>
            </a:r>
            <a:r>
              <a:rPr lang="uk-UA" b="1" u="sng" dirty="0" smtClean="0"/>
              <a:t>спеціаліст</a:t>
            </a:r>
          </a:p>
          <a:p>
            <a:r>
              <a:rPr lang="uk-UA" b="1" dirty="0" smtClean="0"/>
              <a:t>Атестація: </a:t>
            </a:r>
            <a:r>
              <a:rPr lang="uk-UA" b="1" u="sng" dirty="0" smtClean="0"/>
              <a:t>присвоєно ІІ категорію (17.03.17)</a:t>
            </a:r>
          </a:p>
          <a:p>
            <a:endParaRPr lang="uk-UA" b="1" u="sn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9038" t="44601" r="29300" b="7500"/>
          <a:stretch>
            <a:fillRect/>
          </a:stretch>
        </p:blipFill>
        <p:spPr bwMode="auto">
          <a:xfrm>
            <a:off x="457200" y="2667000"/>
            <a:ext cx="2590800" cy="3967434"/>
          </a:xfrm>
          <a:prstGeom prst="rect">
            <a:avLst/>
          </a:prstGeom>
          <a:noFill/>
          <a:ln w="9525">
            <a:solidFill>
              <a:srgbClr val="2304A8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32518" t="24570" r="29202" b="56270"/>
          <a:stretch>
            <a:fillRect/>
          </a:stretch>
        </p:blipFill>
        <p:spPr bwMode="auto">
          <a:xfrm>
            <a:off x="457200" y="863600"/>
            <a:ext cx="2590800" cy="1727200"/>
          </a:xfrm>
          <a:prstGeom prst="rect">
            <a:avLst/>
          </a:prstGeom>
          <a:noFill/>
          <a:ln w="9525">
            <a:solidFill>
              <a:srgbClr val="2304A8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524000" y="1828800"/>
            <a:ext cx="25908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 smtClean="0"/>
              <a:t>Створення інтелектуальних карт</a:t>
            </a:r>
            <a:endParaRPr lang="uk-UA" sz="2400" dirty="0"/>
          </a:p>
        </p:txBody>
      </p:sp>
      <p:pic>
        <p:nvPicPr>
          <p:cNvPr id="4098" name="Picture 2" descr="C:\Users\Boriz\Desktop\САЙТ садочка\IMG_20190925_1107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28600"/>
            <a:ext cx="3353974" cy="2514600"/>
          </a:xfrm>
          <a:prstGeom prst="rect">
            <a:avLst/>
          </a:prstGeom>
          <a:noFill/>
        </p:spPr>
      </p:pic>
      <p:pic>
        <p:nvPicPr>
          <p:cNvPr id="4099" name="Picture 3" descr="C:\Users\Boriz\Desktop\САЙТ садочка\IMG_20191011_0954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2095540"/>
            <a:ext cx="2788574" cy="2090698"/>
          </a:xfrm>
          <a:prstGeom prst="rect">
            <a:avLst/>
          </a:prstGeom>
          <a:noFill/>
        </p:spPr>
      </p:pic>
      <p:pic>
        <p:nvPicPr>
          <p:cNvPr id="4100" name="Picture 4" descr="C:\Users\Boriz\Desktop\САЙТ садочка\IMG_20191011_1010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4724400"/>
            <a:ext cx="2443163" cy="1831729"/>
          </a:xfrm>
          <a:prstGeom prst="rect">
            <a:avLst/>
          </a:prstGeom>
          <a:noFill/>
        </p:spPr>
      </p:pic>
      <p:pic>
        <p:nvPicPr>
          <p:cNvPr id="4101" name="Picture 5" descr="C:\Users\Boriz\Desktop\САЙТ садочка\IMG_20191011_1019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3124200"/>
            <a:ext cx="4114800" cy="3085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191000" y="152400"/>
            <a:ext cx="4572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Проекти</a:t>
            </a:r>
          </a:p>
          <a:p>
            <a:pPr algn="ctr"/>
            <a:r>
              <a:rPr lang="uk-UA" sz="2400" b="1" dirty="0" err="1" smtClean="0"/>
              <a:t>“Моя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вулиця”</a:t>
            </a:r>
            <a:r>
              <a:rPr lang="uk-UA" sz="2400" b="1" dirty="0" smtClean="0"/>
              <a:t>, </a:t>
            </a:r>
            <a:r>
              <a:rPr lang="uk-UA" sz="2400" b="1" dirty="0" err="1" smtClean="0"/>
              <a:t>“Моя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кімната”</a:t>
            </a:r>
            <a:r>
              <a:rPr lang="uk-UA" sz="2400" b="1" dirty="0" smtClean="0"/>
              <a:t>, </a:t>
            </a:r>
            <a:r>
              <a:rPr lang="uk-UA" sz="2400" b="1" dirty="0" err="1" smtClean="0"/>
              <a:t>“Моя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родина”</a:t>
            </a:r>
            <a:r>
              <a:rPr lang="uk-UA" sz="2400" b="1" dirty="0" smtClean="0"/>
              <a:t> та ін.</a:t>
            </a:r>
            <a:endParaRPr lang="uk-UA" sz="2400" dirty="0"/>
          </a:p>
        </p:txBody>
      </p:sp>
      <p:pic>
        <p:nvPicPr>
          <p:cNvPr id="13314" name="Picture 2" descr="C:\Users\Boriz\Desktop\САЙТ садочка\IMG_20190522_0959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2364" y="4038600"/>
            <a:ext cx="3530636" cy="264704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3" name="Picture 1" descr="C:\Users\Boriz\Desktop\САЙТ садочка\IMG_20190520_0957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1447800"/>
            <a:ext cx="3544462" cy="265741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кутник 7"/>
          <p:cNvSpPr/>
          <p:nvPr/>
        </p:nvSpPr>
        <p:spPr>
          <a:xfrm>
            <a:off x="2362200" y="4572000"/>
            <a:ext cx="2491667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Рахуємо з </a:t>
            </a:r>
            <a:r>
              <a:rPr lang="en-US" sz="2400" b="1" dirty="0" smtClean="0"/>
              <a:t>LEGO </a:t>
            </a:r>
            <a:r>
              <a:rPr lang="uk-UA" sz="2400" b="1" dirty="0" smtClean="0"/>
              <a:t>(6 цеглинок)</a:t>
            </a:r>
            <a:endParaRPr lang="uk-UA" sz="2400" dirty="0"/>
          </a:p>
        </p:txBody>
      </p:sp>
      <p:pic>
        <p:nvPicPr>
          <p:cNvPr id="9" name="Picture 2" descr="C:\Users\Boriz\Desktop\САЙТ садочка\група Калинка\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1905000"/>
            <a:ext cx="3472611" cy="2598082"/>
          </a:xfrm>
          <a:prstGeom prst="rect">
            <a:avLst/>
          </a:prstGeom>
          <a:ln w="3810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 descr="Конструктор 6 цеглинок 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1295400"/>
            <a:ext cx="1287361" cy="1287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кутник 3"/>
          <p:cNvSpPr/>
          <p:nvPr/>
        </p:nvSpPr>
        <p:spPr>
          <a:xfrm>
            <a:off x="3962400" y="457200"/>
            <a:ext cx="4572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Садимо цибулю на підвіконні</a:t>
            </a:r>
            <a:endParaRPr lang="uk-UA" sz="2400" dirty="0"/>
          </a:p>
        </p:txBody>
      </p:sp>
      <p:pic>
        <p:nvPicPr>
          <p:cNvPr id="12290" name="Picture 2" descr="C:\Users\Boriz\Desktop\САЙТ садочка\IMG_20200214_094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066800"/>
            <a:ext cx="3756901" cy="268306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890" name="Picture 2" descr="На зображенні може бути: 3 людини, люди стоять, квітка та у приміщенні"/>
          <p:cNvPicPr>
            <a:picLocks noChangeAspect="1" noChangeArrowheads="1"/>
          </p:cNvPicPr>
          <p:nvPr/>
        </p:nvPicPr>
        <p:blipFill>
          <a:blip r:embed="rId4" cstate="print"/>
          <a:srcRect l="11890" t="9756" r="17683" b="14634"/>
          <a:stretch>
            <a:fillRect/>
          </a:stretch>
        </p:blipFill>
        <p:spPr bwMode="auto">
          <a:xfrm>
            <a:off x="5396680" y="3810000"/>
            <a:ext cx="3501514" cy="2819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37892" name="Picture 4" descr="На зображенні може бути: 9 людей, дитина, люди сидять, люди стоять та у приміщенні"/>
          <p:cNvPicPr>
            <a:picLocks noChangeAspect="1" noChangeArrowheads="1"/>
          </p:cNvPicPr>
          <p:nvPr/>
        </p:nvPicPr>
        <p:blipFill>
          <a:blip r:embed="rId5" cstate="print"/>
          <a:srcRect l="24324"/>
          <a:stretch>
            <a:fillRect/>
          </a:stretch>
        </p:blipFill>
        <p:spPr bwMode="auto">
          <a:xfrm>
            <a:off x="2209800" y="1066800"/>
            <a:ext cx="2767913" cy="2743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7894" name="Picture 6" descr="На зображенні може бути: 5 людей, люди стоять, їжа та у приміщенні"/>
          <p:cNvPicPr>
            <a:picLocks noChangeAspect="1" noChangeArrowheads="1"/>
          </p:cNvPicPr>
          <p:nvPr/>
        </p:nvPicPr>
        <p:blipFill>
          <a:blip r:embed="rId6" cstate="print"/>
          <a:srcRect l="4844" t="5530" r="14879" b="9677"/>
          <a:stretch>
            <a:fillRect/>
          </a:stretch>
        </p:blipFill>
        <p:spPr bwMode="auto">
          <a:xfrm>
            <a:off x="1524000" y="3886200"/>
            <a:ext cx="3515139" cy="2787869"/>
          </a:xfrm>
          <a:prstGeom prst="rect">
            <a:avLst/>
          </a:prstGeom>
          <a:noFill/>
          <a:ln>
            <a:solidFill>
              <a:srgbClr val="2304A8"/>
            </a:solidFill>
          </a:ln>
        </p:spPr>
      </p:pic>
      <p:sp>
        <p:nvSpPr>
          <p:cNvPr id="7" name="Прямокутник 6"/>
          <p:cNvSpPr/>
          <p:nvPr/>
        </p:nvSpPr>
        <p:spPr>
          <a:xfrm>
            <a:off x="228600" y="3352800"/>
            <a:ext cx="22098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Пшениця для хом’яка</a:t>
            </a:r>
            <a:endParaRPr lang="uk-UA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343400" y="228600"/>
            <a:ext cx="4572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Дослід </a:t>
            </a:r>
            <a:r>
              <a:rPr lang="uk-UA" sz="2400" b="1" dirty="0" err="1" smtClean="0"/>
              <a:t>“Як</a:t>
            </a:r>
            <a:r>
              <a:rPr lang="uk-UA" sz="2400" b="1" dirty="0" smtClean="0"/>
              <a:t> утворюється </a:t>
            </a:r>
            <a:r>
              <a:rPr lang="uk-UA" sz="2400" b="1" dirty="0" err="1" smtClean="0"/>
              <a:t>дощ”</a:t>
            </a:r>
            <a:endParaRPr lang="uk-UA" sz="2400" dirty="0"/>
          </a:p>
        </p:txBody>
      </p:sp>
      <p:pic>
        <p:nvPicPr>
          <p:cNvPr id="11266" name="Picture 2" descr="C:\Users\Boriz\Desktop\САЙТ садочка\дослі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685800"/>
            <a:ext cx="3868155" cy="289401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1" descr="D:\ЗДО 35\Літо калинка 2020 – копія\Слайд12.JPG"/>
          <p:cNvPicPr>
            <a:picLocks noChangeAspect="1" noChangeArrowheads="1"/>
          </p:cNvPicPr>
          <p:nvPr/>
        </p:nvPicPr>
        <p:blipFill>
          <a:blip r:embed="rId4" cstate="print"/>
          <a:srcRect l="8420" b="12292"/>
          <a:stretch>
            <a:fillRect/>
          </a:stretch>
        </p:blipFill>
        <p:spPr bwMode="auto">
          <a:xfrm>
            <a:off x="4419600" y="3276600"/>
            <a:ext cx="4495800" cy="3229305"/>
          </a:xfrm>
          <a:prstGeom prst="rect">
            <a:avLst/>
          </a:prstGeom>
          <a:noFill/>
        </p:spPr>
      </p:pic>
      <p:pic>
        <p:nvPicPr>
          <p:cNvPr id="8" name="Picture 1" descr="D:\ЗДО 35\Літо калинка 2020 – копія\Слайд6.JPG"/>
          <p:cNvPicPr>
            <a:picLocks noChangeAspect="1" noChangeArrowheads="1"/>
          </p:cNvPicPr>
          <p:nvPr/>
        </p:nvPicPr>
        <p:blipFill>
          <a:blip r:embed="rId5" cstate="print"/>
          <a:srcRect l="14167" r="32520" b="28889"/>
          <a:stretch>
            <a:fillRect/>
          </a:stretch>
        </p:blipFill>
        <p:spPr bwMode="auto">
          <a:xfrm>
            <a:off x="609600" y="2895600"/>
            <a:ext cx="3631787" cy="3633186"/>
          </a:xfrm>
          <a:prstGeom prst="rect">
            <a:avLst/>
          </a:prstGeom>
          <a:noFill/>
        </p:spPr>
      </p:pic>
      <p:sp>
        <p:nvSpPr>
          <p:cNvPr id="9" name="Прямокутник 8"/>
          <p:cNvSpPr/>
          <p:nvPr/>
        </p:nvSpPr>
        <p:spPr>
          <a:xfrm>
            <a:off x="762000" y="1981200"/>
            <a:ext cx="35052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Дослід </a:t>
            </a:r>
            <a:r>
              <a:rPr lang="uk-UA" sz="2400" b="1" dirty="0" err="1" smtClean="0"/>
              <a:t>“Чи</a:t>
            </a:r>
            <a:r>
              <a:rPr lang="uk-UA" sz="2400" b="1" dirty="0" smtClean="0"/>
              <a:t> потрібно мити руки з милом?”</a:t>
            </a:r>
            <a:endParaRPr lang="uk-UA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Boriz\Desktop\САЙТ садочка\спос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81000"/>
            <a:ext cx="4435318" cy="3318344"/>
          </a:xfrm>
          <a:prstGeom prst="rect">
            <a:avLst/>
          </a:prstGeom>
          <a:noFill/>
        </p:spPr>
      </p:pic>
      <p:pic>
        <p:nvPicPr>
          <p:cNvPr id="7171" name="Picture 3" descr="C:\Users\Boriz\Desktop\САЙТ садочка\ук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733800"/>
            <a:ext cx="4267200" cy="2862263"/>
          </a:xfrm>
          <a:prstGeom prst="rect">
            <a:avLst/>
          </a:prstGeom>
          <a:noFill/>
        </p:spPr>
      </p:pic>
      <p:sp>
        <p:nvSpPr>
          <p:cNvPr id="6" name="Горизонтальний сувій 5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Освітній процес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5029200" y="228600"/>
            <a:ext cx="35814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Спостереження </a:t>
            </a:r>
            <a:r>
              <a:rPr lang="uk-UA" sz="2400" b="1" dirty="0" err="1" smtClean="0"/>
              <a:t>“Які</a:t>
            </a:r>
            <a:r>
              <a:rPr lang="uk-UA" sz="2400" b="1" dirty="0" smtClean="0"/>
              <a:t> кольори має осінь?”</a:t>
            </a:r>
            <a:endParaRPr lang="uk-UA" sz="24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4495800" y="5791200"/>
            <a:ext cx="19050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Проект “Я – </a:t>
            </a:r>
            <a:r>
              <a:rPr lang="uk-UA" sz="2400" b="1" dirty="0" err="1" smtClean="0"/>
              <a:t>українець”</a:t>
            </a:r>
            <a:endParaRPr lang="uk-UA" sz="2400" dirty="0"/>
          </a:p>
        </p:txBody>
      </p:sp>
      <p:pic>
        <p:nvPicPr>
          <p:cNvPr id="9" name="Picture 3" descr="D:\ЗДО 35\Літо калинка 2020 – копія\Літо\IMG_20200717_100822_1.jpg"/>
          <p:cNvPicPr>
            <a:picLocks noChangeAspect="1" noChangeArrowheads="1"/>
          </p:cNvPicPr>
          <p:nvPr/>
        </p:nvPicPr>
        <p:blipFill>
          <a:blip r:embed="rId5" cstate="print"/>
          <a:srcRect l="9499" b="22222"/>
          <a:stretch>
            <a:fillRect/>
          </a:stretch>
        </p:blipFill>
        <p:spPr bwMode="auto">
          <a:xfrm>
            <a:off x="914400" y="4419600"/>
            <a:ext cx="3437489" cy="2209800"/>
          </a:xfrm>
          <a:prstGeom prst="rect">
            <a:avLst/>
          </a:prstGeom>
          <a:noFill/>
        </p:spPr>
      </p:pic>
      <p:pic>
        <p:nvPicPr>
          <p:cNvPr id="10" name="Picture 5" descr="D:\ЗДО 35\Літо калинка 2020 – копія\Літо\IMG_20200717_100617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200" y="1752600"/>
            <a:ext cx="3429000" cy="2564946"/>
          </a:xfrm>
          <a:prstGeom prst="rect">
            <a:avLst/>
          </a:prstGeom>
          <a:noFill/>
        </p:spPr>
      </p:pic>
      <p:sp>
        <p:nvSpPr>
          <p:cNvPr id="11" name="Прямокутник 10"/>
          <p:cNvSpPr/>
          <p:nvPr/>
        </p:nvSpPr>
        <p:spPr>
          <a:xfrm>
            <a:off x="228600" y="3429000"/>
            <a:ext cx="17526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Дослід </a:t>
            </a:r>
            <a:r>
              <a:rPr lang="uk-UA" sz="2400" b="1" dirty="0" err="1" smtClean="0"/>
              <a:t>“Кольорові</a:t>
            </a:r>
            <a:r>
              <a:rPr lang="uk-UA" sz="2400" b="1" dirty="0" smtClean="0"/>
              <a:t> </a:t>
            </a:r>
            <a:r>
              <a:rPr lang="uk-UA" sz="2400" b="1" dirty="0" err="1" smtClean="0"/>
              <a:t>вулкани”</a:t>
            </a:r>
            <a:endParaRPr lang="uk-UA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Кулінарія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1986" name="Picture 2" descr="C:\Users\Boriz\Desktop\САЙТ садочка\кул.jpg"/>
          <p:cNvPicPr>
            <a:picLocks noChangeAspect="1" noChangeArrowheads="1"/>
          </p:cNvPicPr>
          <p:nvPr/>
        </p:nvPicPr>
        <p:blipFill>
          <a:blip r:embed="rId3" cstate="print"/>
          <a:srcRect l="35238"/>
          <a:stretch>
            <a:fillRect/>
          </a:stretch>
        </p:blipFill>
        <p:spPr bwMode="auto">
          <a:xfrm>
            <a:off x="6096000" y="304800"/>
            <a:ext cx="2819400" cy="2993029"/>
          </a:xfrm>
          <a:prstGeom prst="rect">
            <a:avLst/>
          </a:prstGeom>
          <a:noFill/>
        </p:spPr>
      </p:pic>
      <p:pic>
        <p:nvPicPr>
          <p:cNvPr id="41988" name="Picture 4" descr="C:\Users\Boriz\Desktop\САЙТ садочка\IMG_20190927_095705.jpg"/>
          <p:cNvPicPr>
            <a:picLocks noChangeAspect="1" noChangeArrowheads="1"/>
          </p:cNvPicPr>
          <p:nvPr/>
        </p:nvPicPr>
        <p:blipFill>
          <a:blip r:embed="rId4" cstate="print"/>
          <a:srcRect l="19475" t="11136" r="28336"/>
          <a:stretch>
            <a:fillRect/>
          </a:stretch>
        </p:blipFill>
        <p:spPr bwMode="auto">
          <a:xfrm>
            <a:off x="381000" y="1828800"/>
            <a:ext cx="3700780" cy="4724400"/>
          </a:xfrm>
          <a:prstGeom prst="rect">
            <a:avLst/>
          </a:prstGeom>
          <a:noFill/>
        </p:spPr>
      </p:pic>
      <p:pic>
        <p:nvPicPr>
          <p:cNvPr id="41987" name="Picture 3" descr="C:\Users\Boriz\Desktop\САЙТ садочка\кулінарі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6452" y="3200400"/>
            <a:ext cx="4481372" cy="3352800"/>
          </a:xfrm>
          <a:prstGeom prst="rect">
            <a:avLst/>
          </a:prstGeom>
          <a:noFill/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50047" y="304800"/>
            <a:ext cx="276498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Горизонтальний сувій 4"/>
          <p:cNvSpPr/>
          <p:nvPr/>
        </p:nvSpPr>
        <p:spPr>
          <a:xfrm>
            <a:off x="228600" y="0"/>
            <a:ext cx="3200400" cy="2895600"/>
          </a:xfrm>
          <a:prstGeom prst="horizontalScroll">
            <a:avLst/>
          </a:prstGeom>
          <a:solidFill>
            <a:srgbClr val="1BF12F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28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Участь у </a:t>
            </a:r>
            <a:r>
              <a:rPr lang="ru-RU" sz="2800" i="1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методичній</a:t>
            </a:r>
            <a:r>
              <a:rPr lang="ru-RU" sz="28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 </a:t>
            </a:r>
            <a:r>
              <a:rPr lang="ru-RU" sz="2800" i="1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роботі</a:t>
            </a:r>
            <a:r>
              <a:rPr lang="ru-RU" sz="28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 </a:t>
            </a:r>
          </a:p>
          <a:p>
            <a:pPr lvl="0" algn="ctr">
              <a:defRPr/>
            </a:pPr>
            <a:r>
              <a:rPr lang="ru-RU" sz="28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та </a:t>
            </a:r>
            <a:r>
              <a:rPr lang="ru-RU" sz="2800" i="1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міських</a:t>
            </a:r>
            <a:r>
              <a:rPr lang="ru-RU" sz="2800" i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 Antiqua" pitchFamily="18" charset="0"/>
                <a:cs typeface="Arial" panose="020B0604020202020204" pitchFamily="34" charset="0"/>
              </a:rPr>
              <a:t> заходах:</a:t>
            </a:r>
            <a:endParaRPr lang="ru-RU" sz="2800" i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626" y="4648200"/>
            <a:ext cx="2680974" cy="2038365"/>
          </a:xfrm>
          <a:prstGeom prst="rect">
            <a:avLst/>
          </a:prstGeom>
          <a:noFill/>
          <a:ln w="9525">
            <a:solidFill>
              <a:srgbClr val="2304A8"/>
            </a:solidFill>
            <a:miter lim="800000"/>
            <a:headEnd/>
            <a:tailEnd/>
          </a:ln>
        </p:spPr>
      </p:pic>
      <p:pic>
        <p:nvPicPr>
          <p:cNvPr id="7" name="Picture 12" descr="G:\Відкрите заняття птахи\IMG_E06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505200" y="228600"/>
            <a:ext cx="2514600" cy="1828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028" name="Picture 4" descr="D:\Телеграм завантаження\09.02.22 мо\photo_2022-02-09_20-28-20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2200" y="1524000"/>
            <a:ext cx="2819400" cy="2300865"/>
          </a:xfrm>
          <a:prstGeom prst="rect">
            <a:avLst/>
          </a:prstGeom>
          <a:noFill/>
          <a:ln>
            <a:solidFill>
              <a:srgbClr val="1BF12F"/>
            </a:solidFill>
          </a:ln>
        </p:spPr>
      </p:pic>
      <p:pic>
        <p:nvPicPr>
          <p:cNvPr id="1029" name="Picture 5" descr="D:\ЗДО 35\самоосвіти\Виступи\Педагогічна рада№2 29.11.21\272166349_713284456304930_3716712638814355817_n.jpg"/>
          <p:cNvPicPr>
            <a:picLocks noChangeAspect="1" noChangeArrowheads="1"/>
          </p:cNvPicPr>
          <p:nvPr/>
        </p:nvPicPr>
        <p:blipFill>
          <a:blip r:embed="rId6" cstate="print"/>
          <a:srcRect l="3814" t="15254" r="38103" b="18644"/>
          <a:stretch>
            <a:fillRect/>
          </a:stretch>
        </p:blipFill>
        <p:spPr bwMode="auto">
          <a:xfrm>
            <a:off x="304800" y="2743200"/>
            <a:ext cx="2514600" cy="2197100"/>
          </a:xfrm>
          <a:prstGeom prst="rect">
            <a:avLst/>
          </a:prstGeom>
          <a:noFill/>
          <a:ln>
            <a:solidFill>
              <a:srgbClr val="2304A8"/>
            </a:solidFill>
          </a:ln>
        </p:spPr>
      </p:pic>
      <p:pic>
        <p:nvPicPr>
          <p:cNvPr id="11" name="Рисунок 10"/>
          <p:cNvPicPr/>
          <p:nvPr/>
        </p:nvPicPr>
        <p:blipFill>
          <a:blip r:embed="rId7" cstate="print"/>
          <a:srcRect t="18184"/>
          <a:stretch>
            <a:fillRect/>
          </a:stretch>
        </p:blipFill>
        <p:spPr bwMode="auto">
          <a:xfrm>
            <a:off x="2895600" y="3810001"/>
            <a:ext cx="3276600" cy="2286000"/>
          </a:xfrm>
          <a:prstGeom prst="rect">
            <a:avLst/>
          </a:prstGeom>
          <a:noFill/>
          <a:ln w="9525">
            <a:solidFill>
              <a:srgbClr val="1BF12F"/>
            </a:solidFill>
            <a:miter lim="800000"/>
            <a:headEnd/>
            <a:tailEnd/>
          </a:ln>
        </p:spPr>
      </p:pic>
      <p:sp>
        <p:nvSpPr>
          <p:cNvPr id="12" name="Прямокутник 11"/>
          <p:cNvSpPr/>
          <p:nvPr/>
        </p:nvSpPr>
        <p:spPr>
          <a:xfrm>
            <a:off x="6172200" y="228600"/>
            <a:ext cx="2819400" cy="1323439"/>
          </a:xfrm>
          <a:prstGeom prst="rect">
            <a:avLst/>
          </a:prstGeom>
          <a:ln>
            <a:solidFill>
              <a:srgbClr val="1BF12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/>
              <a:t>Семінар-практикум </a:t>
            </a:r>
            <a:r>
              <a:rPr lang="uk-UA" sz="1600" b="1" dirty="0" err="1" smtClean="0"/>
              <a:t>“Розвиваючі</a:t>
            </a:r>
            <a:r>
              <a:rPr lang="uk-UA" sz="1600" b="1" dirty="0" smtClean="0"/>
              <a:t> ігри нового покоління в інтелектуальному розвитку </a:t>
            </a:r>
            <a:r>
              <a:rPr lang="uk-UA" sz="1600" b="1" dirty="0" err="1" smtClean="0"/>
              <a:t>дошкільника”</a:t>
            </a:r>
            <a:r>
              <a:rPr lang="uk-UA" sz="1600" b="1" dirty="0" smtClean="0"/>
              <a:t> (09.02.22)</a:t>
            </a:r>
            <a:endParaRPr lang="uk-UA" sz="1600" dirty="0"/>
          </a:p>
        </p:txBody>
      </p:sp>
      <p:sp>
        <p:nvSpPr>
          <p:cNvPr id="13" name="Прямокутник 12"/>
          <p:cNvSpPr/>
          <p:nvPr/>
        </p:nvSpPr>
        <p:spPr>
          <a:xfrm>
            <a:off x="6324600" y="4343400"/>
            <a:ext cx="2667000" cy="584775"/>
          </a:xfrm>
          <a:prstGeom prst="rect">
            <a:avLst/>
          </a:prstGeom>
          <a:ln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err="1" smtClean="0"/>
              <a:t>МЗ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“Ти</a:t>
            </a:r>
            <a:r>
              <a:rPr lang="uk-UA" sz="1600" b="1" dirty="0" smtClean="0"/>
              <a:t> – мені, а я – </a:t>
            </a:r>
            <a:r>
              <a:rPr lang="uk-UA" sz="1600" b="1" dirty="0" err="1" smtClean="0"/>
              <a:t>тобі”</a:t>
            </a:r>
            <a:r>
              <a:rPr lang="uk-UA" sz="1600" b="1" dirty="0" smtClean="0"/>
              <a:t> (02.02.22)</a:t>
            </a:r>
            <a:endParaRPr lang="uk-UA" sz="1600" dirty="0"/>
          </a:p>
        </p:txBody>
      </p:sp>
      <p:sp>
        <p:nvSpPr>
          <p:cNvPr id="14" name="Прямокутник 13"/>
          <p:cNvSpPr/>
          <p:nvPr/>
        </p:nvSpPr>
        <p:spPr>
          <a:xfrm>
            <a:off x="2895600" y="6150114"/>
            <a:ext cx="3429000" cy="584775"/>
          </a:xfrm>
          <a:prstGeom prst="rect">
            <a:avLst/>
          </a:prstGeom>
          <a:ln>
            <a:solidFill>
              <a:srgbClr val="1BF12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/>
              <a:t>Семінар для директорів ЗДО</a:t>
            </a:r>
            <a:endParaRPr lang="uk-UA" sz="1600" dirty="0" smtClean="0"/>
          </a:p>
          <a:p>
            <a:pPr algn="ctr"/>
            <a:r>
              <a:rPr lang="uk-UA" sz="1600" b="1" dirty="0" smtClean="0"/>
              <a:t>(14.12.21)</a:t>
            </a:r>
            <a:endParaRPr lang="uk-UA" sz="1600" dirty="0"/>
          </a:p>
        </p:txBody>
      </p:sp>
      <p:sp>
        <p:nvSpPr>
          <p:cNvPr id="16" name="Прямокутник 15"/>
          <p:cNvSpPr/>
          <p:nvPr/>
        </p:nvSpPr>
        <p:spPr>
          <a:xfrm>
            <a:off x="304800" y="5029200"/>
            <a:ext cx="2514600" cy="1600438"/>
          </a:xfrm>
          <a:prstGeom prst="rect">
            <a:avLst/>
          </a:prstGeom>
          <a:ln>
            <a:solidFill>
              <a:srgbClr val="2304A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/>
              <a:t>ПР </a:t>
            </a:r>
            <a:r>
              <a:rPr lang="uk-UA" sz="1600" b="1" dirty="0" err="1" smtClean="0"/>
              <a:t>“Створення</a:t>
            </a:r>
            <a:r>
              <a:rPr lang="uk-UA" sz="1600" b="1" dirty="0" smtClean="0"/>
              <a:t> розвивального середовища для формування логіко-математичного </a:t>
            </a:r>
            <a:r>
              <a:rPr lang="uk-UA" sz="1600" b="1" dirty="0" err="1" smtClean="0"/>
              <a:t>розвитку”</a:t>
            </a:r>
            <a:r>
              <a:rPr lang="uk-UA" sz="1600" b="1" dirty="0" smtClean="0"/>
              <a:t> </a:t>
            </a:r>
          </a:p>
          <a:p>
            <a:pPr algn="ctr"/>
            <a:r>
              <a:rPr lang="uk-UA" sz="1600" b="1" dirty="0" smtClean="0"/>
              <a:t>(30.11.21)</a:t>
            </a:r>
            <a:endParaRPr lang="uk-UA" sz="1600" b="1" dirty="0"/>
          </a:p>
        </p:txBody>
      </p:sp>
      <p:sp>
        <p:nvSpPr>
          <p:cNvPr id="17" name="Прямокутник 16"/>
          <p:cNvSpPr/>
          <p:nvPr/>
        </p:nvSpPr>
        <p:spPr>
          <a:xfrm>
            <a:off x="3505200" y="2057401"/>
            <a:ext cx="2514600" cy="1600438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 smtClean="0"/>
              <a:t>Семінар-практикум “STREAM-освіта дошкільнят: виховуємо культуру інженерного </a:t>
            </a:r>
            <a:r>
              <a:rPr lang="uk-UA" sz="1600" b="1" dirty="0" err="1" smtClean="0"/>
              <a:t>мислення</a:t>
            </a:r>
            <a:r>
              <a:rPr lang="uk-UA" sz="1600" dirty="0" err="1" smtClean="0"/>
              <a:t>”</a:t>
            </a:r>
            <a:endParaRPr lang="uk-UA" sz="1600" dirty="0" smtClean="0"/>
          </a:p>
          <a:p>
            <a:pPr algn="ctr"/>
            <a:r>
              <a:rPr lang="uk-UA" sz="1600" b="1" dirty="0" smtClean="0"/>
              <a:t>(23.02.21)</a:t>
            </a:r>
            <a:endParaRPr lang="uk-UA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32004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28600"/>
            <a:ext cx="4288960" cy="320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23491" y="2357090"/>
            <a:ext cx="479038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6" name="Picture 14" descr="https://scontent.fiev25-1.fna.fbcdn.net/v/t1.0-9/69798817_2384877198439312_5151335288936595456_o.jpg?_nc_cat=102&amp;ccb=2&amp;_nc_sid=cdbe9c&amp;_nc_ohc=2BTdcwV3mEQAX8zk5MN&amp;_nc_ht=scontent.fiev25-1.fna&amp;oh=1e57631e680f96fff71e6ca2608328a4&amp;oe=5FF28A64"/>
          <p:cNvPicPr>
            <a:picLocks noChangeAspect="1" noChangeArrowheads="1"/>
          </p:cNvPicPr>
          <p:nvPr/>
        </p:nvPicPr>
        <p:blipFill>
          <a:blip r:embed="rId5" cstate="print"/>
          <a:srcRect l="13226" t="34290" r="20423"/>
          <a:stretch>
            <a:fillRect/>
          </a:stretch>
        </p:blipFill>
        <p:spPr bwMode="auto">
          <a:xfrm>
            <a:off x="4114800" y="3733800"/>
            <a:ext cx="4648200" cy="2819400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6172200" y="2286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Ельф на новорічному ранку (12.2018)</a:t>
            </a:r>
            <a:endParaRPr lang="uk-UA" sz="20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1219200" y="1752600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Карлсон</a:t>
            </a:r>
            <a:r>
              <a:rPr lang="uk-UA" sz="2000" b="1" dirty="0" smtClean="0"/>
              <a:t> (03.2019)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3962400" y="6172200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Роккі</a:t>
            </a:r>
            <a:r>
              <a:rPr lang="uk-UA" sz="2000" b="1" dirty="0" smtClean="0"/>
              <a:t> (13.09.2019)</a:t>
            </a:r>
            <a:endParaRPr lang="uk-UA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2971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6858000"/>
            <a:ext cx="3752040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scontent.fiev25-2.fna.fbcdn.net/v/t1.0-9/75398106_950208118692037_5050043720825569280_o.jpg?_nc_cat=111&amp;ccb=2&amp;_nc_sid=8bfeb9&amp;_nc_ohc=Jo3HvwU5yRcAX_pa3i9&amp;_nc_ht=scontent.fiev25-2.fna&amp;oh=382126a6ef8335452de04ffac3ff3f97&amp;oe=5FF16EF8"/>
          <p:cNvPicPr>
            <a:picLocks noChangeAspect="1" noChangeArrowheads="1"/>
          </p:cNvPicPr>
          <p:nvPr/>
        </p:nvPicPr>
        <p:blipFill>
          <a:blip r:embed="rId4" cstate="print"/>
          <a:srcRect t="19580"/>
          <a:stretch>
            <a:fillRect/>
          </a:stretch>
        </p:blipFill>
        <p:spPr bwMode="auto">
          <a:xfrm>
            <a:off x="228600" y="2971800"/>
            <a:ext cx="3197358" cy="3429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t="20625" b="32500"/>
          <a:stretch>
            <a:fillRect/>
          </a:stretch>
        </p:blipFill>
        <p:spPr bwMode="auto">
          <a:xfrm>
            <a:off x="5562600" y="7315200"/>
            <a:ext cx="238582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t="18125" b="35000"/>
          <a:stretch>
            <a:fillRect/>
          </a:stretch>
        </p:blipFill>
        <p:spPr bwMode="auto">
          <a:xfrm>
            <a:off x="381000" y="6858000"/>
            <a:ext cx="246278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https://scontent.fiev25-2.fna.fbcdn.net/v/t1.0-9/79434679_2477580425835655_3958300542131765248_o.jpg?_nc_cat=111&amp;ccb=2&amp;_nc_sid=730e14&amp;_nc_ohc=1XOPwC8V3VYAX-MLib1&amp;_nc_ht=scontent.fiev25-2.fna&amp;oh=48e58a3836e9e8cae3b952f2c43ead96&amp;oe=5FF19966"/>
          <p:cNvPicPr>
            <a:picLocks noChangeAspect="1" noChangeArrowheads="1"/>
          </p:cNvPicPr>
          <p:nvPr/>
        </p:nvPicPr>
        <p:blipFill>
          <a:blip r:embed="rId7" cstate="print"/>
          <a:srcRect r="8824"/>
          <a:stretch>
            <a:fillRect/>
          </a:stretch>
        </p:blipFill>
        <p:spPr bwMode="auto">
          <a:xfrm>
            <a:off x="5715000" y="3429000"/>
            <a:ext cx="3149600" cy="2590800"/>
          </a:xfrm>
          <a:prstGeom prst="rect">
            <a:avLst/>
          </a:prstGeom>
          <a:noFill/>
        </p:spPr>
      </p:pic>
      <p:pic>
        <p:nvPicPr>
          <p:cNvPr id="44040" name="Picture 8" descr="https://scontent.fiev25-1.fna.fbcdn.net/v/t1.0-9/79453316_2477580285835669_2245511595016847360_o.jpg?_nc_cat=101&amp;ccb=2&amp;_nc_sid=730e14&amp;_nc_ohc=mBGMn_daxd8AX92AtJl&amp;_nc_ht=scontent.fiev25-1.fna&amp;oh=fce90473b799e362b0ab955b63c50ff2&amp;oe=5FF04561"/>
          <p:cNvPicPr>
            <a:picLocks noChangeAspect="1" noChangeArrowheads="1"/>
          </p:cNvPicPr>
          <p:nvPr/>
        </p:nvPicPr>
        <p:blipFill>
          <a:blip r:embed="rId8" cstate="print"/>
          <a:srcRect r="9559"/>
          <a:stretch>
            <a:fillRect/>
          </a:stretch>
        </p:blipFill>
        <p:spPr bwMode="auto">
          <a:xfrm>
            <a:off x="3581400" y="3429000"/>
            <a:ext cx="3124200" cy="2590800"/>
          </a:xfrm>
          <a:prstGeom prst="rect">
            <a:avLst/>
          </a:prstGeom>
          <a:noFill/>
        </p:spPr>
      </p:pic>
      <p:pic>
        <p:nvPicPr>
          <p:cNvPr id="44042" name="Picture 10" descr="https://scontent.fiev25-2.fna.fbcdn.net/v/t1.0-9/71110781_2389020524691646_1663358756915773440_o.jpg?_nc_cat=111&amp;ccb=2&amp;_nc_sid=cdbe9c&amp;_nc_ohc=Hhs4VbbPCp4AX_Y0_4I&amp;_nc_oc=AQllSe6uunQURm0yLAnt0len4vXjyZqBKcqLOuLKEOwJAoMYpfMBtECefCsbqHuSs_4&amp;_nc_ht=scontent.fiev25-2.fna&amp;oh=e25d5214b8a7becaebeb5a7192a7f5f8&amp;oe=5FF02EE8"/>
          <p:cNvPicPr>
            <a:picLocks noChangeAspect="1" noChangeArrowheads="1"/>
          </p:cNvPicPr>
          <p:nvPr/>
        </p:nvPicPr>
        <p:blipFill>
          <a:blip r:embed="rId9" cstate="print"/>
          <a:srcRect l="28836" t="20192" r="31842" b="18337"/>
          <a:stretch>
            <a:fillRect/>
          </a:stretch>
        </p:blipFill>
        <p:spPr bwMode="auto">
          <a:xfrm>
            <a:off x="6116237" y="381000"/>
            <a:ext cx="2722963" cy="2819400"/>
          </a:xfrm>
          <a:prstGeom prst="rect">
            <a:avLst/>
          </a:prstGeom>
          <a:noFill/>
        </p:spPr>
      </p:pic>
      <p:pic>
        <p:nvPicPr>
          <p:cNvPr id="44044" name="Picture 12" descr="https://scontent.fiev25-2.fna.fbcdn.net/v/t1.0-9/70245878_2389020211358344_880436908059000832_o.jpg?_nc_cat=104&amp;ccb=2&amp;_nc_sid=cdbe9c&amp;_nc_ohc=KowkNreO71UAX_ufmVv&amp;_nc_ht=scontent.fiev25-2.fna&amp;oh=d89e7ee233a3ec8dba3190e02614b608&amp;oe=5FF10FE3"/>
          <p:cNvPicPr>
            <a:picLocks noChangeAspect="1" noChangeArrowheads="1"/>
          </p:cNvPicPr>
          <p:nvPr/>
        </p:nvPicPr>
        <p:blipFill>
          <a:blip r:embed="rId10" cstate="print"/>
          <a:srcRect r="46185" b="15385"/>
          <a:stretch>
            <a:fillRect/>
          </a:stretch>
        </p:blipFill>
        <p:spPr bwMode="auto">
          <a:xfrm>
            <a:off x="3441123" y="381000"/>
            <a:ext cx="2707265" cy="2819400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304800" y="20574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Ведуча на осінньому святі (10.2019)</a:t>
            </a:r>
            <a:endParaRPr lang="uk-UA" sz="2000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3429000" y="3810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Дитина на осінній </a:t>
            </a:r>
            <a:r>
              <a:rPr lang="uk-UA" sz="2000" b="1" dirty="0" err="1" smtClean="0"/>
              <a:t>ярмарці</a:t>
            </a:r>
            <a:r>
              <a:rPr lang="uk-UA" sz="2000" b="1" dirty="0" smtClean="0"/>
              <a:t> (17.09.2019)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3962400" y="6172200"/>
            <a:ext cx="41910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Хлопчик-бешкетник (19.12.2019)</a:t>
            </a:r>
            <a:endParaRPr lang="uk-UA"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2971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r="18764"/>
          <a:stretch>
            <a:fillRect/>
          </a:stretch>
        </p:blipFill>
        <p:spPr bwMode="auto">
          <a:xfrm>
            <a:off x="5867400" y="3276600"/>
            <a:ext cx="3048000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 l="8251" t="20625" r="11304" b="32500"/>
          <a:stretch>
            <a:fillRect/>
          </a:stretch>
        </p:blipFill>
        <p:spPr bwMode="auto">
          <a:xfrm>
            <a:off x="304800" y="2895600"/>
            <a:ext cx="2971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 t="18125" b="35000"/>
          <a:stretch>
            <a:fillRect/>
          </a:stretch>
        </p:blipFill>
        <p:spPr bwMode="auto">
          <a:xfrm>
            <a:off x="3505200" y="3200400"/>
            <a:ext cx="2462784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 descr="https://scontent.fiev25-1.fna.fbcdn.net/v/t1.0-9/82547775_2506291292964568_165782370371239936_o.jpg?_nc_cat=106&amp;ccb=2&amp;_nc_sid=730e14&amp;_nc_ohc=o5eQgP6lLYAAX9YUEIl&amp;_nc_ht=scontent.fiev25-1.fna&amp;oh=ed6ed95479d947aa1fc2f92ccda1c378&amp;oe=5FF06F66"/>
          <p:cNvPicPr>
            <a:picLocks noChangeAspect="1" noChangeArrowheads="1"/>
          </p:cNvPicPr>
          <p:nvPr/>
        </p:nvPicPr>
        <p:blipFill>
          <a:blip r:embed="rId7" cstate="print"/>
          <a:srcRect l="17633" r="15040"/>
          <a:stretch>
            <a:fillRect/>
          </a:stretch>
        </p:blipFill>
        <p:spPr bwMode="auto">
          <a:xfrm>
            <a:off x="6096000" y="228600"/>
            <a:ext cx="2813110" cy="2767425"/>
          </a:xfrm>
          <a:prstGeom prst="rect">
            <a:avLst/>
          </a:prstGeom>
          <a:noFill/>
        </p:spPr>
      </p:pic>
      <p:pic>
        <p:nvPicPr>
          <p:cNvPr id="44036" name="Picture 4" descr="https://scontent.fiev25-1.fna.fbcdn.net/v/t1.0-9/82590814_2506291242964573_5879549626788347904_o.jpg?_nc_cat=102&amp;ccb=2&amp;_nc_sid=730e14&amp;_nc_ohc=D30CneERyvIAX8HnUgi&amp;_nc_ht=scontent.fiev25-1.fna&amp;oh=272258b8adc39f83b8e4d9d7f7e1ebb7&amp;oe=5FF0A4C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33800" y="990600"/>
            <a:ext cx="2362200" cy="2027412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304800" y="20574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Ельф на новорічному святі (12.2019)</a:t>
            </a:r>
            <a:endParaRPr lang="uk-UA" sz="2000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3352800" y="3048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Дядько на Різдвяній виставі(17.01.2020)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3962400" y="6172200"/>
            <a:ext cx="41910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Котигорошко (12.10.2020)</a:t>
            </a:r>
            <a:endParaRPr lang="uk-UA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304800" y="244475"/>
            <a:ext cx="8229600" cy="14319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Проблема, над якою працюю я:</a:t>
            </a:r>
            <a:endParaRPr kumimoji="0" lang="ru-RU" sz="4400" b="1" i="0" u="none" strike="noStrike" kern="1200" cap="all" normalizeH="0" baseline="0" noProof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4876800" y="1524000"/>
            <a:ext cx="3810000" cy="4191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uk-UA" sz="40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uLnTx/>
                <a:uFillTx/>
                <a:latin typeface="+mn-lt"/>
                <a:ea typeface="+mn-ea"/>
                <a:cs typeface="+mn-cs"/>
              </a:rPr>
              <a:t>Мнемотехніка – технологія розвитку мовлення дітей дошкільного віку</a:t>
            </a:r>
            <a:endParaRPr kumimoji="0" lang="ru-RU" sz="4800" b="1" i="0" u="none" strike="noStrike" kern="1200" normalizeH="0" baseline="0" noProof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Boriz\Desktop\опис посуду мнем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2133600" cy="16002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ЗДО 35\мнемотехніка і дид ігри\9. вересен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343400"/>
            <a:ext cx="3124200" cy="234315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ЗДО 35\мнемотехніка і дид ігри\3. Вірш Метелик (мнемотехніка).jpg"/>
          <p:cNvPicPr>
            <a:picLocks noChangeAspect="1" noChangeArrowheads="1"/>
          </p:cNvPicPr>
          <p:nvPr/>
        </p:nvPicPr>
        <p:blipFill>
          <a:blip r:embed="rId5" cstate="print"/>
          <a:srcRect r="33333"/>
          <a:stretch>
            <a:fillRect/>
          </a:stretch>
        </p:blipFill>
        <p:spPr bwMode="auto">
          <a:xfrm>
            <a:off x="1295400" y="1905000"/>
            <a:ext cx="2743200" cy="308610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D:\ЗДО 35\мнемотехніка і дид ігри\6. Вірш На зеленому горбочку Леся Українка.jpg"/>
          <p:cNvPicPr>
            <a:picLocks noChangeAspect="1" noChangeArrowheads="1"/>
          </p:cNvPicPr>
          <p:nvPr/>
        </p:nvPicPr>
        <p:blipFill>
          <a:blip r:embed="rId6" cstate="print"/>
          <a:srcRect r="59259" b="18518"/>
          <a:stretch>
            <a:fillRect/>
          </a:stretch>
        </p:blipFill>
        <p:spPr bwMode="auto">
          <a:xfrm>
            <a:off x="3352800" y="2971799"/>
            <a:ext cx="2286000" cy="354330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228600"/>
            <a:ext cx="2971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МОЇ РОЛІ: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6019800" y="2895600"/>
            <a:ext cx="27432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Ведуча на весняному святі (03.2021)</a:t>
            </a:r>
            <a:endParaRPr lang="uk-UA" sz="2000" dirty="0"/>
          </a:p>
        </p:txBody>
      </p:sp>
      <p:sp>
        <p:nvSpPr>
          <p:cNvPr id="19" name="Прямокутник 18"/>
          <p:cNvSpPr/>
          <p:nvPr/>
        </p:nvSpPr>
        <p:spPr>
          <a:xfrm>
            <a:off x="304800" y="5486400"/>
            <a:ext cx="20574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Ведуча на випускному (травень 2021)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5943600" y="228600"/>
            <a:ext cx="29718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Господиня на Новорічному святі (2020)</a:t>
            </a:r>
            <a:endParaRPr lang="uk-UA" sz="2000" dirty="0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 cstate="print"/>
          <a:srcRect l="5670" t="25020" r="1408" b="2105"/>
          <a:stretch>
            <a:fillRect/>
          </a:stretch>
        </p:blipFill>
        <p:spPr bwMode="auto">
          <a:xfrm rot="16200000">
            <a:off x="5905500" y="3619500"/>
            <a:ext cx="2971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5" cstate="print"/>
          <a:srcRect l="6297"/>
          <a:stretch>
            <a:fillRect/>
          </a:stretch>
        </p:blipFill>
        <p:spPr bwMode="auto">
          <a:xfrm rot="16200000">
            <a:off x="2907662" y="3797938"/>
            <a:ext cx="2353055" cy="329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6" cstate="print"/>
          <a:srcRect l="6915" r="11228"/>
          <a:stretch>
            <a:fillRect/>
          </a:stretch>
        </p:blipFill>
        <p:spPr bwMode="auto">
          <a:xfrm rot="5400000">
            <a:off x="6523297" y="410903"/>
            <a:ext cx="1828800" cy="2988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кутник 9"/>
          <p:cNvSpPr/>
          <p:nvPr/>
        </p:nvSpPr>
        <p:spPr>
          <a:xfrm>
            <a:off x="228601" y="4191000"/>
            <a:ext cx="220980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Їжак на осінньому святі (27.10.2021)</a:t>
            </a:r>
            <a:endParaRPr lang="uk-UA" sz="20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 l="22277" t="17994" r="5116" b="48125"/>
          <a:stretch>
            <a:fillRect/>
          </a:stretch>
        </p:blipFill>
        <p:spPr bwMode="auto">
          <a:xfrm rot="16200000">
            <a:off x="211373" y="1846028"/>
            <a:ext cx="239665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кутник 11"/>
          <p:cNvSpPr/>
          <p:nvPr/>
        </p:nvSpPr>
        <p:spPr>
          <a:xfrm>
            <a:off x="3048000" y="3810000"/>
            <a:ext cx="27432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Ельф (22.12.2021)</a:t>
            </a:r>
            <a:endParaRPr lang="uk-UA" sz="2000" dirty="0"/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228600"/>
            <a:ext cx="2360593" cy="354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228600" y="0"/>
            <a:ext cx="3733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ДОСЯГНЕННЯ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6082" name="Picture 2" descr="https://lh3.googleusercontent.com/6XT7ZGdR0KU2S4sIoyUFE7_TGO03erOmjSQ3SMklsbW7KPsVkeKLea3rNjzdOa56rxJ_GqRmzAcrNUAyQQxIQnRF7Or6EpTotgxiDOio4mXJW2y0XlhF5IlObq2-h3ktJWdbTQO0I8X2fXa7U3mwWMMBKP2SebXy3E8UOfBSgmVe0iddcvC2Tb2sa0_sFg5wQyc2AEjrT7urxtJYAb72vUdSorr2VFP504JZ7Jr4moPFGNRBftDCjprC-2KeaVNm1WDx7nCyg1HOnBYppnJgRNyFh2eBgHZP48Z2zXGcvB9LXZQXfGL_EqVi4AlQPoCgEB6flEqdcMIkz8jpPDGW1qvtmljRRHkKY7-zCAv4YWo9ZVvwtxf-jjZSv5HnYNQIMWTlXYYDBC-l4pPQcDVMtMH8ULRkAY0X2qFh9BOVIlK6zPMcT2-FC_uLeo-y0v0CbwMjJ99QYjn_hTWWJ-S7la1RgbM_7E4VyCQvI4l9ziA-Z_vzrwQtd_qkX-zRIASmoLlIZZCjeu2w0yspbGGuq5tsBi3um6EXK_jf1iasGHD7cLmtpCCmIKJPazH3NqT0sJjM0-rhTIlGs_p-UyeTjoGRImkZliwIaHsZ4OQp1x8azXFrulGFK0iZkkgxdjFm0NhW62WhXPfegk1kqW1WRKS8zC9Rae2d8X69et3Dkyc3_g71iTJAFjwdQPlSBA=w1034-h773-no?authuser=0"/>
          <p:cNvPicPr>
            <a:picLocks noChangeAspect="1" noChangeArrowheads="1"/>
          </p:cNvPicPr>
          <p:nvPr/>
        </p:nvPicPr>
        <p:blipFill>
          <a:blip r:embed="rId4" cstate="print"/>
          <a:srcRect b="6402"/>
          <a:stretch>
            <a:fillRect/>
          </a:stretch>
        </p:blipFill>
        <p:spPr bwMode="auto">
          <a:xfrm rot="16200000">
            <a:off x="-90925" y="2300727"/>
            <a:ext cx="3534737" cy="2590884"/>
          </a:xfrm>
          <a:prstGeom prst="rect">
            <a:avLst/>
          </a:prstGeom>
          <a:noFill/>
        </p:spPr>
      </p:pic>
      <p:sp>
        <p:nvSpPr>
          <p:cNvPr id="19" name="Прямокутник 18"/>
          <p:cNvSpPr/>
          <p:nvPr/>
        </p:nvSpPr>
        <p:spPr>
          <a:xfrm>
            <a:off x="228600" y="5334000"/>
            <a:ext cx="28194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Диплом за участь в міському конкурсі </a:t>
            </a:r>
            <a:r>
              <a:rPr lang="uk-UA" sz="2000" b="1" dirty="0" err="1" smtClean="0"/>
              <a:t>“Вишивані</a:t>
            </a:r>
            <a:r>
              <a:rPr lang="uk-UA" sz="2000" b="1" dirty="0" smtClean="0"/>
              <a:t> кольори рідного </a:t>
            </a:r>
            <a:r>
              <a:rPr lang="uk-UA" sz="2000" b="1" dirty="0" err="1" smtClean="0"/>
              <a:t>краю”</a:t>
            </a:r>
            <a:r>
              <a:rPr lang="uk-UA" sz="2000" b="1" dirty="0" smtClean="0"/>
              <a:t>, 2017 р.</a:t>
            </a:r>
            <a:endParaRPr lang="uk-UA" sz="2000" dirty="0"/>
          </a:p>
        </p:txBody>
      </p:sp>
      <p:pic>
        <p:nvPicPr>
          <p:cNvPr id="46084" name="Picture 4" descr="https://lh3.googleusercontent.com/fCPOD9HT6p9k4fvEe0zu1oRDQIMC5DiX1X4KnAiDBMcQQXYmcVY6n4PjqaQfoLHize8hu4VTJKrnLTX_rpQAr4RmvQwy7w4DGjIJAv55lcGKL4IKsFp3EG28fVtuvCFCLzgFz4-czeD9AZXxGZ9xajnCqDfx_RZOLtB4TD9y0xfAmyxCqUdHOFVRgG73fCuesV6Sv_cTZaN2wZzZgkH4zjE7wRSiU5sKQSHVfUhLTicYMipfkhLjxbtCrFD6GWfa4PQACj4mrWGf7hOHIDTfPbhs0Z1_5gAxwHXqcTjKDfe2XNzW8WFAgjGqFI_vedmT0UI1T1QgIt0_tWJq-EPfVDNZ_S8bNUHY3h9LvoP2-88b26vjD4JzOCUbiAjGeiEgcDajMb9ooE-PvYe5WL6cUEgfRNj_UDWojRWBFYc7Nbn3k0uvGFkkzGgYu3Jxz0isgI_dXLeBPogMOxvSiM2VeL4uBOrl2dFP9StYSX5o2sArBI477P3f5WrBNAQ739p0Q0wa08XEj2n3xqhSsuclGBZbUBrtOT5-a6K73efeElOHRFlnXgiGkVFOZb9pCVwvgi5jeTLm6FBw9FFtYfkU-cJjZ6bseHodTngO6W5GSEXGhGg5LBz_-v31txNAEvodKse_c85aOc7jj4oKl9K8Cvi7dlw-Z5vEbtVH6DF_aPDBZdX9vE48TaX4Fsmn=w580-h773-no?authuser=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1524000"/>
            <a:ext cx="2588976" cy="3450481"/>
          </a:xfrm>
          <a:prstGeom prst="rect">
            <a:avLst/>
          </a:prstGeom>
          <a:noFill/>
        </p:spPr>
      </p:pic>
      <p:sp>
        <p:nvSpPr>
          <p:cNvPr id="20" name="Прямокутник 19"/>
          <p:cNvSpPr/>
          <p:nvPr/>
        </p:nvSpPr>
        <p:spPr>
          <a:xfrm>
            <a:off x="3276600" y="5105400"/>
            <a:ext cx="26670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Диплом ІІ ступеня міського конкурсу </a:t>
            </a:r>
            <a:r>
              <a:rPr lang="uk-UA" sz="2000" b="1" dirty="0" err="1" smtClean="0"/>
              <a:t>“Нове</a:t>
            </a:r>
            <a:r>
              <a:rPr lang="uk-UA" sz="2000" b="1" dirty="0" smtClean="0"/>
              <a:t> ім’я – 2016”</a:t>
            </a:r>
            <a:endParaRPr lang="uk-UA" sz="20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6019800" y="4419600"/>
            <a:ext cx="28194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Грамота ((департамент освіти Луцької міської ради) (Луцьк, 2021)</a:t>
            </a:r>
            <a:endParaRPr lang="uk-UA" sz="2000" dirty="0"/>
          </a:p>
        </p:txBody>
      </p:sp>
      <p:pic>
        <p:nvPicPr>
          <p:cNvPr id="9" name="Picture 2" descr="Немає опису світлини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385630" y="737433"/>
            <a:ext cx="4038601" cy="3020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кутник 18"/>
          <p:cNvSpPr/>
          <p:nvPr/>
        </p:nvSpPr>
        <p:spPr>
          <a:xfrm>
            <a:off x="0" y="4495801"/>
            <a:ext cx="2819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Подяка від проекту “ВСЕОСВІТА” </a:t>
            </a:r>
          </a:p>
          <a:p>
            <a:pPr algn="ctr"/>
            <a:r>
              <a:rPr lang="uk-UA" sz="2000" b="1" dirty="0" smtClean="0"/>
              <a:t> </a:t>
            </a:r>
            <a:r>
              <a:rPr lang="uk-UA" sz="2000" b="1" dirty="0" err="1" smtClean="0"/>
              <a:t>“За</a:t>
            </a:r>
            <a:r>
              <a:rPr lang="uk-UA" sz="2000" b="1" dirty="0" smtClean="0"/>
              <a:t> вагомий внесок у розвиток </a:t>
            </a:r>
            <a:r>
              <a:rPr lang="uk-UA" sz="2000" b="1" dirty="0" err="1" smtClean="0"/>
              <a:t>онлайн</a:t>
            </a:r>
            <a:r>
              <a:rPr lang="uk-UA" sz="2000" b="1" dirty="0" smtClean="0"/>
              <a:t> бібліотеки методичних матеріалів для </a:t>
            </a:r>
            <a:r>
              <a:rPr lang="uk-UA" sz="2000" b="1" dirty="0" err="1" smtClean="0"/>
              <a:t>вчителів”</a:t>
            </a:r>
            <a:r>
              <a:rPr lang="uk-UA" sz="2000" b="1" dirty="0" smtClean="0"/>
              <a:t> (06.10.19)</a:t>
            </a:r>
            <a:endParaRPr lang="uk-UA" sz="2000" dirty="0"/>
          </a:p>
        </p:txBody>
      </p:sp>
      <p:pic>
        <p:nvPicPr>
          <p:cNvPr id="54274" name="Picture 2" descr="D:\ЗДО 35\самоосвіти\сертифікат портал\Грамота проекту від vseosvita.ua №ZD2874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838200"/>
            <a:ext cx="2422971" cy="3429000"/>
          </a:xfrm>
          <a:prstGeom prst="rect">
            <a:avLst/>
          </a:prstGeom>
          <a:noFill/>
        </p:spPr>
      </p:pic>
      <p:pic>
        <p:nvPicPr>
          <p:cNvPr id="54275" name="Picture 3" descr="D:\ЗДО 35\самоосвіти\сертифікат портал\Подяка проекту vseosvita.ua №KQ00017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663476"/>
            <a:ext cx="1981200" cy="2803803"/>
          </a:xfrm>
          <a:prstGeom prst="rect">
            <a:avLst/>
          </a:prstGeom>
          <a:noFill/>
        </p:spPr>
      </p:pic>
      <p:pic>
        <p:nvPicPr>
          <p:cNvPr id="54276" name="Picture 4" descr="D:\ЗДО 35\самоосвіти\сертифікат портал\Грамота проекту 15 vseosvita.ua №YV33047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0"/>
            <a:ext cx="3276600" cy="4637059"/>
          </a:xfrm>
          <a:prstGeom prst="rect">
            <a:avLst/>
          </a:prstGeom>
          <a:noFill/>
        </p:spPr>
      </p:pic>
      <p:sp>
        <p:nvSpPr>
          <p:cNvPr id="11" name="Прямокутник 10"/>
          <p:cNvSpPr/>
          <p:nvPr/>
        </p:nvSpPr>
        <p:spPr>
          <a:xfrm>
            <a:off x="2819400" y="4303455"/>
            <a:ext cx="29718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ГРАМОТА від проекту “ВСЕОСВІТА” </a:t>
            </a:r>
          </a:p>
          <a:p>
            <a:pPr algn="ctr"/>
            <a:r>
              <a:rPr lang="uk-UA" sz="2000" b="1" dirty="0" smtClean="0"/>
              <a:t> </a:t>
            </a:r>
            <a:r>
              <a:rPr lang="uk-UA" sz="2000" b="1" dirty="0" err="1" smtClean="0"/>
              <a:t>“За</a:t>
            </a:r>
            <a:r>
              <a:rPr lang="uk-UA" sz="2000" b="1" dirty="0" smtClean="0"/>
              <a:t> активне використання інформаційно-комунікаційних технологій у педагогічній </a:t>
            </a:r>
            <a:r>
              <a:rPr lang="uk-UA" sz="2000" b="1" dirty="0" err="1" smtClean="0"/>
              <a:t>роботі”</a:t>
            </a:r>
            <a:r>
              <a:rPr lang="uk-UA" sz="2000" b="1" dirty="0" smtClean="0"/>
              <a:t> (24.02.20)</a:t>
            </a:r>
            <a:endParaRPr lang="uk-UA" sz="2000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5715000" y="3995678"/>
            <a:ext cx="34290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ГРАМОТА від проекту “ВСЕОСВІТА” </a:t>
            </a:r>
          </a:p>
          <a:p>
            <a:pPr algn="ctr"/>
            <a:r>
              <a:rPr lang="uk-UA" sz="2000" b="1" dirty="0" smtClean="0"/>
              <a:t> </a:t>
            </a:r>
            <a:r>
              <a:rPr lang="uk-UA" sz="2000" b="1" dirty="0" err="1" smtClean="0"/>
              <a:t>“За</a:t>
            </a:r>
            <a:r>
              <a:rPr lang="uk-UA" sz="2000" b="1" dirty="0" smtClean="0"/>
              <a:t> високий професіоналізм, виявлений в процесі створення та розвитку власної інформаційної сторінки в рамках проекту </a:t>
            </a:r>
            <a:r>
              <a:rPr lang="uk-UA" sz="2000" b="1" dirty="0" err="1" smtClean="0"/>
              <a:t>“Всеосвіта”</a:t>
            </a:r>
            <a:r>
              <a:rPr lang="uk-UA" sz="2000" b="1" dirty="0" smtClean="0"/>
              <a:t> (15.11.20)</a:t>
            </a:r>
            <a:endParaRPr lang="uk-UA" sz="2000" dirty="0"/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228600" y="0"/>
            <a:ext cx="3733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ДОСЯГНЕННЯ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кутник 11"/>
          <p:cNvSpPr/>
          <p:nvPr/>
        </p:nvSpPr>
        <p:spPr>
          <a:xfrm>
            <a:off x="2286000" y="4343400"/>
            <a:ext cx="2209800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400" dirty="0" smtClean="0"/>
              <a:t>ГРАМОТА від проекту “ВСЕОСВІТА” </a:t>
            </a:r>
          </a:p>
          <a:p>
            <a:pPr algn="ctr"/>
            <a:r>
              <a:rPr lang="uk-UA" sz="1400" dirty="0" smtClean="0"/>
              <a:t> </a:t>
            </a:r>
            <a:r>
              <a:rPr lang="uk-UA" sz="1400" dirty="0" err="1" smtClean="0"/>
              <a:t>“За</a:t>
            </a:r>
            <a:r>
              <a:rPr lang="uk-UA" sz="1400" dirty="0" smtClean="0"/>
              <a:t> ефективне використання інноваційних технологій в педагогічній діяльності та активну участь у роботі , спрямованій на підвищення якості освіти спільно з </a:t>
            </a:r>
            <a:r>
              <a:rPr lang="uk-UA" sz="1400" dirty="0" err="1" smtClean="0"/>
              <a:t>проєктом</a:t>
            </a:r>
            <a:r>
              <a:rPr lang="uk-UA" sz="1400" dirty="0" smtClean="0"/>
              <a:t> </a:t>
            </a:r>
            <a:r>
              <a:rPr lang="uk-UA" sz="1400" dirty="0" err="1" smtClean="0"/>
              <a:t>“Всеосвіта”</a:t>
            </a:r>
            <a:r>
              <a:rPr lang="uk-UA" sz="1400" dirty="0" smtClean="0"/>
              <a:t>(15.11.20)</a:t>
            </a:r>
            <a:endParaRPr lang="uk-UA" sz="1400" dirty="0"/>
          </a:p>
        </p:txBody>
      </p:sp>
      <p:sp>
        <p:nvSpPr>
          <p:cNvPr id="3" name="Горизонтальний сувій 2"/>
          <p:cNvSpPr/>
          <p:nvPr/>
        </p:nvSpPr>
        <p:spPr>
          <a:xfrm>
            <a:off x="228600" y="0"/>
            <a:ext cx="3733800" cy="1600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ДОСЯГНЕННЯ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1443" name="Picture 3" descr="D:\ЗДО 35\самоосвіти\сертифікат портал\Грамоти\Грамота проекту vseosvita.ua №AN2316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1524000"/>
            <a:ext cx="1938377" cy="2743200"/>
          </a:xfrm>
          <a:prstGeom prst="rect">
            <a:avLst/>
          </a:prstGeom>
          <a:noFill/>
        </p:spPr>
      </p:pic>
      <p:pic>
        <p:nvPicPr>
          <p:cNvPr id="17409" name="Picture 1" descr="D:\ЗДО 35\самоосвіти\сертифікат портал\mc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152400"/>
            <a:ext cx="1447800" cy="1447800"/>
          </a:xfrm>
          <a:prstGeom prst="rect">
            <a:avLst/>
          </a:prstGeom>
          <a:noFill/>
        </p:spPr>
      </p:pic>
      <p:sp>
        <p:nvSpPr>
          <p:cNvPr id="9" name="Прямокутник 8"/>
          <p:cNvSpPr/>
          <p:nvPr/>
        </p:nvSpPr>
        <p:spPr>
          <a:xfrm>
            <a:off x="228600" y="4343400"/>
            <a:ext cx="18288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dirty="0" err="1" smtClean="0"/>
              <a:t>“Генератор</a:t>
            </a:r>
            <a:r>
              <a:rPr lang="uk-UA" dirty="0" smtClean="0"/>
              <a:t> динамічних </a:t>
            </a:r>
            <a:r>
              <a:rPr lang="en-US" dirty="0" smtClean="0"/>
              <a:t>QR</a:t>
            </a:r>
            <a:r>
              <a:rPr lang="uk-UA" dirty="0" err="1" smtClean="0"/>
              <a:t>-кодів</a:t>
            </a:r>
            <a:r>
              <a:rPr lang="uk-UA" dirty="0" smtClean="0"/>
              <a:t> як один з елементів інформатизації процесу </a:t>
            </a:r>
            <a:r>
              <a:rPr lang="uk-UA" dirty="0" err="1" smtClean="0"/>
              <a:t>навчання”</a:t>
            </a:r>
            <a:r>
              <a:rPr lang="uk-UA" dirty="0" smtClean="0"/>
              <a:t> (26.02.21)</a:t>
            </a:r>
            <a:endParaRPr lang="uk-UA" dirty="0"/>
          </a:p>
        </p:txBody>
      </p:sp>
      <p:pic>
        <p:nvPicPr>
          <p:cNvPr id="10" name="Picture 5" descr="D:\ЗДО 35\самоосвіти\сертифікат портал\Вебінари\№ NG795889  26.02.2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1524000"/>
            <a:ext cx="1981200" cy="280380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23426" t="28125" r="36164" b="31250"/>
          <a:stretch>
            <a:fillRect/>
          </a:stretch>
        </p:blipFill>
        <p:spPr bwMode="auto">
          <a:xfrm>
            <a:off x="4800600" y="1523999"/>
            <a:ext cx="3733800" cy="211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кутник 10"/>
          <p:cNvSpPr/>
          <p:nvPr/>
        </p:nvSpPr>
        <p:spPr>
          <a:xfrm>
            <a:off x="6705600" y="228600"/>
            <a:ext cx="18288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dirty="0" err="1" smtClean="0"/>
              <a:t>“Публікація</a:t>
            </a:r>
            <a:r>
              <a:rPr lang="uk-UA" dirty="0" smtClean="0"/>
              <a:t> на </a:t>
            </a:r>
            <a:r>
              <a:rPr lang="uk-UA" dirty="0" err="1" smtClean="0"/>
              <a:t>Всеосвіті</a:t>
            </a:r>
            <a:endParaRPr lang="uk-UA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 l="3734" t="23958" r="39458" b="15625"/>
          <a:stretch>
            <a:fillRect/>
          </a:stretch>
        </p:blipFill>
        <p:spPr bwMode="auto">
          <a:xfrm>
            <a:off x="4572000" y="3641102"/>
            <a:ext cx="4267200" cy="29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Палітра педагога №2 02/202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8200" y="3581400"/>
            <a:ext cx="2152650" cy="3048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228600" y="3733800"/>
            <a:ext cx="20574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“Навчаємо</a:t>
            </a:r>
            <a:r>
              <a:rPr lang="uk-UA" sz="2000" b="1" dirty="0" smtClean="0"/>
              <a:t> дітей розповідати: нові </a:t>
            </a:r>
            <a:r>
              <a:rPr lang="uk-UA" sz="2000" b="1" dirty="0" err="1" smtClean="0"/>
              <a:t>підходи”</a:t>
            </a:r>
            <a:r>
              <a:rPr lang="uk-UA" sz="2000" b="1" dirty="0" smtClean="0"/>
              <a:t> (21.01.19)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4724400" y="3657600"/>
            <a:ext cx="19050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“Нове</a:t>
            </a:r>
            <a:r>
              <a:rPr lang="uk-UA" sz="2000" b="1" dirty="0" smtClean="0"/>
              <a:t> в законодавстві про дошкільну освіту ІІ, ІІІ квартали 2019 </a:t>
            </a:r>
            <a:r>
              <a:rPr lang="uk-UA" sz="2000" b="1" dirty="0" err="1" smtClean="0"/>
              <a:t>рік”</a:t>
            </a:r>
            <a:r>
              <a:rPr lang="uk-UA" sz="2000" b="1" dirty="0" smtClean="0"/>
              <a:t> (30.11.19)</a:t>
            </a:r>
            <a:endParaRPr lang="uk-UA" sz="2000" dirty="0"/>
          </a:p>
        </p:txBody>
      </p:sp>
      <p:pic>
        <p:nvPicPr>
          <p:cNvPr id="14" name="Picture 2" descr="https://scontent-frt3-2.xx.fbcdn.net/v/t1.15752-9/51042635_2291328477753256_7651548267196448768_n.jpg?_nc_cat=108&amp;_nc_ht=scontent-frt3-2.xx&amp;oh=b6e8d529dbabc11910c784704a2c516f&amp;oe=5CBEB0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838200"/>
            <a:ext cx="2057400" cy="27308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6085" name="Picture 5" descr="D:\ЗДО 35\самоосвіти\сертифікат портал\Вебінари\вебінари 2019 рік\вебінар 2019-11-30_19-44-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838200"/>
            <a:ext cx="1937385" cy="2743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6086" name="Picture 6" descr="D:\ЗДО 35\самоосвіти\сертифікат портал\Вебінари\вебінари 2019 рік\вебінар№ HP290622  24.10.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3657600"/>
            <a:ext cx="2106206" cy="298071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8" name="Прямокутник 17"/>
          <p:cNvSpPr/>
          <p:nvPr/>
        </p:nvSpPr>
        <p:spPr>
          <a:xfrm>
            <a:off x="2514600" y="838200"/>
            <a:ext cx="20574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“Розвиток</a:t>
            </a:r>
            <a:r>
              <a:rPr lang="uk-UA" sz="2000" b="1" dirty="0" smtClean="0"/>
              <a:t> мислення та мовлення як складова розвивальних занять для </a:t>
            </a:r>
            <a:r>
              <a:rPr lang="uk-UA" sz="2000" b="1" dirty="0" err="1" smtClean="0"/>
              <a:t>дошкільнят”</a:t>
            </a:r>
            <a:r>
              <a:rPr lang="uk-UA" sz="2000" b="1" dirty="0" smtClean="0"/>
              <a:t> (24.10.19)</a:t>
            </a:r>
            <a:endParaRPr lang="uk-UA" sz="20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6705600" y="838200"/>
            <a:ext cx="21336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“Вправи</a:t>
            </a:r>
            <a:r>
              <a:rPr lang="uk-UA" sz="2000" b="1" dirty="0" smtClean="0"/>
              <a:t> та завдання для читання та розвитку мовлення </a:t>
            </a:r>
            <a:r>
              <a:rPr lang="uk-UA" sz="2000" b="1" dirty="0" err="1" smtClean="0"/>
              <a:t>дошкільнят”</a:t>
            </a:r>
            <a:r>
              <a:rPr lang="uk-UA" sz="2000" b="1" dirty="0" smtClean="0"/>
              <a:t> (30.11.19)</a:t>
            </a:r>
            <a:endParaRPr lang="uk-UA" sz="2000" dirty="0"/>
          </a:p>
        </p:txBody>
      </p:sp>
      <p:pic>
        <p:nvPicPr>
          <p:cNvPr id="11" name="Picture 3" descr="D:\ЗДО 35\самоосвіти\сертифікат портал\Вебінари\вебінари 2019 рік\№ TP158020     30.11.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3581400"/>
            <a:ext cx="21336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286000" y="914400"/>
            <a:ext cx="19812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“Організація</a:t>
            </a:r>
            <a:r>
              <a:rPr lang="uk-UA" sz="2000" b="1" dirty="0" smtClean="0"/>
              <a:t> навчання та дозвілля під час карантину: корисні матеріали на допомогу </a:t>
            </a:r>
            <a:r>
              <a:rPr lang="uk-UA" sz="2000" b="1" dirty="0" err="1" smtClean="0"/>
              <a:t>педагогу”</a:t>
            </a:r>
            <a:r>
              <a:rPr lang="uk-UA" sz="2000" b="1" dirty="0" smtClean="0"/>
              <a:t> (26.03.20)</a:t>
            </a:r>
            <a:endParaRPr lang="uk-UA" sz="20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304800" y="3505200"/>
            <a:ext cx="17526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“Вплив</a:t>
            </a:r>
            <a:r>
              <a:rPr lang="uk-UA" sz="2000" b="1" dirty="0" smtClean="0"/>
              <a:t> </a:t>
            </a:r>
            <a:r>
              <a:rPr lang="uk-UA" sz="2000" b="1" dirty="0" err="1" smtClean="0"/>
              <a:t>Монтессорі</a:t>
            </a:r>
            <a:r>
              <a:rPr lang="uk-UA" sz="2000" b="1" dirty="0" smtClean="0"/>
              <a:t> педагогіки на формування у дошкільнят якостей успішної </a:t>
            </a:r>
            <a:r>
              <a:rPr lang="uk-UA" sz="2000" b="1" dirty="0" err="1" smtClean="0"/>
              <a:t>особистості”</a:t>
            </a:r>
            <a:r>
              <a:rPr lang="uk-UA" sz="2000" b="1" dirty="0" smtClean="0"/>
              <a:t> (30.11.19)</a:t>
            </a:r>
            <a:endParaRPr lang="uk-UA" sz="2000" dirty="0"/>
          </a:p>
        </p:txBody>
      </p:sp>
      <p:pic>
        <p:nvPicPr>
          <p:cNvPr id="51202" name="Picture 2" descr="D:\ЗДО 35\самоосвіти\сертифікат портал\Вебінари\вебінари 2019 рік\№ LR514008  30.11.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914400"/>
            <a:ext cx="1905000" cy="2540001"/>
          </a:xfrm>
          <a:prstGeom prst="rect">
            <a:avLst/>
          </a:prstGeom>
          <a:noFill/>
        </p:spPr>
      </p:pic>
      <p:pic>
        <p:nvPicPr>
          <p:cNvPr id="51204" name="Picture 4" descr="D:\ЗДО 35\самоосвіти\сертифікат портал\Вебінари\№ BJ524382    26.03.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3810000"/>
            <a:ext cx="1884534" cy="2667000"/>
          </a:xfrm>
          <a:prstGeom prst="rect">
            <a:avLst/>
          </a:prstGeom>
          <a:noFill/>
        </p:spPr>
      </p:pic>
      <p:sp>
        <p:nvSpPr>
          <p:cNvPr id="10" name="Прямокутник 9"/>
          <p:cNvSpPr/>
          <p:nvPr/>
        </p:nvSpPr>
        <p:spPr>
          <a:xfrm>
            <a:off x="4419600" y="3581400"/>
            <a:ext cx="18288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“Розвиток</a:t>
            </a:r>
            <a:r>
              <a:rPr lang="uk-UA" sz="2000" b="1" dirty="0" smtClean="0"/>
              <a:t> творчих здібностей дошкільників засобами ТРВЗ (робочі кейси)” (28.10.20)</a:t>
            </a:r>
            <a:endParaRPr lang="uk-UA" sz="2000" dirty="0"/>
          </a:p>
        </p:txBody>
      </p:sp>
      <p:pic>
        <p:nvPicPr>
          <p:cNvPr id="11" name="Picture 4" descr="D:\ЗДО 35\самоосвіти\сертифікат портал\Вебінари\№ MF001355     28.04.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914400"/>
            <a:ext cx="1830689" cy="2590800"/>
          </a:xfrm>
          <a:prstGeom prst="rect">
            <a:avLst/>
          </a:prstGeom>
          <a:noFill/>
        </p:spPr>
      </p:pic>
      <p:sp>
        <p:nvSpPr>
          <p:cNvPr id="12" name="Прямокутник 11"/>
          <p:cNvSpPr/>
          <p:nvPr/>
        </p:nvSpPr>
        <p:spPr>
          <a:xfrm>
            <a:off x="6400800" y="881517"/>
            <a:ext cx="2105526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Організація роботи дитсадка в умовах карантину: нормативні </a:t>
            </a:r>
            <a:r>
              <a:rPr lang="uk-UA" sz="2000" b="1" dirty="0" err="1" smtClean="0"/>
              <a:t>орієнтири”</a:t>
            </a:r>
            <a:r>
              <a:rPr lang="uk-UA" sz="2000" b="1" dirty="0" smtClean="0"/>
              <a:t> (28.04.20)</a:t>
            </a:r>
            <a:endParaRPr lang="uk-UA" sz="2000" dirty="0"/>
          </a:p>
        </p:txBody>
      </p:sp>
      <p:pic>
        <p:nvPicPr>
          <p:cNvPr id="13" name="Picture 3" descr="D:\ЗДО 35\самоосвіти\сертифікат портал\Вебінари\вебінар 28.04.2020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24600" y="3048000"/>
            <a:ext cx="2518725" cy="3564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2514600" y="1219200"/>
            <a:ext cx="1676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“Освітній</a:t>
            </a:r>
            <a:r>
              <a:rPr lang="uk-UA" sz="2000" b="1" dirty="0" smtClean="0"/>
              <a:t> процес у ЗЗСО в умовах пандемії </a:t>
            </a:r>
            <a:r>
              <a:rPr lang="en-US" sz="2000" b="1" dirty="0" smtClean="0"/>
              <a:t>COVID-19</a:t>
            </a:r>
            <a:r>
              <a:rPr lang="uk-UA" sz="2000" b="1" dirty="0" smtClean="0"/>
              <a:t>” (25.08.20)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7162800" y="914400"/>
            <a:ext cx="16764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“Ниткографія</a:t>
            </a:r>
            <a:r>
              <a:rPr lang="uk-UA" sz="2000" b="1" dirty="0" smtClean="0"/>
              <a:t> у ЗДО. Розвиток творчих здібностей </a:t>
            </a:r>
            <a:r>
              <a:rPr lang="uk-UA" sz="2000" b="1" dirty="0" err="1" smtClean="0"/>
              <a:t>вихованців”</a:t>
            </a:r>
            <a:r>
              <a:rPr lang="uk-UA" sz="2000" b="1" dirty="0" smtClean="0"/>
              <a:t> (25.11.20) </a:t>
            </a:r>
            <a:endParaRPr lang="uk-UA" sz="2000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4800600" y="3429000"/>
            <a:ext cx="22098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СЕРТИФІКАТ </a:t>
            </a:r>
            <a:r>
              <a:rPr lang="uk-UA" sz="2000" b="1" dirty="0" err="1" smtClean="0"/>
              <a:t>“Про</a:t>
            </a:r>
            <a:r>
              <a:rPr lang="uk-UA" sz="2000" b="1" dirty="0" smtClean="0"/>
              <a:t> дистанційний та змішаний форми </a:t>
            </a:r>
            <a:r>
              <a:rPr lang="uk-UA" sz="2000" b="1" dirty="0" err="1" smtClean="0"/>
              <a:t>навчання”</a:t>
            </a:r>
            <a:r>
              <a:rPr lang="uk-UA" sz="2000" b="1" dirty="0" smtClean="0"/>
              <a:t> (19.10.20)</a:t>
            </a:r>
            <a:endParaRPr lang="uk-UA" sz="2000" dirty="0"/>
          </a:p>
        </p:txBody>
      </p:sp>
      <p:pic>
        <p:nvPicPr>
          <p:cNvPr id="53250" name="Picture 2" descr="D:\ЗДО 35\самоосвіти\сертифікат портал\Вебінари\№ QP696948 25.11.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3429000"/>
            <a:ext cx="1884533" cy="2667000"/>
          </a:xfrm>
          <a:prstGeom prst="rect">
            <a:avLst/>
          </a:prstGeom>
          <a:noFill/>
        </p:spPr>
      </p:pic>
      <p:pic>
        <p:nvPicPr>
          <p:cNvPr id="53251" name="Picture 3" descr="D:\ЗДО 35\самоосвіти\сертифікат портал\Вебінари\№ VP910628 25.08.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37194" y="3733800"/>
            <a:ext cx="2030006" cy="2872873"/>
          </a:xfrm>
          <a:prstGeom prst="rect">
            <a:avLst/>
          </a:prstGeom>
          <a:noFill/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6" cstate="print"/>
          <a:srcRect l="37950" t="17708" r="10395" b="11458"/>
          <a:stretch>
            <a:fillRect/>
          </a:stretch>
        </p:blipFill>
        <p:spPr bwMode="auto">
          <a:xfrm>
            <a:off x="4343400" y="838200"/>
            <a:ext cx="2734235" cy="2529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кутник 9"/>
          <p:cNvSpPr/>
          <p:nvPr/>
        </p:nvSpPr>
        <p:spPr>
          <a:xfrm>
            <a:off x="228600" y="3733800"/>
            <a:ext cx="190500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“Онлайн</a:t>
            </a:r>
            <a:r>
              <a:rPr lang="uk-UA" sz="2000" b="1" dirty="0" smtClean="0"/>
              <a:t> інструменти для створення навчальних відео та </a:t>
            </a:r>
            <a:r>
              <a:rPr lang="uk-UA" sz="2000" b="1" dirty="0" err="1" smtClean="0"/>
              <a:t>стринкастів”</a:t>
            </a:r>
            <a:r>
              <a:rPr lang="uk-UA" sz="2000" b="1" dirty="0" smtClean="0"/>
              <a:t> (29.04.20)</a:t>
            </a:r>
            <a:endParaRPr lang="uk-UA" sz="2000" dirty="0"/>
          </a:p>
        </p:txBody>
      </p:sp>
      <p:pic>
        <p:nvPicPr>
          <p:cNvPr id="11" name="Picture 2" descr="D:\ЗДО 35\самоосвіти\сертифікат портал\Вебінари\№ UL311242   29.04.2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838200"/>
            <a:ext cx="1905000" cy="2695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Участь у </a:t>
            </a:r>
            <a:r>
              <a:rPr lang="uk-UA" sz="4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вебінарах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152400" y="3886200"/>
            <a:ext cx="2057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“Елементи</a:t>
            </a:r>
            <a:r>
              <a:rPr lang="uk-UA" sz="2000" b="1" dirty="0" smtClean="0"/>
              <a:t> </a:t>
            </a:r>
            <a:r>
              <a:rPr lang="en-US" sz="2000" b="1" dirty="0" smtClean="0"/>
              <a:t>STEM-</a:t>
            </a:r>
            <a:r>
              <a:rPr lang="uk-UA" sz="2000" b="1" dirty="0" smtClean="0"/>
              <a:t>освіти у закладі дошкільної </a:t>
            </a:r>
            <a:r>
              <a:rPr lang="uk-UA" sz="2000" b="1" dirty="0" err="1" smtClean="0"/>
              <a:t>освіти”</a:t>
            </a:r>
            <a:r>
              <a:rPr lang="uk-UA" sz="2000" b="1" dirty="0" smtClean="0"/>
              <a:t> (08.02.21)</a:t>
            </a:r>
            <a:endParaRPr lang="uk-UA" sz="2000" dirty="0"/>
          </a:p>
        </p:txBody>
      </p:sp>
      <p:sp>
        <p:nvSpPr>
          <p:cNvPr id="20" name="Прямокутник 19"/>
          <p:cNvSpPr/>
          <p:nvPr/>
        </p:nvSpPr>
        <p:spPr>
          <a:xfrm>
            <a:off x="2362200" y="838200"/>
            <a:ext cx="20574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“Гра</a:t>
            </a:r>
            <a:r>
              <a:rPr lang="uk-UA" sz="2000" b="1" dirty="0" smtClean="0"/>
              <a:t> як провідна діяльність на прогулянках з дітьми. Ідеї для ЗДО.” (23.03.21) </a:t>
            </a:r>
            <a:endParaRPr lang="uk-UA" sz="2000" dirty="0"/>
          </a:p>
        </p:txBody>
      </p:sp>
      <p:pic>
        <p:nvPicPr>
          <p:cNvPr id="62466" name="Picture 2" descr="D:\ЗДО 35\самоосвіти\сертифікат портал\Вебінари\№ OS694644 23.03.2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2590800"/>
            <a:ext cx="2191537" cy="3101472"/>
          </a:xfrm>
          <a:prstGeom prst="rect">
            <a:avLst/>
          </a:prstGeom>
          <a:noFill/>
        </p:spPr>
      </p:pic>
      <p:pic>
        <p:nvPicPr>
          <p:cNvPr id="62468" name="Picture 4" descr="D:\ЗДО 35\самоосвіти\сертифікат портал\Вебінари\№ JX676958 08.02.20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838199"/>
            <a:ext cx="2057400" cy="2911641"/>
          </a:xfrm>
          <a:prstGeom prst="rect">
            <a:avLst/>
          </a:prstGeom>
          <a:noFill/>
        </p:spPr>
      </p:pic>
      <p:sp>
        <p:nvSpPr>
          <p:cNvPr id="10" name="Прямокутник 9"/>
          <p:cNvSpPr/>
          <p:nvPr/>
        </p:nvSpPr>
        <p:spPr>
          <a:xfrm>
            <a:off x="4648200" y="3810000"/>
            <a:ext cx="2008094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“Конструктор</a:t>
            </a:r>
            <a:r>
              <a:rPr lang="uk-UA" sz="2000" b="1" dirty="0" smtClean="0"/>
              <a:t> тестів, схвалений грифом МОН. Надійний інструмент для перевірки </a:t>
            </a:r>
            <a:r>
              <a:rPr lang="uk-UA" sz="2000" b="1" dirty="0" err="1" smtClean="0"/>
              <a:t>знань”</a:t>
            </a:r>
            <a:r>
              <a:rPr lang="uk-UA" sz="2000" b="1" dirty="0" smtClean="0"/>
              <a:t> (03.11.21)</a:t>
            </a:r>
            <a:endParaRPr lang="uk-UA" sz="2000" dirty="0"/>
          </a:p>
        </p:txBody>
      </p:sp>
      <p:pic>
        <p:nvPicPr>
          <p:cNvPr id="11" name="Picture 3" descr="D:\ЗДО 35\самоосвіти\сертифікат портал\Вебінари\№ CD4624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838200"/>
            <a:ext cx="2153753" cy="3048000"/>
          </a:xfrm>
          <a:prstGeom prst="rect">
            <a:avLst/>
          </a:prstGeom>
          <a:noFill/>
        </p:spPr>
      </p:pic>
      <p:sp>
        <p:nvSpPr>
          <p:cNvPr id="12" name="Прямокутник 11"/>
          <p:cNvSpPr/>
          <p:nvPr/>
        </p:nvSpPr>
        <p:spPr>
          <a:xfrm>
            <a:off x="6858000" y="838200"/>
            <a:ext cx="2057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err="1" smtClean="0"/>
              <a:t>“Осінні</a:t>
            </a:r>
            <a:r>
              <a:rPr lang="uk-UA" sz="2000" b="1" dirty="0" smtClean="0"/>
              <a:t> вироби як засіб розвитку образного мислення у дітей (05.11.21)</a:t>
            </a:r>
            <a:endParaRPr lang="uk-UA" sz="2000" dirty="0"/>
          </a:p>
        </p:txBody>
      </p:sp>
      <p:pic>
        <p:nvPicPr>
          <p:cNvPr id="13" name="Picture 2" descr="D:\ЗДО 35\самоосвіти\сертифікат портал\Вебінари\№ PK2467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5492" y="2895600"/>
            <a:ext cx="2099908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Горизонтальний сувій 2"/>
          <p:cNvSpPr/>
          <p:nvPr/>
        </p:nvSpPr>
        <p:spPr>
          <a:xfrm>
            <a:off x="990600" y="0"/>
            <a:ext cx="6400800" cy="838200"/>
          </a:xfrm>
          <a:prstGeom prst="horizontalScroll">
            <a:avLst/>
          </a:prstGeom>
          <a:solidFill>
            <a:srgbClr val="2304A8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Робота </a:t>
            </a:r>
            <a:r>
              <a:rPr lang="uk-UA" sz="44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 батьками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28600" y="838201"/>
            <a:ext cx="35052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 smtClean="0"/>
              <a:t>Створення групи в соціальній мережі </a:t>
            </a:r>
            <a:r>
              <a:rPr lang="en-US" sz="2000" dirty="0" smtClean="0"/>
              <a:t>Facebook</a:t>
            </a:r>
            <a:r>
              <a:rPr lang="uk-UA" sz="2000" dirty="0" smtClean="0"/>
              <a:t> для батьків «Стежинки у Всесвіт» </a:t>
            </a:r>
            <a:endParaRPr lang="uk-UA" sz="2000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4038600" y="838200"/>
            <a:ext cx="48768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dirty="0" smtClean="0"/>
              <a:t>Акція для батьків «Допоможи птахам взимку, вони віддячать тобі влітку»</a:t>
            </a:r>
          </a:p>
          <a:p>
            <a:r>
              <a:rPr lang="uk-UA" sz="2000" dirty="0" smtClean="0"/>
              <a:t>(Виготовлення разом з дітьми годівничок)</a:t>
            </a:r>
            <a:endParaRPr lang="uk-UA" sz="2000" dirty="0"/>
          </a:p>
        </p:txBody>
      </p:sp>
      <p:pic>
        <p:nvPicPr>
          <p:cNvPr id="64514" name="Picture 2" descr="На зображенні може бути: 1 особа, птах та у приміщенні"/>
          <p:cNvPicPr>
            <a:picLocks noChangeAspect="1" noChangeArrowheads="1"/>
          </p:cNvPicPr>
          <p:nvPr/>
        </p:nvPicPr>
        <p:blipFill>
          <a:blip r:embed="rId4" cstate="print"/>
          <a:srcRect t="21569"/>
          <a:stretch>
            <a:fillRect/>
          </a:stretch>
        </p:blipFill>
        <p:spPr bwMode="auto">
          <a:xfrm>
            <a:off x="4114800" y="4191000"/>
            <a:ext cx="1748790" cy="2438400"/>
          </a:xfrm>
          <a:prstGeom prst="rect">
            <a:avLst/>
          </a:prstGeom>
          <a:noFill/>
        </p:spPr>
      </p:pic>
      <p:pic>
        <p:nvPicPr>
          <p:cNvPr id="64516" name="Picture 4" descr="На зображенні може бути: 5 людей, дитина та у приміщенні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3600" y="4114800"/>
            <a:ext cx="3048000" cy="2514600"/>
          </a:xfrm>
          <a:prstGeom prst="rect">
            <a:avLst/>
          </a:prstGeom>
          <a:noFill/>
        </p:spPr>
      </p:pic>
      <p:pic>
        <p:nvPicPr>
          <p:cNvPr id="64518" name="Picture 6" descr="На зображенні може бути: 1 особа та у приміщенні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800" y="4114800"/>
            <a:ext cx="1828800" cy="2438400"/>
          </a:xfrm>
          <a:prstGeom prst="rect">
            <a:avLst/>
          </a:prstGeom>
          <a:noFill/>
        </p:spPr>
      </p:pic>
      <p:pic>
        <p:nvPicPr>
          <p:cNvPr id="64520" name="Picture 8" descr="На зображенні може бути: особа, дитина та стоїт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114800"/>
            <a:ext cx="1828800" cy="2438400"/>
          </a:xfrm>
          <a:prstGeom prst="rect">
            <a:avLst/>
          </a:prstGeom>
          <a:noFill/>
        </p:spPr>
      </p:pic>
      <p:pic>
        <p:nvPicPr>
          <p:cNvPr id="64522" name="Picture 10" descr="На зображенні може бути: особа, дитина та у приміщенні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57600" y="1905000"/>
            <a:ext cx="2057400" cy="2057400"/>
          </a:xfrm>
          <a:prstGeom prst="rect">
            <a:avLst/>
          </a:prstGeom>
          <a:noFill/>
        </p:spPr>
      </p:pic>
      <p:pic>
        <p:nvPicPr>
          <p:cNvPr id="64524" name="Picture 12" descr="На зображенні може бути: 11 людей, дитина, люди стоять та на відкритому повітрі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91200" y="1905000"/>
            <a:ext cx="3145971" cy="2362200"/>
          </a:xfrm>
          <a:prstGeom prst="rect">
            <a:avLst/>
          </a:prstGeom>
          <a:noFill/>
        </p:spPr>
      </p:pic>
      <p:pic>
        <p:nvPicPr>
          <p:cNvPr id="64525" name="Picture 13"/>
          <p:cNvPicPr>
            <a:picLocks noChangeAspect="1" noChangeArrowheads="1"/>
          </p:cNvPicPr>
          <p:nvPr/>
        </p:nvPicPr>
        <p:blipFill>
          <a:blip r:embed="rId10" cstate="print"/>
          <a:srcRect l="30454" t="13542" r="13909" b="23958"/>
          <a:stretch>
            <a:fillRect/>
          </a:stretch>
        </p:blipFill>
        <p:spPr bwMode="auto">
          <a:xfrm>
            <a:off x="228600" y="1905000"/>
            <a:ext cx="325755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Красивые шаблоны бесплатно - АБСТРАКЦИЯ, РАЗНОЕ - ШАБЛОНЫ - Каталог файлов  - Всё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pic>
        <p:nvPicPr>
          <p:cNvPr id="9218" name="Picture 61" descr="11788931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52400"/>
            <a:ext cx="19812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4" descr="17995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362200"/>
            <a:ext cx="19050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65" descr="56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0" y="2514600"/>
            <a:ext cx="18002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0" descr="novosti_sport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08301">
            <a:off x="5875237" y="288324"/>
            <a:ext cx="22860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1" descr="x_e1c372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61047">
            <a:off x="6116980" y="3864920"/>
            <a:ext cx="2059186" cy="2810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74" descr="Копия Фото233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81400" y="1905000"/>
            <a:ext cx="21145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7" name="WordArt 77"/>
          <p:cNvSpPr>
            <a:spLocks noChangeArrowheads="1" noChangeShapeType="1" noTextEdit="1"/>
          </p:cNvSpPr>
          <p:nvPr/>
        </p:nvSpPr>
        <p:spPr bwMode="auto">
          <a:xfrm rot="5400000">
            <a:off x="-1185862" y="3014662"/>
            <a:ext cx="3352800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uk-UA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Arial"/>
                <a:cs typeface="Arial"/>
              </a:rPr>
              <a:t>МОЇ</a:t>
            </a:r>
          </a:p>
        </p:txBody>
      </p:sp>
      <p:sp>
        <p:nvSpPr>
          <p:cNvPr id="9228" name="WordArt 78"/>
          <p:cNvSpPr>
            <a:spLocks noChangeArrowheads="1" noChangeShapeType="1" noTextEdit="1"/>
          </p:cNvSpPr>
          <p:nvPr/>
        </p:nvSpPr>
        <p:spPr bwMode="auto">
          <a:xfrm rot="5400000">
            <a:off x="5638800" y="3124200"/>
            <a:ext cx="6019800" cy="5334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uk-UA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folHlink"/>
                </a:solidFill>
                <a:latin typeface="Arial"/>
                <a:cs typeface="Arial"/>
              </a:rPr>
              <a:t>ЗАХОПЛЕННЯ</a:t>
            </a: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4876800"/>
            <a:ext cx="2209800" cy="16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Немає опису світлини."/>
          <p:cNvPicPr>
            <a:picLocks noChangeAspect="1" noChangeArrowheads="1"/>
          </p:cNvPicPr>
          <p:nvPr/>
        </p:nvPicPr>
        <p:blipFill>
          <a:blip r:embed="rId10" cstate="print"/>
          <a:srcRect r="11154" b="7154"/>
          <a:stretch>
            <a:fillRect/>
          </a:stretch>
        </p:blipFill>
        <p:spPr bwMode="auto">
          <a:xfrm rot="20964122">
            <a:off x="716930" y="4262669"/>
            <a:ext cx="2644492" cy="2241068"/>
          </a:xfrm>
          <a:prstGeom prst="rect">
            <a:avLst/>
          </a:prstGeom>
          <a:noFill/>
        </p:spPr>
      </p:pic>
      <p:pic>
        <p:nvPicPr>
          <p:cNvPr id="3076" name="Picture 4" descr="Немає опису світлини."/>
          <p:cNvPicPr>
            <a:picLocks noChangeAspect="1" noChangeArrowheads="1"/>
          </p:cNvPicPr>
          <p:nvPr/>
        </p:nvPicPr>
        <p:blipFill>
          <a:blip r:embed="rId11" cstate="print"/>
          <a:srcRect t="7734" b="7197"/>
          <a:stretch>
            <a:fillRect/>
          </a:stretch>
        </p:blipFill>
        <p:spPr bwMode="auto">
          <a:xfrm rot="21127363">
            <a:off x="988408" y="129975"/>
            <a:ext cx="2057400" cy="2333635"/>
          </a:xfrm>
          <a:prstGeom prst="rect">
            <a:avLst/>
          </a:prstGeom>
          <a:noFill/>
        </p:spPr>
      </p:pic>
      <p:pic>
        <p:nvPicPr>
          <p:cNvPr id="3078" name="Picture 6" descr="Немає опису світлини."/>
          <p:cNvPicPr>
            <a:picLocks noChangeAspect="1" noChangeArrowheads="1"/>
          </p:cNvPicPr>
          <p:nvPr/>
        </p:nvPicPr>
        <p:blipFill>
          <a:blip r:embed="rId12" cstate="print"/>
          <a:srcRect l="41937" t="15771" r="11151" b="30920"/>
          <a:stretch>
            <a:fillRect/>
          </a:stretch>
        </p:blipFill>
        <p:spPr bwMode="auto">
          <a:xfrm rot="652751">
            <a:off x="6320634" y="4021577"/>
            <a:ext cx="1676400" cy="25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sz="6600" b="1" i="1" dirty="0" smtClean="0">
                <a:solidFill>
                  <a:srgbClr val="7030A0"/>
                </a:solidFill>
              </a:rPr>
              <a:t>Моє життєве кредо</a:t>
            </a:r>
            <a:r>
              <a:rPr lang="uk-UA" sz="6600" b="1" dirty="0" smtClean="0">
                <a:solidFill>
                  <a:srgbClr val="7030A0"/>
                </a:solidFill>
              </a:rPr>
              <a:t>:</a:t>
            </a:r>
            <a:endParaRPr lang="ru-RU" sz="6600" b="1" dirty="0" smtClean="0">
              <a:solidFill>
                <a:srgbClr val="7030A0"/>
              </a:solidFill>
            </a:endParaRPr>
          </a:p>
        </p:txBody>
      </p:sp>
      <p:sp>
        <p:nvSpPr>
          <p:cNvPr id="552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66800" y="1600200"/>
            <a:ext cx="6248400" cy="449738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7200" b="1" dirty="0" err="1" smtClean="0">
                <a:solidFill>
                  <a:srgbClr val="FF0000"/>
                </a:solidFill>
              </a:rPr>
              <a:t>”Навчаючи</a:t>
            </a:r>
            <a:endParaRPr lang="uk-UA" sz="7200" b="1" dirty="0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7200" b="1" dirty="0" smtClean="0">
                <a:solidFill>
                  <a:srgbClr val="FF0000"/>
                </a:solidFill>
              </a:rPr>
              <a:t> інших,</a:t>
            </a:r>
            <a:r>
              <a:rPr lang="ru-RU" sz="7200" dirty="0" smtClean="0">
                <a:solidFill>
                  <a:srgbClr val="FF0000"/>
                </a:solidFill>
              </a:rPr>
              <a:t>                                                      </a:t>
            </a:r>
            <a:r>
              <a:rPr lang="uk-UA" sz="7200" dirty="0" smtClean="0">
                <a:solidFill>
                  <a:srgbClr val="FF0000"/>
                </a:solidFill>
              </a:rPr>
              <a:t>          </a:t>
            </a:r>
            <a:r>
              <a:rPr lang="uk-UA" sz="7200" b="1" dirty="0" smtClean="0">
                <a:solidFill>
                  <a:srgbClr val="FF0000"/>
                </a:solidFill>
              </a:rPr>
              <a:t>я навчаюсь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7200" b="1" dirty="0" smtClean="0">
                <a:solidFill>
                  <a:srgbClr val="FF0000"/>
                </a:solidFill>
              </a:rPr>
              <a:t> </a:t>
            </a:r>
            <a:r>
              <a:rPr lang="uk-UA" sz="7200" b="1" dirty="0" err="1" smtClean="0">
                <a:solidFill>
                  <a:srgbClr val="FF0000"/>
                </a:solidFill>
              </a:rPr>
              <a:t>сама...”</a:t>
            </a:r>
            <a:endParaRPr lang="ru-RU" sz="7200" b="1" dirty="0" smtClean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00200"/>
            <a:ext cx="30480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Rectangle 3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114800" y="1676400"/>
            <a:ext cx="5029200" cy="32766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uk-UA" sz="2800" b="1" i="1" dirty="0" smtClean="0">
                <a:solidFill>
                  <a:srgbClr val="950505"/>
                </a:solidFill>
              </a:rPr>
              <a:t>Не згасає вогонь у розумних очах</a:t>
            </a:r>
          </a:p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uk-UA" sz="2800" b="1" i="1" dirty="0" smtClean="0">
                <a:solidFill>
                  <a:srgbClr val="950505"/>
                </a:solidFill>
              </a:rPr>
              <a:t>І з роками </a:t>
            </a:r>
            <a:r>
              <a:rPr lang="uk-UA" sz="2800" b="1" i="1" dirty="0" err="1" smtClean="0">
                <a:solidFill>
                  <a:srgbClr val="950505"/>
                </a:solidFill>
              </a:rPr>
              <a:t>ясніш</a:t>
            </a:r>
            <a:r>
              <a:rPr lang="uk-UA" sz="2800" b="1" i="1" dirty="0" smtClean="0">
                <a:solidFill>
                  <a:srgbClr val="950505"/>
                </a:solidFill>
              </a:rPr>
              <a:t> </a:t>
            </a:r>
            <a:r>
              <a:rPr lang="uk-UA" sz="2800" b="1" i="1" dirty="0" err="1" smtClean="0">
                <a:solidFill>
                  <a:srgbClr val="950505"/>
                </a:solidFill>
              </a:rPr>
              <a:t>пломеніє</a:t>
            </a:r>
            <a:r>
              <a:rPr lang="uk-UA" sz="2800" b="1" i="1" dirty="0" smtClean="0">
                <a:solidFill>
                  <a:srgbClr val="950505"/>
                </a:solidFill>
              </a:rPr>
              <a:t>.</a:t>
            </a:r>
            <a:endParaRPr lang="ru-RU" sz="2800" b="1" i="1" dirty="0" smtClean="0">
              <a:solidFill>
                <a:srgbClr val="950505"/>
              </a:solidFill>
            </a:endParaRPr>
          </a:p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ru-RU" sz="2800" b="1" i="1" dirty="0" err="1" smtClean="0">
                <a:solidFill>
                  <a:srgbClr val="950505"/>
                </a:solidFill>
              </a:rPr>
              <a:t>Ти</a:t>
            </a:r>
            <a:r>
              <a:rPr lang="uk-UA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тримаєш</a:t>
            </a:r>
            <a:r>
              <a:rPr lang="uk-UA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дитячі</a:t>
            </a:r>
            <a:r>
              <a:rPr lang="uk-UA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серц</a:t>
            </a:r>
            <a:r>
              <a:rPr lang="uk-UA" sz="2800" b="1" i="1" dirty="0" smtClean="0">
                <a:solidFill>
                  <a:srgbClr val="950505"/>
                </a:solidFill>
              </a:rPr>
              <a:t>я </a:t>
            </a:r>
            <a:r>
              <a:rPr lang="ru-RU" sz="2800" b="1" i="1" dirty="0" smtClean="0">
                <a:solidFill>
                  <a:srgbClr val="950505"/>
                </a:solidFill>
              </a:rPr>
              <a:t>у</a:t>
            </a:r>
            <a:r>
              <a:rPr lang="uk-UA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smtClean="0">
                <a:solidFill>
                  <a:srgbClr val="950505"/>
                </a:solidFill>
              </a:rPr>
              <a:t>руках,</a:t>
            </a:r>
          </a:p>
          <a:p>
            <a:pPr algn="ctr" eaLnBrk="1" hangingPunct="1">
              <a:lnSpc>
                <a:spcPct val="140000"/>
              </a:lnSpc>
              <a:buFont typeface="Wingdings" pitchFamily="2" charset="2"/>
              <a:buNone/>
              <a:defRPr/>
            </a:pPr>
            <a:r>
              <a:rPr lang="ru-RU" sz="2800" b="1" i="1" dirty="0" err="1" smtClean="0">
                <a:solidFill>
                  <a:srgbClr val="950505"/>
                </a:solidFill>
              </a:rPr>
              <a:t>Ти</a:t>
            </a:r>
            <a:r>
              <a:rPr lang="ru-RU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тримаєш</a:t>
            </a:r>
            <a:r>
              <a:rPr lang="ru-RU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планети</a:t>
            </a:r>
            <a:r>
              <a:rPr lang="ru-RU" sz="2800" b="1" i="1" dirty="0" smtClean="0">
                <a:solidFill>
                  <a:srgbClr val="950505"/>
                </a:solidFill>
              </a:rPr>
              <a:t> </a:t>
            </a:r>
            <a:r>
              <a:rPr lang="ru-RU" sz="2800" b="1" i="1" dirty="0" err="1" smtClean="0">
                <a:solidFill>
                  <a:srgbClr val="950505"/>
                </a:solidFill>
              </a:rPr>
              <a:t>надію</a:t>
            </a:r>
            <a:r>
              <a:rPr lang="ru-RU" sz="2800" b="1" i="1" dirty="0" smtClean="0">
                <a:solidFill>
                  <a:srgbClr val="950505"/>
                </a:solidFill>
              </a:rPr>
              <a:t>.</a:t>
            </a:r>
          </a:p>
        </p:txBody>
      </p:sp>
      <p:pic>
        <p:nvPicPr>
          <p:cNvPr id="2050" name="Picture 2" descr="C:\Users\Boriz\Desktop\САЙТ садочка\IMG_20200922_120952_1.jpg"/>
          <p:cNvPicPr>
            <a:picLocks noChangeAspect="1" noChangeArrowheads="1"/>
          </p:cNvPicPr>
          <p:nvPr/>
        </p:nvPicPr>
        <p:blipFill>
          <a:blip r:embed="rId3" cstate="print"/>
          <a:srcRect l="7835" t="5002" r="10738" b="5236"/>
          <a:stretch>
            <a:fillRect/>
          </a:stretch>
        </p:blipFill>
        <p:spPr bwMode="auto">
          <a:xfrm>
            <a:off x="304800" y="1752600"/>
            <a:ext cx="3880485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Горизонтальний сувій 7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1BF1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МОЄ ПЕДАГОГІЧНЕ КРЕДО: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Горизонтальний сувій 3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9600" y="1828800"/>
            <a:ext cx="335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Народилась я 28 грудня 1991 року в </a:t>
            </a:r>
            <a:r>
              <a:rPr lang="uk-UA" sz="2400" b="1" dirty="0" err="1" smtClean="0"/>
              <a:t>с.Микільське</a:t>
            </a:r>
            <a:r>
              <a:rPr lang="uk-UA" sz="2400" b="1" dirty="0" smtClean="0"/>
              <a:t> Братського району Миколаївської області</a:t>
            </a:r>
            <a:endParaRPr lang="uk-U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67200" y="4114800"/>
            <a:ext cx="4419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Моя сім’я складається з 5 осіб.</a:t>
            </a:r>
          </a:p>
          <a:p>
            <a:r>
              <a:rPr lang="uk-UA" b="1" dirty="0" smtClean="0"/>
              <a:t>Тато, </a:t>
            </a:r>
            <a:r>
              <a:rPr lang="uk-UA" b="1" dirty="0" err="1" smtClean="0"/>
              <a:t>Попков</a:t>
            </a:r>
            <a:r>
              <a:rPr lang="uk-UA" b="1" dirty="0" smtClean="0"/>
              <a:t> Олександр Васильович, працює інженером в ФГ </a:t>
            </a:r>
            <a:r>
              <a:rPr lang="uk-UA" b="1" dirty="0" err="1" smtClean="0"/>
              <a:t>“Аркадія”</a:t>
            </a:r>
            <a:r>
              <a:rPr lang="uk-UA" b="1" dirty="0" smtClean="0"/>
              <a:t>. Мама, Галина Михайлівна, є вчителем в Іванівській ЗОШ І-ІІ ст.</a:t>
            </a:r>
          </a:p>
          <a:p>
            <a:r>
              <a:rPr lang="uk-UA" b="1" dirty="0" smtClean="0"/>
              <a:t>Брат, Віталій Олександрович, працює водієм.</a:t>
            </a:r>
          </a:p>
          <a:p>
            <a:r>
              <a:rPr lang="uk-UA" b="1" dirty="0" smtClean="0"/>
              <a:t>Найменша сестра – заступник  начальника відділення Укрпошти-54056</a:t>
            </a:r>
            <a:endParaRPr lang="uk-UA" b="1" dirty="0"/>
          </a:p>
        </p:txBody>
      </p:sp>
      <p:pic>
        <p:nvPicPr>
          <p:cNvPr id="7" name="Picture 2" descr="C:\Users\Boriz\Desktop\САЙТ садочка\IMG_20201130_075925.jpg"/>
          <p:cNvPicPr>
            <a:picLocks noChangeAspect="1" noChangeArrowheads="1"/>
          </p:cNvPicPr>
          <p:nvPr/>
        </p:nvPicPr>
        <p:blipFill>
          <a:blip r:embed="rId3" cstate="print"/>
          <a:srcRect l="57083" t="53997" r="26128" b="28051"/>
          <a:stretch>
            <a:fillRect/>
          </a:stretch>
        </p:blipFill>
        <p:spPr bwMode="auto">
          <a:xfrm>
            <a:off x="914400" y="4023360"/>
            <a:ext cx="3124200" cy="2499360"/>
          </a:xfrm>
          <a:prstGeom prst="rect">
            <a:avLst/>
          </a:prstGeom>
          <a:noFill/>
        </p:spPr>
      </p:pic>
      <p:pic>
        <p:nvPicPr>
          <p:cNvPr id="39938" name="Picture 2" descr="На зображенні може бути: дерево та на відкритому повітрі"/>
          <p:cNvPicPr>
            <a:picLocks noChangeAspect="1" noChangeArrowheads="1"/>
          </p:cNvPicPr>
          <p:nvPr/>
        </p:nvPicPr>
        <p:blipFill>
          <a:blip r:embed="rId4" cstate="print"/>
          <a:srcRect t="3087" b="5852"/>
          <a:stretch>
            <a:fillRect/>
          </a:stretch>
        </p:blipFill>
        <p:spPr bwMode="auto">
          <a:xfrm>
            <a:off x="914400" y="1524000"/>
            <a:ext cx="3124200" cy="23592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Горизонтальний сувій 3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1752600"/>
            <a:ext cx="335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До 1 класу </a:t>
            </a:r>
            <a:r>
              <a:rPr lang="uk-UA" sz="2400" b="1" dirty="0" err="1" smtClean="0"/>
              <a:t>Микільської</a:t>
            </a:r>
            <a:r>
              <a:rPr lang="uk-UA" sz="2400" b="1" dirty="0" smtClean="0"/>
              <a:t> ЗОШ І-ІІ ст. пішла в 1998 році, а закінчила школу в 2007 році</a:t>
            </a:r>
            <a:endParaRPr lang="uk-U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181600" y="4419600"/>
            <a:ext cx="335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 школі вчилася на відмінно. Дуже любила математику, українську мову і літературу, музику.</a:t>
            </a:r>
            <a:endParaRPr lang="uk-UA" sz="24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t="18125" b="35000"/>
          <a:stretch>
            <a:fillRect/>
          </a:stretch>
        </p:blipFill>
        <p:spPr bwMode="auto">
          <a:xfrm>
            <a:off x="2133600" y="1447800"/>
            <a:ext cx="2657475" cy="263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19446" t="25199" r="8601"/>
          <a:stretch>
            <a:fillRect/>
          </a:stretch>
        </p:blipFill>
        <p:spPr bwMode="auto">
          <a:xfrm>
            <a:off x="2133600" y="4343400"/>
            <a:ext cx="2819400" cy="2190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C:\Users\Boriz\Desktop\САЙТ садочка\IMG_20201130_080040_1.jpg"/>
          <p:cNvPicPr>
            <a:picLocks noChangeAspect="1" noChangeArrowheads="1"/>
          </p:cNvPicPr>
          <p:nvPr/>
        </p:nvPicPr>
        <p:blipFill>
          <a:blip r:embed="rId3" cstate="print"/>
          <a:srcRect l="14743" t="24194" r="55876" b="14095"/>
          <a:stretch>
            <a:fillRect/>
          </a:stretch>
        </p:blipFill>
        <p:spPr bwMode="auto">
          <a:xfrm>
            <a:off x="1981200" y="1447800"/>
            <a:ext cx="3006436" cy="4724400"/>
          </a:xfrm>
          <a:prstGeom prst="rect">
            <a:avLst/>
          </a:prstGeom>
          <a:noFill/>
        </p:spPr>
      </p:pic>
      <p:sp>
        <p:nvSpPr>
          <p:cNvPr id="5" name="Горизонтальний сувій 4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3" descr="C:\Users\Boriz\Desktop\САЙТ садочка\IMG_20201130_080040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1A99E"/>
              </a:clrFrom>
              <a:clrTo>
                <a:srgbClr val="B1A99E">
                  <a:alpha val="0"/>
                </a:srgbClr>
              </a:clrTo>
            </a:clrChange>
            <a:lum bright="10000" contrast="20000"/>
          </a:blip>
          <a:srcRect l="52519" t="24194" r="8027" b="14095"/>
          <a:stretch>
            <a:fillRect/>
          </a:stretch>
        </p:blipFill>
        <p:spPr bwMode="auto">
          <a:xfrm>
            <a:off x="5105400" y="1676400"/>
            <a:ext cx="3581400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64" r="1273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Boriz\Desktop\САЙТ садочка\IMG_20201130_080140_1.jpg"/>
          <p:cNvPicPr>
            <a:picLocks noChangeAspect="1" noChangeArrowheads="1"/>
          </p:cNvPicPr>
          <p:nvPr/>
        </p:nvPicPr>
        <p:blipFill>
          <a:blip r:embed="rId3" cstate="print"/>
          <a:srcRect l="12592" t="21318" r="58518" b="24825"/>
          <a:stretch>
            <a:fillRect/>
          </a:stretch>
        </p:blipFill>
        <p:spPr bwMode="auto">
          <a:xfrm>
            <a:off x="5484962" y="1524000"/>
            <a:ext cx="3278038" cy="4572000"/>
          </a:xfrm>
          <a:prstGeom prst="rect">
            <a:avLst/>
          </a:prstGeom>
          <a:noFill/>
        </p:spPr>
      </p:pic>
      <p:sp>
        <p:nvSpPr>
          <p:cNvPr id="4" name="Горизонтальний сувій 3"/>
          <p:cNvSpPr/>
          <p:nvPr/>
        </p:nvSpPr>
        <p:spPr>
          <a:xfrm>
            <a:off x="381000" y="228600"/>
            <a:ext cx="8229600" cy="12954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Мій ЖИТТЄПИС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600200"/>
            <a:ext cx="48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b="1" dirty="0" smtClean="0"/>
              <a:t>В 2011 році вступила до Миколаївського Національного університету ім. В.О.Сухомлинського за спеціальністю </a:t>
            </a:r>
            <a:r>
              <a:rPr lang="uk-UA" sz="2800" b="1" dirty="0" err="1" smtClean="0"/>
              <a:t>“Початкова</a:t>
            </a:r>
            <a:r>
              <a:rPr lang="uk-UA" sz="2800" b="1" dirty="0" smtClean="0"/>
              <a:t> </a:t>
            </a:r>
            <a:r>
              <a:rPr lang="uk-UA" sz="2800" b="1" dirty="0" err="1" smtClean="0"/>
              <a:t>освіта”</a:t>
            </a:r>
            <a:endParaRPr lang="uk-UA" sz="2800" b="1" dirty="0"/>
          </a:p>
        </p:txBody>
      </p:sp>
      <p:pic>
        <p:nvPicPr>
          <p:cNvPr id="6" name="Picture 2" descr="C:\Users\Boriz\Desktop\САЙТ садочка\IMG_20201130_080209.jpg"/>
          <p:cNvPicPr>
            <a:picLocks noChangeAspect="1" noChangeArrowheads="1"/>
          </p:cNvPicPr>
          <p:nvPr/>
        </p:nvPicPr>
        <p:blipFill>
          <a:blip r:embed="rId4" cstate="print"/>
          <a:srcRect l="21013" t="18093" r="21951" b="7854"/>
          <a:stretch>
            <a:fillRect/>
          </a:stretch>
        </p:blipFill>
        <p:spPr bwMode="auto">
          <a:xfrm rot="5400000">
            <a:off x="2168235" y="3394364"/>
            <a:ext cx="2369129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1166</Words>
  <Application>Microsoft Office PowerPoint</Application>
  <PresentationFormat>Екран (4:3)</PresentationFormat>
  <Paragraphs>169</Paragraphs>
  <Slides>39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39</vt:i4>
      </vt:variant>
    </vt:vector>
  </HeadingPairs>
  <TitlesOfParts>
    <vt:vector size="40" baseType="lpstr">
      <vt:lpstr>Office Theme</vt:lpstr>
      <vt:lpstr>Слайд 1</vt:lpstr>
      <vt:lpstr>Слайд 2</vt:lpstr>
      <vt:lpstr>Слайд 3</vt:lpstr>
      <vt:lpstr>Моє життєве кредо: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Boriz</dc:creator>
  <cp:lastModifiedBy>Boriz</cp:lastModifiedBy>
  <cp:revision>13</cp:revision>
  <dcterms:created xsi:type="dcterms:W3CDTF">2006-08-16T00:00:00Z</dcterms:created>
  <dcterms:modified xsi:type="dcterms:W3CDTF">2022-02-21T22:53:05Z</dcterms:modified>
</cp:coreProperties>
</file>