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58" r:id="rId4"/>
    <p:sldId id="263" r:id="rId5"/>
    <p:sldId id="262" r:id="rId6"/>
    <p:sldId id="276" r:id="rId7"/>
    <p:sldId id="259" r:id="rId8"/>
    <p:sldId id="260" r:id="rId9"/>
    <p:sldId id="264" r:id="rId10"/>
    <p:sldId id="261" r:id="rId11"/>
    <p:sldId id="281" r:id="rId12"/>
    <p:sldId id="265" r:id="rId13"/>
    <p:sldId id="268" r:id="rId14"/>
    <p:sldId id="266" r:id="rId15"/>
    <p:sldId id="269" r:id="rId16"/>
    <p:sldId id="282" r:id="rId17"/>
    <p:sldId id="270" r:id="rId18"/>
    <p:sldId id="271" r:id="rId19"/>
    <p:sldId id="272" r:id="rId20"/>
    <p:sldId id="273" r:id="rId21"/>
    <p:sldId id="274" r:id="rId22"/>
    <p:sldId id="278" r:id="rId23"/>
    <p:sldId id="280" r:id="rId24"/>
    <p:sldId id="279" r:id="rId2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DD80AC7A-1F70-4D64-B739-5D01493597CA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EEA59FA-B887-4832-8EEA-8793CD62D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288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A59FA-B887-4832-8EEA-8793CD62D72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918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5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0" Type="http://schemas.microsoft.com/office/2007/relationships/hdphoto" Target="../media/hdphoto2.wdp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jpeg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0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Луцька міська рада</a:t>
            </a:r>
          </a:p>
          <a:p>
            <a:pPr algn="ctr"/>
            <a:r>
              <a:rPr lang="uk-UA" b="1" dirty="0" smtClean="0"/>
              <a:t>Департамент освіти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300" y="1332115"/>
            <a:ext cx="705738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8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Портфоліо</a:t>
            </a:r>
            <a:endParaRPr lang="ru-RU" sz="8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9892" y="2778665"/>
            <a:ext cx="841198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uk-UA" sz="4000" b="1" dirty="0">
                <a:ln/>
                <a:solidFill>
                  <a:schemeClr val="accent3"/>
                </a:solidFill>
              </a:rPr>
              <a:t>в</a:t>
            </a:r>
            <a:r>
              <a:rPr lang="uk-UA" sz="4000" b="1" dirty="0" smtClean="0">
                <a:ln/>
                <a:solidFill>
                  <a:schemeClr val="accent3"/>
                </a:solidFill>
              </a:rPr>
              <a:t>ихователя </a:t>
            </a:r>
          </a:p>
          <a:p>
            <a:pPr algn="ctr"/>
            <a:r>
              <a:rPr lang="uk-UA" sz="4000" b="1" dirty="0">
                <a:ln/>
                <a:solidFill>
                  <a:schemeClr val="accent3"/>
                </a:solidFill>
              </a:rPr>
              <a:t>з</a:t>
            </a:r>
            <a:r>
              <a:rPr lang="uk-UA" sz="4000" b="1" dirty="0" smtClean="0">
                <a:ln/>
                <a:solidFill>
                  <a:schemeClr val="accent3"/>
                </a:solidFill>
              </a:rPr>
              <a:t>акладу дошкільної освіти № 35</a:t>
            </a:r>
          </a:p>
          <a:p>
            <a:pPr algn="ctr"/>
            <a:r>
              <a:rPr lang="uk-UA" sz="4000" b="1" dirty="0" smtClean="0">
                <a:ln/>
                <a:solidFill>
                  <a:schemeClr val="accent3"/>
                </a:solidFill>
              </a:rPr>
              <a:t>групи «Пролісок»</a:t>
            </a:r>
          </a:p>
          <a:p>
            <a:pPr algn="ctr"/>
            <a:endParaRPr lang="ru-RU" sz="4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0856" y="5053475"/>
            <a:ext cx="82154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Метелькової</a:t>
            </a:r>
            <a:r>
              <a:rPr lang="uk-U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Ірини Володимирівни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64571" y="6407357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         </a:t>
            </a:r>
            <a:r>
              <a:rPr lang="uk-UA" b="1" dirty="0" smtClean="0"/>
              <a:t>2023р</a:t>
            </a:r>
            <a:r>
              <a:rPr lang="uk-UA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5507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332656"/>
            <a:ext cx="79012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 smtClean="0"/>
              <a:t>Освітня ситуація за альтернативною програмою інженерного мислення </a:t>
            </a:r>
          </a:p>
          <a:p>
            <a:pPr algn="ctr"/>
            <a:r>
              <a:rPr lang="uk-UA" dirty="0" smtClean="0"/>
              <a:t>«</a:t>
            </a:r>
            <a:r>
              <a:rPr lang="en-US" dirty="0" smtClean="0"/>
              <a:t>STREAM</a:t>
            </a:r>
            <a:r>
              <a:rPr lang="uk-UA" dirty="0" smtClean="0"/>
              <a:t>-освіта» «Камінь-камінець» (2022р.)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51667"/>
            <a:ext cx="2214191" cy="147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78495" y="1117508"/>
            <a:ext cx="2763280" cy="1944216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9"/>
          <a:stretch/>
        </p:blipFill>
        <p:spPr bwMode="auto">
          <a:xfrm>
            <a:off x="3218370" y="1117507"/>
            <a:ext cx="2952328" cy="30186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78" y="3172438"/>
            <a:ext cx="2603407" cy="3573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1" b="19411"/>
          <a:stretch/>
        </p:blipFill>
        <p:spPr bwMode="auto">
          <a:xfrm>
            <a:off x="6228184" y="3043910"/>
            <a:ext cx="2732030" cy="36100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585" y="4653136"/>
            <a:ext cx="2917910" cy="1917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382049"/>
            <a:ext cx="2153816" cy="161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169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601" y="4482562"/>
            <a:ext cx="2902604" cy="22099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0"/>
          <a:stretch/>
        </p:blipFill>
        <p:spPr bwMode="auto">
          <a:xfrm>
            <a:off x="221333" y="4652669"/>
            <a:ext cx="2967365" cy="19533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0"/>
          <a:stretch/>
        </p:blipFill>
        <p:spPr bwMode="auto">
          <a:xfrm>
            <a:off x="2843807" y="2727586"/>
            <a:ext cx="2472041" cy="22099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519" y="770236"/>
            <a:ext cx="3501686" cy="21551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836712"/>
            <a:ext cx="2200275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64" y="770236"/>
            <a:ext cx="2876101" cy="2142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16632"/>
            <a:ext cx="8504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в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ередній групі «Наш національний одяг» (2023р.)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471" y="3429000"/>
            <a:ext cx="2692044" cy="901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79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547" y="4858499"/>
            <a:ext cx="1423964" cy="187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2" b="99354" l="556" r="981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353" y="1340768"/>
            <a:ext cx="1613100" cy="1386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96669"/>
            <a:ext cx="1311561" cy="1311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4281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717"/>
            <a:ext cx="9144000" cy="6885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0" y="-171400"/>
            <a:ext cx="86693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" y="695323"/>
            <a:ext cx="4889500" cy="3035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659" y="3730623"/>
            <a:ext cx="5151437" cy="3127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10654"/>
            <a:ext cx="2634705" cy="2268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08497"/>
            <a:ext cx="2905125" cy="1571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121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53878"/>
            <a:ext cx="4968552" cy="31751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9540"/>
            <a:ext cx="4824536" cy="3155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2019300" cy="2266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861048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1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8" y="0"/>
            <a:ext cx="91374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10" b="10424"/>
          <a:stretch/>
        </p:blipFill>
        <p:spPr bwMode="auto">
          <a:xfrm>
            <a:off x="107505" y="260648"/>
            <a:ext cx="5184576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2" t="12479" r="25216" b="8061"/>
          <a:stretch/>
        </p:blipFill>
        <p:spPr bwMode="auto">
          <a:xfrm>
            <a:off x="4589291" y="3191385"/>
            <a:ext cx="4562168" cy="34195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90" y="3429000"/>
            <a:ext cx="4054219" cy="30417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4664"/>
            <a:ext cx="2162175" cy="2114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25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438775" cy="3060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8" r="30173" b="20455"/>
          <a:stretch/>
        </p:blipFill>
        <p:spPr bwMode="auto">
          <a:xfrm>
            <a:off x="4405505" y="3230976"/>
            <a:ext cx="4630992" cy="33413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30"/>
          <a:stretch/>
        </p:blipFill>
        <p:spPr bwMode="auto">
          <a:xfrm>
            <a:off x="107504" y="4005064"/>
            <a:ext cx="4211902" cy="2615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279" y="620688"/>
            <a:ext cx="3130177" cy="2243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19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2561" y="42115"/>
            <a:ext cx="816531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Робота над </a:t>
            </a:r>
            <a:r>
              <a:rPr lang="uk-UA" sz="2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проєктом</a:t>
            </a:r>
            <a:r>
              <a:rPr lang="uk-UA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 середній групі</a:t>
            </a:r>
          </a:p>
          <a:p>
            <a:pPr algn="ctr"/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«Добро та доброта врятують світ»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52587" y="1055514"/>
            <a:ext cx="3525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dirty="0" smtClean="0"/>
              <a:t>Автори </a:t>
            </a:r>
            <a:r>
              <a:rPr lang="uk-UA" sz="1200" b="1" dirty="0" err="1" smtClean="0"/>
              <a:t>проєкту</a:t>
            </a:r>
            <a:r>
              <a:rPr lang="uk-UA" sz="1200" b="1" dirty="0" smtClean="0"/>
              <a:t>: </a:t>
            </a:r>
            <a:r>
              <a:rPr lang="uk-UA" sz="1200" b="1" dirty="0" err="1" smtClean="0"/>
              <a:t>Метелькова</a:t>
            </a:r>
            <a:r>
              <a:rPr lang="uk-UA" sz="1200" b="1" dirty="0" smtClean="0"/>
              <a:t> І.В., </a:t>
            </a:r>
            <a:r>
              <a:rPr lang="uk-UA" sz="1200" b="1" dirty="0" err="1" smtClean="0"/>
              <a:t>Турик</a:t>
            </a:r>
            <a:r>
              <a:rPr lang="uk-UA" sz="1200" b="1" dirty="0" smtClean="0"/>
              <a:t> Т.В.</a:t>
            </a:r>
            <a:endParaRPr lang="ru-RU" sz="1200" b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4177853"/>
            <a:ext cx="3672408" cy="25635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9" t="10738" r="28520"/>
          <a:stretch/>
        </p:blipFill>
        <p:spPr bwMode="auto">
          <a:xfrm>
            <a:off x="14210" y="1323894"/>
            <a:ext cx="3289465" cy="2760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5" r="22682"/>
          <a:stretch/>
        </p:blipFill>
        <p:spPr bwMode="auto">
          <a:xfrm>
            <a:off x="5455421" y="1323894"/>
            <a:ext cx="3245990" cy="2735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85" b="-4078"/>
          <a:stretch/>
        </p:blipFill>
        <p:spPr bwMode="auto">
          <a:xfrm>
            <a:off x="5242083" y="4177853"/>
            <a:ext cx="3582482" cy="2680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7"/>
          <a:stretch/>
        </p:blipFill>
        <p:spPr bwMode="auto">
          <a:xfrm>
            <a:off x="3258272" y="2704391"/>
            <a:ext cx="2197149" cy="1552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24313" y="1700808"/>
            <a:ext cx="23818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b="1" i="1" dirty="0" smtClean="0">
                <a:solidFill>
                  <a:schemeClr val="accent5"/>
                </a:solidFill>
              </a:rPr>
              <a:t>«Добро починається</a:t>
            </a:r>
          </a:p>
          <a:p>
            <a:pPr algn="ctr"/>
            <a:r>
              <a:rPr lang="uk-UA" sz="1600" b="1" i="1" dirty="0" smtClean="0">
                <a:solidFill>
                  <a:schemeClr val="accent5"/>
                </a:solidFill>
              </a:rPr>
              <a:t> з тебе…»</a:t>
            </a:r>
            <a:endParaRPr lang="ru-RU" sz="1600" b="1" i="1" dirty="0">
              <a:solidFill>
                <a:schemeClr val="accent5"/>
              </a:solidFill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323" y="5425653"/>
            <a:ext cx="1657801" cy="1315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506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1" r="28107"/>
          <a:stretch/>
        </p:blipFill>
        <p:spPr bwMode="auto">
          <a:xfrm>
            <a:off x="60874" y="3140968"/>
            <a:ext cx="4151086" cy="3067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4" r="27820" b="17681"/>
          <a:stretch/>
        </p:blipFill>
        <p:spPr bwMode="auto">
          <a:xfrm>
            <a:off x="5004048" y="3696148"/>
            <a:ext cx="3786146" cy="30208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57170" y="-7359"/>
            <a:ext cx="405784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Наші прогулянки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1" t="-1924" r="31262" b="1924"/>
          <a:stretch/>
        </p:blipFill>
        <p:spPr bwMode="auto">
          <a:xfrm>
            <a:off x="4211960" y="708215"/>
            <a:ext cx="3024336" cy="2913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23322" b="28407"/>
          <a:stretch/>
        </p:blipFill>
        <p:spPr bwMode="auto">
          <a:xfrm>
            <a:off x="539552" y="1052736"/>
            <a:ext cx="3337351" cy="1655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472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1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86" y="116632"/>
            <a:ext cx="4992555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57" y="3445918"/>
            <a:ext cx="4248472" cy="31901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7" r="6828"/>
          <a:stretch/>
        </p:blipFill>
        <p:spPr bwMode="auto">
          <a:xfrm>
            <a:off x="5004048" y="3068960"/>
            <a:ext cx="3816424" cy="3040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447" y="1052736"/>
            <a:ext cx="3390900" cy="1352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82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8"/>
          <a:stretch/>
        </p:blipFill>
        <p:spPr bwMode="auto">
          <a:xfrm>
            <a:off x="-1" y="1"/>
            <a:ext cx="9139767" cy="691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3174"/>
            <a:ext cx="8826647" cy="13542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Освітньо-розвивальне</a:t>
            </a:r>
            <a:r>
              <a:rPr lang="uk-UA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середовище нашої групи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0" y="4437112"/>
            <a:ext cx="3306318" cy="21480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4" y="680282"/>
            <a:ext cx="4242961" cy="2372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9"/>
          <a:stretch/>
        </p:blipFill>
        <p:spPr bwMode="auto">
          <a:xfrm>
            <a:off x="5332459" y="4149080"/>
            <a:ext cx="3880822" cy="2349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5" y="3190259"/>
            <a:ext cx="2056603" cy="36429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073" y="688516"/>
            <a:ext cx="4211902" cy="23691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74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4606" y="116632"/>
            <a:ext cx="3295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 себе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10" y="1039962"/>
            <a:ext cx="5977558" cy="5438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itchFamily="18" charset="0"/>
              </a:rPr>
              <a:t>Рік народження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 – 21.07.1986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itchFamily="18" charset="0"/>
              </a:rPr>
              <a:t>Освіта 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– повна вища.                            </a:t>
            </a:r>
            <a:endParaRPr lang="uk-UA" altLang="ru-RU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 smtClean="0">
                <a:solidFill>
                  <a:srgbClr val="000000"/>
                </a:solidFill>
                <a:latin typeface="Times New Roman" pitchFamily="18" charset="0"/>
              </a:rPr>
              <a:t>Закінчила 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Волинський Національний університет імені Лесі Українки у 2008р.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itchFamily="18" charset="0"/>
              </a:rPr>
              <a:t>Спеціальність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 – українська мова та література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itchFamily="18" charset="0"/>
              </a:rPr>
              <a:t>Кваліфікація 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– викладач української мови та літератури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Закінчила ННЦПО СНУ ім. Лесі Українки, 2015 р.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itchFamily="18" charset="0"/>
              </a:rPr>
              <a:t>Спеціальність - 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дошкільна освіта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itchFamily="18" charset="0"/>
              </a:rPr>
              <a:t>Кваліфікація - 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організатор дошкільного виховання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itchFamily="18" charset="0"/>
              </a:rPr>
              <a:t>Посада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 – вихователь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itchFamily="18" charset="0"/>
              </a:rPr>
              <a:t>Педагогічний стаж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 – </a:t>
            </a:r>
            <a:r>
              <a:rPr lang="en-US" altLang="ru-RU" b="1" dirty="0" smtClean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5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років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itchFamily="18" charset="0"/>
              </a:rPr>
              <a:t>Підвищення кваліфікації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 – </a:t>
            </a:r>
            <a:r>
              <a:rPr lang="uk-UA" altLang="ru-RU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ННЦПО СНУ          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itchFamily="18" charset="0"/>
              </a:rPr>
              <a:t>                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ім. Лесі Українки, 2015 р.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dirty="0">
                <a:solidFill>
                  <a:srgbClr val="000000"/>
                </a:solidFill>
                <a:latin typeface="Times New Roman" pitchFamily="18" charset="0"/>
              </a:rPr>
              <a:t>Диплом про перепідготовку 12 ДСК № 257575, </a:t>
            </a:r>
            <a:r>
              <a:rPr lang="uk-UA" altLang="ru-RU" dirty="0" smtClean="0">
                <a:solidFill>
                  <a:srgbClr val="000000"/>
                </a:solidFill>
                <a:latin typeface="Times New Roman" pitchFamily="18" charset="0"/>
              </a:rPr>
              <a:t>27.06.2015р.</a:t>
            </a:r>
            <a:endParaRPr lang="uk-UA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itchFamily="18" charset="0"/>
              </a:rPr>
              <a:t>Результат атестації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 –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itchFamily="18" charset="0"/>
              </a:rPr>
              <a:t>присвоєно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itchFamily="18" charset="0"/>
              </a:rPr>
              <a:t>ІІ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itchFamily="18" charset="0"/>
              </a:rPr>
              <a:t>категорію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itchFamily="18" charset="0"/>
              </a:rPr>
              <a:t>2016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itchFamily="18" charset="0"/>
              </a:rPr>
              <a:t>р.</a:t>
            </a:r>
            <a:endParaRPr lang="ru-RU" altLang="ru-RU" dirty="0">
              <a:solidFill>
                <a:srgbClr val="000000"/>
              </a:solidFill>
              <a:latin typeface="Arial" charset="0"/>
            </a:endParaRPr>
          </a:p>
          <a:p>
            <a:r>
              <a:rPr lang="uk-UA" altLang="ru-RU" b="1" dirty="0">
                <a:solidFill>
                  <a:srgbClr val="CC0000"/>
                </a:solidFill>
                <a:latin typeface="Times New Roman" pitchFamily="18" charset="0"/>
              </a:rPr>
              <a:t>Підвищення </a:t>
            </a:r>
            <a:r>
              <a:rPr lang="uk-UA" altLang="ru-RU" b="1" dirty="0" smtClean="0">
                <a:solidFill>
                  <a:srgbClr val="CC0000"/>
                </a:solidFill>
                <a:latin typeface="Times New Roman" pitchFamily="18" charset="0"/>
              </a:rPr>
              <a:t>кваліфікації – </a:t>
            </a:r>
            <a:r>
              <a:rPr lang="uk-UA" altLang="ru-RU" b="1" dirty="0" smtClean="0">
                <a:latin typeface="Times New Roman" pitchFamily="18" charset="0"/>
              </a:rPr>
              <a:t>курси при ВІППО 2021 р</a:t>
            </a:r>
            <a:r>
              <a:rPr lang="uk-UA" altLang="ru-RU" b="1" dirty="0" smtClean="0">
                <a:latin typeface="Times New Roman" pitchFamily="18" charset="0"/>
              </a:rPr>
              <a:t>.</a:t>
            </a:r>
          </a:p>
          <a:p>
            <a:r>
              <a:rPr lang="uk-UA" altLang="ru-RU" b="1" dirty="0">
                <a:solidFill>
                  <a:srgbClr val="CC0000"/>
                </a:solidFill>
                <a:latin typeface="Times New Roman" pitchFamily="18" charset="0"/>
              </a:rPr>
              <a:t>Результат атестації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 – присвоєно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itchFamily="18" charset="0"/>
              </a:rPr>
              <a:t>І категорію</a:t>
            </a:r>
          </a:p>
          <a:p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itchFamily="18" charset="0"/>
              </a:rPr>
              <a:t>                                                                   2022 </a:t>
            </a:r>
            <a:r>
              <a:rPr lang="uk-UA" altLang="ru-RU" b="1" dirty="0">
                <a:solidFill>
                  <a:srgbClr val="000000"/>
                </a:solidFill>
                <a:latin typeface="Times New Roman" pitchFamily="18" charset="0"/>
              </a:rPr>
              <a:t>р.</a:t>
            </a:r>
            <a:endParaRPr lang="ru-RU" altLang="ru-RU" dirty="0">
              <a:solidFill>
                <a:srgbClr val="000000"/>
              </a:solidFill>
              <a:latin typeface="Arial" charset="0"/>
            </a:endParaRP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16" t="16840" r="7912" b="46161"/>
          <a:stretch/>
        </p:blipFill>
        <p:spPr bwMode="auto">
          <a:xfrm rot="391759">
            <a:off x="5636594" y="1370054"/>
            <a:ext cx="3204921" cy="3709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163" r="994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250611"/>
            <a:ext cx="3880933" cy="1464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19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11560" y="-13371"/>
            <a:ext cx="8151719" cy="12926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uk-UA" sz="2400" b="1" dirty="0" smtClean="0">
                <a:ln/>
                <a:solidFill>
                  <a:schemeClr val="accent3"/>
                </a:solidFill>
              </a:rPr>
              <a:t>Участь у методичних заходах та педагогічних радах</a:t>
            </a:r>
          </a:p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29" y="3850923"/>
            <a:ext cx="3710440" cy="278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1" t="13682" r="26524" b="23810"/>
          <a:stretch/>
        </p:blipFill>
        <p:spPr bwMode="auto">
          <a:xfrm>
            <a:off x="5410081" y="764704"/>
            <a:ext cx="3337542" cy="284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5" t="16685" r="6269" b="24379"/>
          <a:stretch/>
        </p:blipFill>
        <p:spPr bwMode="auto">
          <a:xfrm>
            <a:off x="4542575" y="3999521"/>
            <a:ext cx="4256551" cy="248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88" y="902078"/>
            <a:ext cx="3822700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008" y="1484784"/>
            <a:ext cx="1323073" cy="178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040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15815" y="-171400"/>
            <a:ext cx="30335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Мої ролі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751930"/>
            <a:ext cx="9036497" cy="554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5" y="1767467"/>
            <a:ext cx="2236787" cy="349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852" y="1805567"/>
            <a:ext cx="2347913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1805567"/>
            <a:ext cx="2243137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343" y="1805567"/>
            <a:ext cx="2151634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751930"/>
            <a:ext cx="864552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2" y="5949280"/>
            <a:ext cx="8053387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25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9" y="980728"/>
            <a:ext cx="8955087" cy="5734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9" y="1976189"/>
            <a:ext cx="2176463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0" b="7065"/>
          <a:stretch/>
        </p:blipFill>
        <p:spPr bwMode="auto">
          <a:xfrm>
            <a:off x="2277022" y="2235865"/>
            <a:ext cx="2127250" cy="3459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6"/>
          <a:stretch/>
        </p:blipFill>
        <p:spPr bwMode="auto">
          <a:xfrm>
            <a:off x="4544492" y="2132856"/>
            <a:ext cx="2116137" cy="34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3"/>
          <a:stretch/>
        </p:blipFill>
        <p:spPr bwMode="auto">
          <a:xfrm>
            <a:off x="6713383" y="2132856"/>
            <a:ext cx="2236787" cy="34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71800" y="0"/>
            <a:ext cx="30335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uk-UA" sz="5400" b="1" dirty="0" smtClean="0">
                <a:ln/>
                <a:solidFill>
                  <a:schemeClr val="accent3"/>
                </a:solidFill>
              </a:rPr>
              <a:t>Мої ролі</a:t>
            </a:r>
          </a:p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964" y="1016646"/>
            <a:ext cx="7791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rgbClr val="FFFF00"/>
                </a:solidFill>
              </a:rPr>
              <a:t>Котигорошко         Бабуся Яга                        Осінь                     Гусінь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2754" y="6354442"/>
            <a:ext cx="8576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err="1" smtClean="0">
                <a:solidFill>
                  <a:srgbClr val="FFFF00"/>
                </a:solidFill>
              </a:rPr>
              <a:t>Нехочуха</a:t>
            </a:r>
            <a:r>
              <a:rPr lang="uk-UA" b="1" dirty="0" smtClean="0">
                <a:solidFill>
                  <a:srgbClr val="FFFF00"/>
                </a:solidFill>
              </a:rPr>
              <a:t>                  </a:t>
            </a:r>
            <a:r>
              <a:rPr lang="uk-UA" b="1" dirty="0" err="1" smtClean="0">
                <a:solidFill>
                  <a:srgbClr val="FFFF00"/>
                </a:solidFill>
              </a:rPr>
              <a:t>Спайдермен</a:t>
            </a:r>
            <a:r>
              <a:rPr lang="uk-UA" b="1" dirty="0" smtClean="0">
                <a:solidFill>
                  <a:srgbClr val="FFFF00"/>
                </a:solidFill>
              </a:rPr>
              <a:t>                  Фея Театру               Клоун          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09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393" y="12460"/>
            <a:ext cx="9282788" cy="687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26" y="3614737"/>
            <a:ext cx="4865687" cy="32432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06880"/>
            <a:ext cx="4272211" cy="3207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9792" y="-21039"/>
            <a:ext cx="30335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Мої ролі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48461" y="4431366"/>
            <a:ext cx="43649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solidFill>
                  <a:schemeClr val="accent5">
                    <a:lumMod val="75000"/>
                  </a:schemeClr>
                </a:solidFill>
              </a:rPr>
              <a:t>Для 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хороших </a:t>
            </a:r>
            <a:r>
              <a:rPr lang="ru-RU" i="1" dirty="0" err="1">
                <a:solidFill>
                  <a:schemeClr val="accent5">
                    <a:lumMod val="75000"/>
                  </a:schemeClr>
                </a:solidFill>
              </a:rPr>
              <a:t>акторів</a:t>
            </a:r>
            <a:r>
              <a:rPr lang="ru-RU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5">
                    <a:lumMod val="75000"/>
                  </a:schemeClr>
                </a:solidFill>
              </a:rPr>
              <a:t>немає</a:t>
            </a:r>
            <a:r>
              <a:rPr lang="ru-RU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5">
                    <a:lumMod val="75000"/>
                  </a:schemeClr>
                </a:solidFill>
              </a:rPr>
              <a:t>поганих</a:t>
            </a:r>
            <a:r>
              <a:rPr lang="ru-RU" i="1" dirty="0">
                <a:solidFill>
                  <a:schemeClr val="accent5">
                    <a:lumMod val="75000"/>
                  </a:schemeClr>
                </a:solidFill>
              </a:rPr>
              <a:t> ролей.</a:t>
            </a:r>
          </a:p>
          <a:p>
            <a:r>
              <a:rPr lang="ru-RU" i="1" dirty="0">
                <a:solidFill>
                  <a:schemeClr val="accent5">
                    <a:lumMod val="75000"/>
                  </a:schemeClr>
                </a:solidFill>
              </a:rPr>
              <a:t>                                                              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                 	    </a:t>
            </a:r>
            <a:r>
              <a:rPr lang="ru-RU" b="1" i="1" dirty="0" err="1" smtClean="0">
                <a:solidFill>
                  <a:schemeClr val="accent5">
                    <a:lumMod val="75000"/>
                  </a:schemeClr>
                </a:solidFill>
              </a:rPr>
              <a:t>Йоган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</a:rPr>
              <a:t>Фрідріх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</a:rPr>
              <a:t>Шіллер</a:t>
            </a: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16297"/>
            <a:ext cx="4735490" cy="2798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83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53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 rot="851418">
            <a:off x="2169328" y="1955322"/>
            <a:ext cx="65345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Дякую за увагу</a:t>
            </a:r>
            <a:r>
              <a:rPr lang="ru-RU" sz="54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6453336"/>
            <a:ext cx="19685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540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8565"/>
            <a:ext cx="8784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solidFill>
                  <a:schemeClr val="accent3"/>
                </a:solidFill>
                <a:latin typeface="Gabriola" panose="04040605051002020D02" pitchFamily="82" charset="0"/>
                <a:cs typeface="Aharoni" panose="02010803020104030203" pitchFamily="2" charset="-79"/>
              </a:rPr>
              <a:t>Моє</a:t>
            </a:r>
            <a:r>
              <a:rPr lang="ru-RU" sz="4000" b="1" dirty="0">
                <a:solidFill>
                  <a:schemeClr val="accent3"/>
                </a:solidFill>
                <a:latin typeface="Gabriola" panose="04040605051002020D02" pitchFamily="82" charset="0"/>
                <a:cs typeface="Aharoni" panose="02010803020104030203" pitchFamily="2" charset="-79"/>
              </a:rPr>
              <a:t> </a:t>
            </a:r>
            <a:r>
              <a:rPr lang="ru-RU" sz="4000" b="1" dirty="0" smtClean="0">
                <a:solidFill>
                  <a:schemeClr val="accent3"/>
                </a:solidFill>
                <a:latin typeface="Gabriola" panose="04040605051002020D02" pitchFamily="82" charset="0"/>
                <a:cs typeface="Aharoni" panose="02010803020104030203" pitchFamily="2" charset="-79"/>
              </a:rPr>
              <a:t> </a:t>
            </a:r>
            <a:r>
              <a:rPr lang="ru-RU" sz="4000" b="1" dirty="0" err="1" smtClean="0">
                <a:solidFill>
                  <a:schemeClr val="accent3"/>
                </a:solidFill>
                <a:latin typeface="Gabriola" panose="04040605051002020D02" pitchFamily="82" charset="0"/>
                <a:cs typeface="Aharoni" panose="02010803020104030203" pitchFamily="2" charset="-79"/>
              </a:rPr>
              <a:t>життєве</a:t>
            </a:r>
            <a:r>
              <a:rPr lang="ru-RU" sz="4000" b="1" dirty="0" smtClean="0">
                <a:solidFill>
                  <a:schemeClr val="accent3"/>
                </a:solidFill>
                <a:latin typeface="Gabriola" panose="04040605051002020D02" pitchFamily="82" charset="0"/>
                <a:cs typeface="Aharoni" panose="02010803020104030203" pitchFamily="2" charset="-79"/>
              </a:rPr>
              <a:t>  кредо</a:t>
            </a:r>
            <a:r>
              <a:rPr lang="ru-RU" sz="4000" b="1" dirty="0">
                <a:solidFill>
                  <a:schemeClr val="accent3"/>
                </a:solidFill>
                <a:latin typeface="Gabriola" panose="04040605051002020D02" pitchFamily="82" charset="0"/>
                <a:cs typeface="Aharoni" panose="02010803020104030203" pitchFamily="2" charset="-79"/>
              </a:rPr>
              <a:t>:</a:t>
            </a:r>
          </a:p>
          <a:p>
            <a:pPr algn="r"/>
            <a:r>
              <a:rPr lang="ru-RU" sz="4000" b="1" dirty="0">
                <a:latin typeface="Gabriola" panose="04040605051002020D02" pitchFamily="82" charset="0"/>
                <a:cs typeface="Arabic Typesetting" panose="03020402040406030203" pitchFamily="66" charset="-78"/>
              </a:rPr>
              <a:t>«</a:t>
            </a:r>
            <a:r>
              <a:rPr lang="ru-RU" sz="4000" b="1" dirty="0" err="1">
                <a:latin typeface="Gabriola" panose="04040605051002020D02" pitchFamily="82" charset="0"/>
                <a:cs typeface="Arabic Typesetting" panose="03020402040406030203" pitchFamily="66" charset="-78"/>
              </a:rPr>
              <a:t>Якщо</a:t>
            </a:r>
            <a:r>
              <a:rPr lang="ru-RU" sz="4000" b="1" dirty="0">
                <a:latin typeface="Gabriola" panose="04040605051002020D02" pitchFamily="82" charset="0"/>
                <a:cs typeface="Arabic Typesetting" panose="03020402040406030203" pitchFamily="66" charset="-78"/>
              </a:rPr>
              <a:t> добре </a:t>
            </a:r>
            <a:r>
              <a:rPr lang="ru-RU" sz="4000" b="1" dirty="0" err="1">
                <a:latin typeface="Gabriola" panose="04040605051002020D02" pitchFamily="82" charset="0"/>
                <a:cs typeface="Arabic Typesetting" panose="03020402040406030203" pitchFamily="66" charset="-78"/>
              </a:rPr>
              <a:t>працювати</a:t>
            </a:r>
            <a:r>
              <a:rPr lang="ru-RU" sz="4000" b="1" dirty="0">
                <a:latin typeface="Gabriola" panose="04040605051002020D02" pitchFamily="82" charset="0"/>
                <a:cs typeface="Arabic Typesetting" panose="03020402040406030203" pitchFamily="66" charset="-78"/>
              </a:rPr>
              <a:t>, </a:t>
            </a:r>
            <a:r>
              <a:rPr lang="ru-RU" sz="4000" b="1" dirty="0" err="1">
                <a:latin typeface="Gabriola" panose="04040605051002020D02" pitchFamily="82" charset="0"/>
                <a:cs typeface="Arabic Typesetting" panose="03020402040406030203" pitchFamily="66" charset="-78"/>
              </a:rPr>
              <a:t>всюди</a:t>
            </a:r>
            <a:r>
              <a:rPr lang="ru-RU" sz="4000" b="1" dirty="0">
                <a:latin typeface="Gabriola" panose="04040605051002020D02" pitchFamily="82" charset="0"/>
                <a:cs typeface="Arabic Typesetting" panose="03020402040406030203" pitchFamily="66" charset="-78"/>
              </a:rPr>
              <a:t> </a:t>
            </a:r>
            <a:r>
              <a:rPr lang="ru-RU" sz="4000" b="1" dirty="0" err="1">
                <a:latin typeface="Gabriola" panose="04040605051002020D02" pitchFamily="82" charset="0"/>
                <a:cs typeface="Arabic Typesetting" panose="03020402040406030203" pitchFamily="66" charset="-78"/>
              </a:rPr>
              <a:t>успіх</a:t>
            </a:r>
            <a:r>
              <a:rPr lang="ru-RU" sz="4000" b="1" dirty="0">
                <a:latin typeface="Gabriola" panose="04040605051002020D02" pitchFamily="82" charset="0"/>
                <a:cs typeface="Arabic Typesetting" panose="03020402040406030203" pitchFamily="66" charset="-78"/>
              </a:rPr>
              <a:t> </a:t>
            </a:r>
            <a:r>
              <a:rPr lang="ru-RU" sz="4000" b="1" dirty="0" err="1">
                <a:latin typeface="Gabriola" panose="04040605051002020D02" pitchFamily="82" charset="0"/>
                <a:cs typeface="Arabic Typesetting" panose="03020402040406030203" pitchFamily="66" charset="-78"/>
              </a:rPr>
              <a:t>будеш</a:t>
            </a:r>
            <a:r>
              <a:rPr lang="ru-RU" sz="4000" b="1" dirty="0">
                <a:latin typeface="Gabriola" panose="04040605051002020D02" pitchFamily="82" charset="0"/>
                <a:cs typeface="Arabic Typesetting" panose="03020402040406030203" pitchFamily="66" charset="-78"/>
              </a:rPr>
              <a:t> </a:t>
            </a:r>
            <a:r>
              <a:rPr lang="ru-RU" sz="4000" b="1" dirty="0" err="1">
                <a:latin typeface="Gabriola" panose="04040605051002020D02" pitchFamily="82" charset="0"/>
                <a:cs typeface="Arabic Typesetting" panose="03020402040406030203" pitchFamily="66" charset="-78"/>
              </a:rPr>
              <a:t>мати</a:t>
            </a:r>
            <a:r>
              <a:rPr lang="ru-RU" sz="4000" b="1" dirty="0">
                <a:latin typeface="Gabriola" panose="04040605051002020D02" pitchFamily="82" charset="0"/>
                <a:cs typeface="Arabic Typesetting" panose="03020402040406030203" pitchFamily="66" charset="-78"/>
              </a:rPr>
              <a:t>».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98" y="1772816"/>
            <a:ext cx="9091302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uk-UA" sz="4000" b="1" i="1" dirty="0">
                <a:solidFill>
                  <a:schemeClr val="accent3"/>
                </a:solidFill>
                <a:latin typeface="Gabriola" panose="04040605051002020D02" pitchFamily="82" charset="0"/>
              </a:rPr>
              <a:t>Моє педагогічне кредо:	</a:t>
            </a:r>
            <a:r>
              <a:rPr lang="uk-UA" sz="4000" b="1" i="1" dirty="0">
                <a:solidFill>
                  <a:srgbClr val="02303E"/>
                </a:solidFill>
                <a:latin typeface="Gabriola" panose="04040605051002020D02" pitchFamily="82" charset="0"/>
              </a:rPr>
              <a:t>	</a:t>
            </a:r>
          </a:p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uk-UA" sz="4000" b="1" dirty="0">
                <a:solidFill>
                  <a:srgbClr val="7030A0"/>
                </a:solidFill>
                <a:latin typeface="Gabriola" panose="04040605051002020D02" pitchFamily="82" charset="0"/>
              </a:rPr>
              <a:t>«Будь майстром, поетом, художником у справі, </a:t>
            </a:r>
            <a:r>
              <a:rPr lang="uk-UA" sz="4000" b="1" dirty="0" smtClean="0">
                <a:solidFill>
                  <a:srgbClr val="7030A0"/>
                </a:solidFill>
                <a:latin typeface="Gabriola" panose="04040605051002020D02" pitchFamily="82" charset="0"/>
              </a:rPr>
              <a:t>             яку </a:t>
            </a:r>
            <a:r>
              <a:rPr lang="uk-UA" sz="4000" b="1" dirty="0">
                <a:solidFill>
                  <a:srgbClr val="7030A0"/>
                </a:solidFill>
                <a:latin typeface="Gabriola" panose="04040605051002020D02" pitchFamily="82" charset="0"/>
              </a:rPr>
              <a:t>ти робиш» (В. Сухомлинський)</a:t>
            </a:r>
            <a:endParaRPr lang="ru-RU" sz="4000" b="1" dirty="0">
              <a:solidFill>
                <a:srgbClr val="7030A0"/>
              </a:solidFill>
              <a:latin typeface="Gabriola" panose="04040605051002020D02" pitchFamily="82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2698" y="3643355"/>
            <a:ext cx="498482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</a:pPr>
            <a:r>
              <a:rPr lang="uk-UA" altLang="ru-RU" i="1" dirty="0" err="1">
                <a:solidFill>
                  <a:schemeClr val="accent6">
                    <a:lumMod val="50000"/>
                  </a:schemeClr>
                </a:solidFill>
              </a:rPr>
              <a:t>Вихователь-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 це той, хто творить чудеса, </a:t>
            </a:r>
            <a:endParaRPr lang="uk-UA" altLang="ru-RU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будує 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храм людських душ!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Якби я не була вихователем, я б не могла...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err="1">
                <a:solidFill>
                  <a:schemeClr val="accent6">
                    <a:lumMod val="50000"/>
                  </a:schemeClr>
                </a:solidFill>
              </a:rPr>
              <a:t>...залишатися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 молодою душею;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err="1">
                <a:solidFill>
                  <a:schemeClr val="accent6">
                    <a:lumMod val="50000"/>
                  </a:schemeClr>
                </a:solidFill>
              </a:rPr>
              <a:t>...бачити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 світ очима дитини;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err="1">
                <a:solidFill>
                  <a:schemeClr val="accent6">
                    <a:lumMod val="50000"/>
                  </a:schemeClr>
                </a:solidFill>
              </a:rPr>
              <a:t>...не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 відчувала б змін у житті;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err="1">
                <a:solidFill>
                  <a:schemeClr val="accent6">
                    <a:lumMod val="50000"/>
                  </a:schemeClr>
                </a:solidFill>
              </a:rPr>
              <a:t>...не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 була б такою щасливою;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err="1">
                <a:solidFill>
                  <a:schemeClr val="accent6">
                    <a:lumMod val="50000"/>
                  </a:schemeClr>
                </a:solidFill>
              </a:rPr>
              <a:t>...не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 відчувала б музику квітів, слова;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err="1">
                <a:solidFill>
                  <a:schemeClr val="accent6">
                    <a:lumMod val="50000"/>
                  </a:schemeClr>
                </a:solidFill>
              </a:rPr>
              <a:t>...не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 відчувала б тепла людських сердець;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err="1">
                <a:solidFill>
                  <a:schemeClr val="accent6">
                    <a:lumMod val="50000"/>
                  </a:schemeClr>
                </a:solidFill>
              </a:rPr>
              <a:t>...не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 бачила б сонечка в дитячих очах;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err="1">
                <a:solidFill>
                  <a:schemeClr val="accent6">
                    <a:lumMod val="50000"/>
                  </a:schemeClr>
                </a:solidFill>
              </a:rPr>
              <a:t>...не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 отримувала б насолоди від життя!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560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620688"/>
            <a:ext cx="518263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Тема, над якою я</a:t>
            </a:r>
          </a:p>
          <a:p>
            <a:pPr algn="ctr"/>
            <a:r>
              <a:rPr lang="uk-U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поглиблено працюю: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3631" y="2157181"/>
            <a:ext cx="620208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err="1" smtClean="0">
                <a:ln w="1143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Формування</a:t>
            </a:r>
            <a:endParaRPr lang="ru-RU" sz="4800" b="1" dirty="0" smtClean="0">
              <a:ln w="1143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4800" b="1" dirty="0" smtClean="0">
                <a:ln w="1143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ln w="1143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етики</a:t>
            </a:r>
            <a:r>
              <a:rPr lang="ru-RU" sz="4800" b="1" dirty="0" smtClean="0">
                <a:ln w="1143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ln w="1143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спілкування</a:t>
            </a:r>
            <a:endParaRPr lang="ru-RU" sz="4800" b="1" dirty="0" smtClean="0">
              <a:ln w="1143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4800" b="1" dirty="0" smtClean="0">
                <a:ln w="1143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у </a:t>
            </a:r>
            <a:r>
              <a:rPr lang="ru-RU" sz="4800" b="1" dirty="0" err="1" smtClean="0">
                <a:ln w="1143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дошкільному</a:t>
            </a:r>
            <a:r>
              <a:rPr lang="ru-RU" sz="4800" b="1" dirty="0" smtClean="0">
                <a:ln w="1143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ln w="1143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віці</a:t>
            </a:r>
            <a:endParaRPr lang="ru-RU" sz="4800" b="1" dirty="0">
              <a:ln w="1143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23" y="1524402"/>
            <a:ext cx="1736052" cy="1646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782" y="4465505"/>
            <a:ext cx="1079575" cy="176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08"/>
          <a:stretch/>
        </p:blipFill>
        <p:spPr bwMode="auto">
          <a:xfrm>
            <a:off x="642302" y="4689613"/>
            <a:ext cx="1963846" cy="1552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7" b="8536"/>
          <a:stretch/>
        </p:blipFill>
        <p:spPr bwMode="auto">
          <a:xfrm>
            <a:off x="3203848" y="4593318"/>
            <a:ext cx="1872208" cy="1639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988" y="1484784"/>
            <a:ext cx="1271861" cy="1651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567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691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07637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Використання сучасних освітніх технологій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9750" y="1700808"/>
            <a:ext cx="896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3200" b="1" dirty="0"/>
              <a:t>Здоров</a:t>
            </a:r>
            <a:r>
              <a:rPr lang="en-US" sz="3200" b="1" dirty="0"/>
              <a:t>’</a:t>
            </a:r>
            <a:r>
              <a:rPr lang="uk-UA" sz="3200" b="1" dirty="0" err="1"/>
              <a:t>язбережувальна</a:t>
            </a:r>
            <a:r>
              <a:rPr lang="uk-UA" sz="3200" b="1" dirty="0"/>
              <a:t> технологія В.Ф.Базарного;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3200" b="1" dirty="0" smtClean="0"/>
              <a:t>Самомасаж;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3200" b="1" dirty="0" smtClean="0"/>
              <a:t>«Стіни, які говорять»;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3200" b="1" dirty="0" smtClean="0"/>
              <a:t>ІКТ;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3200" b="1" dirty="0" smtClean="0"/>
              <a:t>Різнопланова діяльність за альтернативною програмою інженерного мислення «</a:t>
            </a:r>
            <a:r>
              <a:rPr lang="en-US" sz="3200" b="1" dirty="0" smtClean="0"/>
              <a:t>STREAM-</a:t>
            </a:r>
            <a:r>
              <a:rPr lang="uk-UA" sz="3200" b="1" dirty="0" smtClean="0"/>
              <a:t>освіта, або Стежинки у Всесвіт»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82813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48211"/>
            <a:ext cx="4121150" cy="5175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48211"/>
            <a:ext cx="3946620" cy="5175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1831107" y="27365"/>
            <a:ext cx="49391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Моя нагорода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846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5859" y="0"/>
            <a:ext cx="50132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ВіДкриті</a:t>
            </a:r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освітні заходи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424863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50" y="1173014"/>
            <a:ext cx="2882900" cy="230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62" y="1297719"/>
            <a:ext cx="2657475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129" y="980728"/>
            <a:ext cx="4462463" cy="318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51" y="3861048"/>
            <a:ext cx="3962400" cy="274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983" y="4124695"/>
            <a:ext cx="4249737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718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260648"/>
            <a:ext cx="74508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Інтегроване заняття з пріоритетом  логіко-пізнавального розвитку</a:t>
            </a:r>
          </a:p>
          <a:p>
            <a:r>
              <a:rPr lang="uk-UA" dirty="0" smtClean="0"/>
              <a:t> у 2 молодшій групі «День народження </a:t>
            </a:r>
            <a:r>
              <a:rPr lang="uk-UA" dirty="0" err="1" smtClean="0"/>
              <a:t>Переганяйка</a:t>
            </a:r>
            <a:r>
              <a:rPr lang="uk-UA" dirty="0" smtClean="0"/>
              <a:t>» (2021р.)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797" y="906979"/>
            <a:ext cx="4171967" cy="27712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269557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940061"/>
            <a:ext cx="3363076" cy="2348861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42" y="3356992"/>
            <a:ext cx="4514174" cy="3262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966" y="3842249"/>
            <a:ext cx="3796798" cy="28485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393" y="2111945"/>
            <a:ext cx="945452" cy="11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477" y="6525344"/>
            <a:ext cx="19018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034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179348"/>
            <a:ext cx="8138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Заняття в 2 молодшій групі «Як діти Зайчика ввічливості вчили» </a:t>
            </a:r>
          </a:p>
          <a:p>
            <a:pPr algn="ctr"/>
            <a:r>
              <a:rPr lang="uk-UA" b="1" dirty="0" smtClean="0"/>
              <a:t>(комунікативний розвиток, моральне виховання, літературне та художньо-продуктивне </a:t>
            </a:r>
            <a:r>
              <a:rPr lang="uk-UA" b="1" dirty="0" err="1" smtClean="0"/>
              <a:t>образотворення</a:t>
            </a:r>
            <a:r>
              <a:rPr lang="uk-UA" b="1" dirty="0" smtClean="0"/>
              <a:t>) (2022 р.)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8405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02678"/>
            <a:ext cx="4086004" cy="25058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6" t="9023"/>
          <a:stretch/>
        </p:blipFill>
        <p:spPr bwMode="auto">
          <a:xfrm>
            <a:off x="323528" y="3689243"/>
            <a:ext cx="4464496" cy="2869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0" t="-1" b="3214"/>
          <a:stretch/>
        </p:blipFill>
        <p:spPr bwMode="auto">
          <a:xfrm>
            <a:off x="5101761" y="3689243"/>
            <a:ext cx="3627171" cy="30400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11560" y="1102678"/>
            <a:ext cx="3384376" cy="2505870"/>
          </a:xfrm>
          <a:prstGeom prst="round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33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1470</TotalTime>
  <Words>443</Words>
  <Application>Microsoft Office PowerPoint</Application>
  <PresentationFormat>Экран (4:3)</PresentationFormat>
  <Paragraphs>77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Private</dc:creator>
  <cp:lastModifiedBy>Private</cp:lastModifiedBy>
  <cp:revision>64</cp:revision>
  <cp:lastPrinted>2022-05-19T16:26:04Z</cp:lastPrinted>
  <dcterms:created xsi:type="dcterms:W3CDTF">2022-02-19T22:35:50Z</dcterms:created>
  <dcterms:modified xsi:type="dcterms:W3CDTF">2023-10-07T12:20:23Z</dcterms:modified>
</cp:coreProperties>
</file>