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7" r:id="rId3"/>
    <p:sldId id="291" r:id="rId4"/>
    <p:sldId id="260" r:id="rId5"/>
    <p:sldId id="261" r:id="rId6"/>
    <p:sldId id="266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2" r:id="rId15"/>
    <p:sldId id="277" r:id="rId16"/>
    <p:sldId id="288" r:id="rId17"/>
    <p:sldId id="292" r:id="rId18"/>
    <p:sldId id="293" r:id="rId19"/>
    <p:sldId id="294" r:id="rId20"/>
    <p:sldId id="295" r:id="rId21"/>
    <p:sldId id="296" r:id="rId22"/>
    <p:sldId id="297" r:id="rId23"/>
    <p:sldId id="302" r:id="rId24"/>
    <p:sldId id="298" r:id="rId25"/>
    <p:sldId id="299" r:id="rId26"/>
    <p:sldId id="30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73980"/>
    <a:srgbClr val="FF9933"/>
    <a:srgbClr val="FF3300"/>
    <a:srgbClr val="A73B19"/>
    <a:srgbClr val="3D3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1EF52-3733-49B7-B5DE-4F271A7545C8}" type="datetimeFigureOut">
              <a:rPr lang="ru-RU" smtClean="0"/>
              <a:pPr/>
              <a:t>15.03.2024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959B3-29C7-4791-B347-9839F7F412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797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2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3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007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00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907" y="191683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Times New Roman" pitchFamily="18" charset="0"/>
              </a:rPr>
              <a:t>Портфоліо вихователя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37844" y="3140968"/>
            <a:ext cx="51299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Жучик </a:t>
            </a:r>
            <a:r>
              <a:rPr lang="uk-U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Альони</a:t>
            </a:r>
            <a:endParaRPr lang="uk-UA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Василівни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83647" y="5525943"/>
            <a:ext cx="14237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</a:t>
            </a:r>
            <a:r>
              <a:rPr lang="en-US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24</a:t>
            </a:r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</a:t>
            </a:r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endParaRPr lang="ru-RU" sz="3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7347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" y="-8764"/>
            <a:ext cx="9128675" cy="68667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0"/>
            <a:ext cx="3584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Завдання: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493" y="923330"/>
            <a:ext cx="8640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зв'язного мовлення, розширення і збагачення словникового запасу дітей;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основних психічних процесів – пам'яті, уваги, образного мислення;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Перекодування інформації, тобто перетворення абстрактних  символів в образи;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вміння працювати за зразком, за правилами, слухати дорослого і виконувати його інструкції;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творчих здібностей дітей, вміння самим складати схеми і відтворювати їх;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/>
              <a:t> Розвиток дрібної моторики </a:t>
            </a:r>
            <a:r>
              <a:rPr lang="uk-UA" sz="2800" b="1" dirty="0" smtClean="0"/>
              <a:t>рук.</a:t>
            </a:r>
            <a:endParaRPr lang="uk-UA" sz="2800" b="1" dirty="0"/>
          </a:p>
          <a:p>
            <a:pPr marL="285750" indent="-285750">
              <a:buFont typeface="Wingdings" pitchFamily="2" charset="2"/>
              <a:buChar char="§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943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04664"/>
            <a:ext cx="8064896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Мнемотехніка як педагогічна технологія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700808"/>
            <a:ext cx="2520280" cy="13464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Полегшує дітям оволодіння зв'язним мовленням.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59832" y="1736812"/>
            <a:ext cx="2592288" cy="13464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Враховує індивідуальні особливості дітей</a:t>
            </a: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152" y="1808820"/>
            <a:ext cx="2880320" cy="12744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Здоров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язберігаюча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педагогічна технологія.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331640" y="1196752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149884" y="1196752"/>
            <a:ext cx="422116" cy="540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164288" y="1196752"/>
            <a:ext cx="432048" cy="615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r\Desktop\робота\IMG_20190220_161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409" y="3429000"/>
            <a:ext cx="5632626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60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0" y="0"/>
            <a:ext cx="912831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9302" y="39931"/>
            <a:ext cx="72410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Розвива</a:t>
            </a:r>
            <a:r>
              <a:rPr lang="uk-U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є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мовлення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4051" y="980728"/>
            <a:ext cx="3096344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Складання творчої розповіді «Зима»</a:t>
            </a:r>
          </a:p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(за </a:t>
            </a:r>
            <a:r>
              <a:rPr lang="uk-UA" sz="2000" b="1" dirty="0" err="1" smtClean="0">
                <a:solidFill>
                  <a:srgbClr val="0070C0"/>
                </a:solidFill>
              </a:rPr>
              <a:t>мнемотаблицею</a:t>
            </a:r>
            <a:r>
              <a:rPr lang="uk-UA" sz="2000" b="1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esktop\робота\IMG_20190220_154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2" y="2240512"/>
            <a:ext cx="3823263" cy="4189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830991" y="1010275"/>
            <a:ext cx="3168352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Д/г «Що я знаю про зиму»</a:t>
            </a:r>
          </a:p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(за </a:t>
            </a:r>
            <a:r>
              <a:rPr lang="uk-UA" sz="2000" b="1" dirty="0" err="1" smtClean="0">
                <a:solidFill>
                  <a:srgbClr val="0070C0"/>
                </a:solidFill>
              </a:rPr>
              <a:t>мнемодоріжками</a:t>
            </a:r>
            <a:r>
              <a:rPr lang="uk-UA" sz="2000" b="1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051" name="Picture 3" descr="C:\Users\User\Desktop\робота\IMG_20190220_1613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/>
          <a:stretch/>
        </p:blipFill>
        <p:spPr bwMode="auto">
          <a:xfrm>
            <a:off x="4324197" y="2530730"/>
            <a:ext cx="4716181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8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27" y="260648"/>
            <a:ext cx="92015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Розповідання казки «Курочка Ряба»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User\Desktop\робота\IMG_20190220_1647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r="6424"/>
          <a:stretch/>
        </p:blipFill>
        <p:spPr bwMode="auto">
          <a:xfrm>
            <a:off x="107504" y="1197375"/>
            <a:ext cx="4752528" cy="33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робота\IMG_20190220_1649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r="16491"/>
          <a:stretch/>
        </p:blipFill>
        <p:spPr bwMode="auto">
          <a:xfrm>
            <a:off x="5004048" y="3023014"/>
            <a:ext cx="3993369" cy="308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9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" y="12940"/>
            <a:ext cx="9123618" cy="68450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7647" y="12940"/>
            <a:ext cx="83090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Вивчення вірша А. </a:t>
            </a:r>
            <a:r>
              <a:rPr lang="uk-UA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Камінчука</a:t>
            </a:r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«Котики вербові» (за мнемотаблицями)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робота\DSCF11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39" y="1963489"/>
            <a:ext cx="6336704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33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826"/>
            <a:ext cx="9144001" cy="68505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312" y="1849889"/>
            <a:ext cx="4464496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</a:t>
            </a:r>
            <a:r>
              <a:rPr lang="uk-UA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доров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язберігаючі</a:t>
            </a:r>
            <a:endParaRPr lang="uk-UA" sz="2800" b="1" cap="none" spc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технології</a:t>
            </a:r>
            <a:endParaRPr lang="uk-UA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дошкільному закладі</a:t>
            </a:r>
          </a:p>
          <a:p>
            <a:pPr algn="ctr"/>
            <a:endParaRPr lang="uk-UA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 typeface="Wingdings" pitchFamily="2" charset="2"/>
              <a:buChar char="v"/>
            </a:pPr>
            <a:r>
              <a:rPr lang="uk-UA" sz="2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Малі </a:t>
            </a:r>
            <a:r>
              <a:rPr lang="uk-UA" sz="28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офтальмотренажери</a:t>
            </a:r>
            <a:r>
              <a:rPr lang="uk-UA" sz="2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робота\мобілі 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r="5112" b="8123"/>
          <a:stretch/>
        </p:blipFill>
        <p:spPr bwMode="auto">
          <a:xfrm>
            <a:off x="4571999" y="3296004"/>
            <a:ext cx="4246776" cy="332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269" y="116632"/>
            <a:ext cx="402853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своїй роботі </a:t>
            </a:r>
          </a:p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використовую: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110" y="211232"/>
            <a:ext cx="4072346" cy="3054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2514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4917" y="171188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2400" b="1" dirty="0" err="1" smtClean="0">
                <a:solidFill>
                  <a:srgbClr val="7030A0"/>
                </a:solidFill>
              </a:rPr>
              <a:t>Мобіль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88" y="828935"/>
            <a:ext cx="4102089" cy="307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1999" y="173466"/>
            <a:ext cx="2735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7030A0"/>
                </a:solidFill>
              </a:rPr>
              <a:t>Ковролінограф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076" name="Picture 4" descr="C:\Users\User\Desktop\робота\DSC03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3900189"/>
            <a:ext cx="3939981" cy="295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робота\IMG_20190204_16160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r="11724" b="6628"/>
          <a:stretch/>
        </p:blipFill>
        <p:spPr bwMode="auto">
          <a:xfrm>
            <a:off x="4571998" y="857251"/>
            <a:ext cx="3960442" cy="30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4917" y="3940407"/>
            <a:ext cx="24320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</a:t>
            </a:r>
            <a:r>
              <a:rPr lang="en-US" b="1" dirty="0" smtClean="0"/>
              <a:t>/</a:t>
            </a:r>
            <a:r>
              <a:rPr lang="uk-UA" b="1" dirty="0" smtClean="0"/>
              <a:t>г « Що я побачив </a:t>
            </a:r>
          </a:p>
          <a:p>
            <a:r>
              <a:rPr lang="uk-UA" b="1" dirty="0" smtClean="0"/>
              <a:t>та кого зустрів</a:t>
            </a:r>
          </a:p>
          <a:p>
            <a:r>
              <a:rPr lang="uk-UA" b="1" dirty="0"/>
              <a:t>в</a:t>
            </a:r>
            <a:r>
              <a:rPr lang="uk-UA" b="1" dirty="0" smtClean="0"/>
              <a:t> зимовому лісі»</a:t>
            </a:r>
          </a:p>
          <a:p>
            <a:r>
              <a:rPr lang="uk-UA" b="1" dirty="0" smtClean="0"/>
              <a:t>(відкрите заняття)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87356" y="3900189"/>
            <a:ext cx="235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Д/г « Посади </a:t>
            </a:r>
          </a:p>
          <a:p>
            <a:r>
              <a:rPr lang="uk-UA" b="1" dirty="0"/>
              <a:t>п</a:t>
            </a:r>
            <a:r>
              <a:rPr lang="uk-UA" b="1" dirty="0" smtClean="0"/>
              <a:t>ташку на гілочку»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51999" y="6211669"/>
            <a:ext cx="2392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</a:t>
            </a:r>
            <a:r>
              <a:rPr lang="ru-RU" b="1" dirty="0" smtClean="0"/>
              <a:t>/г «</a:t>
            </a:r>
            <a:r>
              <a:rPr lang="ru-RU" b="1" dirty="0" err="1" smtClean="0"/>
              <a:t>Що</a:t>
            </a:r>
            <a:r>
              <a:rPr lang="ru-RU" b="1" dirty="0" smtClean="0"/>
              <a:t> я знаю про</a:t>
            </a:r>
          </a:p>
          <a:p>
            <a:r>
              <a:rPr lang="uk-UA" b="1" dirty="0"/>
              <a:t>д</a:t>
            </a:r>
            <a:r>
              <a:rPr lang="uk-UA" b="1" dirty="0" smtClean="0"/>
              <a:t>иких тварин</a:t>
            </a:r>
            <a:r>
              <a:rPr lang="uk-UA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8320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831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3114" y="-28265"/>
            <a:ext cx="68407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800000"/>
                </a:solidFill>
              </a:rPr>
              <a:t>Інтегроване</a:t>
            </a:r>
            <a:r>
              <a:rPr lang="ru-RU" sz="2800" b="1" dirty="0">
                <a:solidFill>
                  <a:srgbClr val="800000"/>
                </a:solidFill>
              </a:rPr>
              <a:t> </a:t>
            </a:r>
            <a:r>
              <a:rPr lang="ru-RU" sz="2800" b="1" dirty="0" err="1">
                <a:solidFill>
                  <a:srgbClr val="800000"/>
                </a:solidFill>
              </a:rPr>
              <a:t>заняття</a:t>
            </a:r>
            <a:r>
              <a:rPr lang="ru-RU" sz="2800" b="1" dirty="0">
                <a:solidFill>
                  <a:srgbClr val="800000"/>
                </a:solidFill>
              </a:rPr>
              <a:t> </a:t>
            </a:r>
            <a:endParaRPr lang="ru-RU" sz="2800" b="1" dirty="0" smtClean="0">
              <a:solidFill>
                <a:srgbClr val="8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800000"/>
                </a:solidFill>
              </a:rPr>
              <a:t>«</a:t>
            </a:r>
            <a:r>
              <a:rPr lang="ru-RU" sz="2400" b="1" dirty="0" err="1" smtClean="0">
                <a:solidFill>
                  <a:srgbClr val="800000"/>
                </a:solidFill>
              </a:rPr>
              <a:t>Розвага</a:t>
            </a:r>
            <a:r>
              <a:rPr lang="ru-RU" sz="2400" b="1" dirty="0" smtClean="0">
                <a:solidFill>
                  <a:srgbClr val="800000"/>
                </a:solidFill>
              </a:rPr>
              <a:t> з </a:t>
            </a:r>
            <a:r>
              <a:rPr lang="ru-RU" sz="2400" b="1" dirty="0" err="1" smtClean="0">
                <a:solidFill>
                  <a:srgbClr val="800000"/>
                </a:solidFill>
              </a:rPr>
              <a:t>Червоним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Капелюшком</a:t>
            </a:r>
            <a:r>
              <a:rPr lang="ru-RU" sz="2400" b="1" dirty="0" smtClean="0">
                <a:solidFill>
                  <a:srgbClr val="800000"/>
                </a:solidFill>
              </a:rPr>
              <a:t>»</a:t>
            </a:r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1026" name="Picture 2" descr="C:\Users\User\Desktop\Фото на презент\243772173_222261679932316_3871111677709592147_n-285x300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43503"/>
            <a:ext cx="2952328" cy="31077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6" y="4365102"/>
            <a:ext cx="3276364" cy="2326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40767"/>
            <a:ext cx="5112568" cy="38344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14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39" y="934842"/>
            <a:ext cx="3922188" cy="2791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1"/>
          <a:stretch/>
        </p:blipFill>
        <p:spPr>
          <a:xfrm rot="5400000">
            <a:off x="4996589" y="3827409"/>
            <a:ext cx="2982892" cy="2792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29" y="976130"/>
            <a:ext cx="3757879" cy="2818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" t="11451" r="6759" b="4105"/>
          <a:stretch/>
        </p:blipFill>
        <p:spPr>
          <a:xfrm>
            <a:off x="342407" y="3933056"/>
            <a:ext cx="3934019" cy="2783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6129" y="47219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Інтегроване заняття в поєднанні з кулінарією</a:t>
            </a:r>
          </a:p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«Звідки приходить хліб до нас на стіл»</a:t>
            </a:r>
            <a:endParaRPr lang="en-US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82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24744"/>
            <a:ext cx="6192688" cy="5256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915816" y="116632"/>
            <a:ext cx="34275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Кулінарія</a:t>
            </a:r>
          </a:p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«Смачні бутерброди»</a:t>
            </a:r>
            <a:endParaRPr lang="en-US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6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ортфоліо\slid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2" y="-1"/>
            <a:ext cx="9126697" cy="68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5826" y="332656"/>
            <a:ext cx="56989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Зміст портфоліо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27626" y="1484784"/>
            <a:ext cx="1860198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Загальні     відомості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74900" y="1484784"/>
            <a:ext cx="2193244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Педагогічне кредо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02291" y="1531640"/>
            <a:ext cx="1865061" cy="961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 smtClean="0">
                <a:solidFill>
                  <a:schemeClr val="tx2"/>
                </a:solidFill>
              </a:rPr>
              <a:t>Життєве кредо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1600" y="2996952"/>
            <a:ext cx="2334255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Що для мене професія вихователь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4988" y="2997874"/>
            <a:ext cx="222386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2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Принципи педагогічної діяльності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2291" y="3026505"/>
            <a:ext cx="1865061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Проблема над якою працюю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04988" y="4509120"/>
            <a:ext cx="222386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Творчий звіт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1601" y="4509120"/>
            <a:ext cx="233425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Участь у методичних заходах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2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32" y="4383106"/>
            <a:ext cx="3059832" cy="2294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70" y="1013614"/>
            <a:ext cx="3328294" cy="2571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947" y="3389325"/>
            <a:ext cx="4355976" cy="3266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88" b="3413"/>
          <a:stretch/>
        </p:blipFill>
        <p:spPr>
          <a:xfrm>
            <a:off x="5672760" y="1013614"/>
            <a:ext cx="3050862" cy="2721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89" y="2350415"/>
            <a:ext cx="3067751" cy="2300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52438" y="78661"/>
            <a:ext cx="3624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Тематичне заняття </a:t>
            </a:r>
          </a:p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«Моя країна – Україна»</a:t>
            </a:r>
            <a:endParaRPr lang="en-US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78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15" y="3754419"/>
            <a:ext cx="3521272" cy="26409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17576" r="4091" b="14747"/>
          <a:stretch/>
        </p:blipFill>
        <p:spPr>
          <a:xfrm>
            <a:off x="4159117" y="3754419"/>
            <a:ext cx="4862093" cy="27056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1940" r="5991" b="6810"/>
          <a:stretch/>
        </p:blipFill>
        <p:spPr>
          <a:xfrm>
            <a:off x="827584" y="1075800"/>
            <a:ext cx="3530838" cy="2539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 t="10896" r="9291" b="8538"/>
          <a:stretch/>
        </p:blipFill>
        <p:spPr>
          <a:xfrm>
            <a:off x="4716016" y="1075800"/>
            <a:ext cx="3672408" cy="26266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15487" y="54493"/>
            <a:ext cx="48654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Підсумкове заняття по </a:t>
            </a:r>
            <a:r>
              <a:rPr lang="uk-UA" sz="2400" b="1" dirty="0" err="1" smtClean="0">
                <a:solidFill>
                  <a:srgbClr val="800000"/>
                </a:solidFill>
              </a:rPr>
              <a:t>проєкту</a:t>
            </a:r>
            <a:endParaRPr lang="uk-UA" sz="2400" b="1" dirty="0" smtClean="0">
              <a:solidFill>
                <a:srgbClr val="800000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«Вітаміни – наші друзі»</a:t>
            </a:r>
            <a:endParaRPr lang="en-US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94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5" r="10202" b="8687"/>
          <a:stretch/>
        </p:blipFill>
        <p:spPr>
          <a:xfrm>
            <a:off x="827584" y="866567"/>
            <a:ext cx="3533663" cy="28619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17451" b="7475"/>
          <a:stretch/>
        </p:blipFill>
        <p:spPr>
          <a:xfrm>
            <a:off x="787268" y="3876668"/>
            <a:ext cx="3541156" cy="28391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17451" r="4545" b="7475"/>
          <a:stretch/>
        </p:blipFill>
        <p:spPr>
          <a:xfrm>
            <a:off x="4893018" y="3876668"/>
            <a:ext cx="3493394" cy="2828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14950" r="5152" b="10101"/>
          <a:stretch/>
        </p:blipFill>
        <p:spPr>
          <a:xfrm>
            <a:off x="4846467" y="898824"/>
            <a:ext cx="3521930" cy="2829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2785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Міні – </a:t>
            </a:r>
            <a:r>
              <a:rPr lang="uk-UA" sz="2400" b="1" dirty="0" err="1" smtClean="0">
                <a:solidFill>
                  <a:srgbClr val="800000"/>
                </a:solidFill>
              </a:rPr>
              <a:t>проєкт</a:t>
            </a:r>
            <a:r>
              <a:rPr lang="uk-UA" sz="2400" b="1" dirty="0" smtClean="0">
                <a:solidFill>
                  <a:srgbClr val="800000"/>
                </a:solidFill>
              </a:rPr>
              <a:t> «Овочі»</a:t>
            </a:r>
          </a:p>
          <a:p>
            <a:pPr algn="ctr"/>
            <a:r>
              <a:rPr lang="uk-UA" sz="2400" b="1" dirty="0" smtClean="0">
                <a:solidFill>
                  <a:srgbClr val="800000"/>
                </a:solidFill>
              </a:rPr>
              <a:t>Підсумкове заняття по </a:t>
            </a:r>
            <a:r>
              <a:rPr lang="uk-UA" sz="2400" b="1" dirty="0" err="1" smtClean="0">
                <a:solidFill>
                  <a:srgbClr val="800000"/>
                </a:solidFill>
              </a:rPr>
              <a:t>проєкту</a:t>
            </a:r>
            <a:r>
              <a:rPr lang="uk-UA" sz="2400" b="1" dirty="0" smtClean="0">
                <a:solidFill>
                  <a:srgbClr val="800000"/>
                </a:solidFill>
              </a:rPr>
              <a:t>: «Гарбузова родина»</a:t>
            </a:r>
            <a:endParaRPr lang="en-US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504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0521" y="116632"/>
            <a:ext cx="7253909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</a:rPr>
              <a:t>Тематичне заняття з розвитку мовленням </a:t>
            </a:r>
            <a:r>
              <a:rPr lang="uk-UA" sz="2000" dirty="0" smtClean="0">
                <a:solidFill>
                  <a:srgbClr val="C00000"/>
                </a:solidFill>
              </a:rPr>
              <a:t>з </a:t>
            </a:r>
            <a:r>
              <a:rPr lang="uk-UA" sz="2000" dirty="0">
                <a:solidFill>
                  <a:srgbClr val="C00000"/>
                </a:solidFill>
              </a:rPr>
              <a:t>елементами </a:t>
            </a:r>
            <a:endParaRPr lang="ru-RU" sz="2000" dirty="0">
              <a:solidFill>
                <a:srgbClr val="C00000"/>
              </a:solidFill>
            </a:endParaRPr>
          </a:p>
          <a:p>
            <a:r>
              <a:rPr lang="uk-UA" sz="2000" dirty="0">
                <a:solidFill>
                  <a:srgbClr val="C00000"/>
                </a:solidFill>
              </a:rPr>
              <a:t>театральної діяльності на тему: «Подорож казками»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uk-UA" b="1" dirty="0" smtClean="0">
                <a:solidFill>
                  <a:srgbClr val="800000"/>
                </a:solidFill>
              </a:rPr>
              <a:t> </a:t>
            </a:r>
            <a:endParaRPr lang="uk-UA" b="1" dirty="0">
              <a:solidFill>
                <a:srgbClr val="8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1" t="25374" r="17056"/>
          <a:stretch/>
        </p:blipFill>
        <p:spPr>
          <a:xfrm>
            <a:off x="5204093" y="966418"/>
            <a:ext cx="2736304" cy="25570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2" b="11353"/>
          <a:stretch/>
        </p:blipFill>
        <p:spPr>
          <a:xfrm>
            <a:off x="467544" y="3895421"/>
            <a:ext cx="3888432" cy="2786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17135" r="15458" b="7398"/>
          <a:stretch/>
        </p:blipFill>
        <p:spPr>
          <a:xfrm>
            <a:off x="362798" y="966419"/>
            <a:ext cx="4384678" cy="2822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0" t="14535" b="4035"/>
          <a:stretch/>
        </p:blipFill>
        <p:spPr>
          <a:xfrm>
            <a:off x="4777029" y="3596989"/>
            <a:ext cx="3909539" cy="308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1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5670" y="870154"/>
            <a:ext cx="3574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Педагогічна рада </a:t>
            </a:r>
          </a:p>
          <a:p>
            <a:pPr algn="ctr"/>
            <a:r>
              <a:rPr lang="uk-UA" sz="2000" b="1" dirty="0" smtClean="0"/>
              <a:t>Консультація на тему:</a:t>
            </a:r>
            <a:r>
              <a:rPr lang="ru-RU" sz="2000" b="1" dirty="0" smtClean="0"/>
              <a:t>«</a:t>
            </a:r>
            <a:r>
              <a:rPr lang="ru-RU" sz="2000" b="1" dirty="0" err="1" smtClean="0"/>
              <a:t>Використання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сучасних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технологій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розвитку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зв</a:t>
            </a:r>
            <a:r>
              <a:rPr lang="en-US" sz="2000" b="1" dirty="0" smtClean="0"/>
              <a:t>’</a:t>
            </a:r>
            <a:r>
              <a:rPr lang="ru-RU" sz="2000" b="1" dirty="0" err="1" smtClean="0"/>
              <a:t>язного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мовлення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2638" y="11371"/>
            <a:ext cx="6965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методичних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заходах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82" y="2809146"/>
            <a:ext cx="3834216" cy="383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719256"/>
            <a:ext cx="4293919" cy="479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9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2638" y="11371"/>
            <a:ext cx="6965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методичних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заходах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4" y="980728"/>
            <a:ext cx="3854494" cy="26969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9"/>
          <a:stretch/>
        </p:blipFill>
        <p:spPr>
          <a:xfrm>
            <a:off x="4809646" y="980728"/>
            <a:ext cx="3756977" cy="26422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583" y="3622948"/>
            <a:ext cx="4266070" cy="32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4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22" y="827"/>
            <a:ext cx="9166221" cy="685717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1620" y="-48712"/>
            <a:ext cx="72205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Робота з родинами вихованців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59" y="659174"/>
            <a:ext cx="8507458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err="1" smtClean="0">
                <a:solidFill>
                  <a:srgbClr val="800000"/>
                </a:solidFill>
              </a:rPr>
              <a:t>Нетрадиційні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батьківські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збори</a:t>
            </a:r>
            <a:r>
              <a:rPr lang="ru-RU" sz="2400" b="1" dirty="0" smtClean="0">
                <a:solidFill>
                  <a:srgbClr val="800000"/>
                </a:solidFill>
              </a:rPr>
              <a:t> з </a:t>
            </a:r>
            <a:r>
              <a:rPr lang="ru-RU" sz="2400" b="1" dirty="0" err="1" smtClean="0">
                <a:solidFill>
                  <a:srgbClr val="800000"/>
                </a:solidFill>
              </a:rPr>
              <a:t>елементами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кулінарії</a:t>
            </a:r>
            <a:endParaRPr lang="ru-RU" sz="2400" b="1" dirty="0" smtClean="0">
              <a:solidFill>
                <a:srgbClr val="8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800000"/>
                </a:solidFill>
              </a:rPr>
              <a:t>Тема: «</a:t>
            </a:r>
            <a:r>
              <a:rPr lang="ru-RU" sz="2400" b="1" dirty="0" err="1" smtClean="0">
                <a:solidFill>
                  <a:srgbClr val="800000"/>
                </a:solidFill>
              </a:rPr>
              <a:t>Здорове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харчування</a:t>
            </a:r>
            <a:r>
              <a:rPr lang="ru-RU" sz="2400" b="1" dirty="0" smtClean="0">
                <a:solidFill>
                  <a:srgbClr val="800000"/>
                </a:solidFill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</a:rPr>
              <a:t>дошкільнят</a:t>
            </a:r>
            <a:r>
              <a:rPr lang="ru-RU" sz="2400" b="1" dirty="0" smtClean="0">
                <a:solidFill>
                  <a:srgbClr val="800000"/>
                </a:solidFill>
              </a:rPr>
              <a:t>» </a:t>
            </a:r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t="18182" r="7980" b="24647"/>
          <a:stretch/>
        </p:blipFill>
        <p:spPr>
          <a:xfrm>
            <a:off x="159621" y="2103957"/>
            <a:ext cx="4810482" cy="33949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2" b="13940"/>
          <a:stretch/>
        </p:blipFill>
        <p:spPr>
          <a:xfrm>
            <a:off x="5136730" y="2103956"/>
            <a:ext cx="3836618" cy="343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1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30198" y="260648"/>
            <a:ext cx="6883616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Візитна карта вихователя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26136"/>
            <a:ext cx="4464496" cy="5047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Жучик </a:t>
            </a:r>
            <a:r>
              <a:rPr lang="uk-UA" sz="24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Альона</a:t>
            </a:r>
            <a:r>
              <a:rPr lang="uk-UA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Василівна</a:t>
            </a:r>
            <a:endParaRPr lang="uk-UA" sz="2400" b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Дата народження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18.06.1994р.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повна вища;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2016р.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– Луцький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педагогічний коледж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: «Дошкільна освіта». Кваліфікація: «Вихователь дітей в дошкільних закладах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2017р. – РДГУ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Спеціальність: «Дошкільна освіта».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Кваліфікація: 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Вихователь дітей дошкільного віку, організатор дошкільної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освіти.»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Педагогічний стаж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років.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Місце роботи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 9 листопада 2015 р.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ЗДО № 35 м. Луцьк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Посада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вихователь.</a:t>
            </a:r>
          </a:p>
          <a:p>
            <a:pPr marL="285750" indent="-285750">
              <a:buFont typeface="Wingdings" pitchFamily="2" charset="2"/>
              <a:buChar char="v"/>
            </a:pPr>
            <a:endParaRPr lang="uk-UA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2735"/>
            <a:ext cx="3456384" cy="51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4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5576" y="188640"/>
            <a:ext cx="78488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Моє педагогічне </a:t>
            </a:r>
          </a:p>
          <a:p>
            <a:pPr algn="ctr"/>
            <a:r>
              <a:rPr lang="uk-UA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кредо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719" y="1997839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/>
              <a:t>«</a:t>
            </a:r>
            <a:r>
              <a:rPr lang="ru-RU" sz="3600" b="1" i="1" dirty="0" err="1"/>
              <a:t>Щасливе</a:t>
            </a:r>
            <a:r>
              <a:rPr lang="ru-RU" sz="3600" b="1" i="1" dirty="0"/>
              <a:t>, </a:t>
            </a:r>
            <a:r>
              <a:rPr lang="ru-RU" sz="3600" b="1" i="1" dirty="0" err="1"/>
              <a:t>усміхнене</a:t>
            </a:r>
            <a:r>
              <a:rPr lang="ru-RU" sz="3600" b="1" i="1" dirty="0"/>
              <a:t> 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обличчя</a:t>
            </a:r>
            <a:r>
              <a:rPr lang="ru-RU" sz="3600" b="1" i="1" dirty="0" smtClean="0"/>
              <a:t> </a:t>
            </a:r>
            <a:r>
              <a:rPr lang="ru-RU" sz="3600" b="1" i="1" dirty="0" err="1"/>
              <a:t>дитини</a:t>
            </a:r>
            <a:r>
              <a:rPr lang="ru-RU" sz="3600" b="1" i="1" dirty="0"/>
              <a:t> в </a:t>
            </a:r>
            <a:r>
              <a:rPr lang="ru-RU" sz="3600" b="1" i="1" dirty="0" err="1"/>
              <a:t>садочку</a:t>
            </a:r>
            <a:r>
              <a:rPr lang="ru-RU" sz="3600" b="1" i="1" dirty="0"/>
              <a:t> - </a:t>
            </a:r>
            <a:r>
              <a:rPr lang="ru-RU" sz="3600" b="1" i="1" dirty="0" err="1"/>
              <a:t>найвища</a:t>
            </a:r>
            <a:r>
              <a:rPr lang="ru-RU" sz="3600" b="1" i="1" dirty="0"/>
              <a:t> </a:t>
            </a:r>
            <a:r>
              <a:rPr lang="ru-RU" sz="3600" b="1" i="1" dirty="0" err="1"/>
              <a:t>оцінка</a:t>
            </a:r>
            <a:r>
              <a:rPr lang="ru-RU" sz="3600" b="1" i="1" dirty="0"/>
              <a:t> </a:t>
            </a:r>
            <a:r>
              <a:rPr lang="ru-RU" sz="3600" b="1" i="1" dirty="0" err="1"/>
              <a:t>діяльності</a:t>
            </a:r>
            <a:r>
              <a:rPr lang="ru-RU" sz="3600" b="1" i="1" dirty="0"/>
              <a:t> </a:t>
            </a:r>
            <a:r>
              <a:rPr lang="ru-RU" sz="3600" b="1" i="1" dirty="0" err="1"/>
              <a:t>вихователя</a:t>
            </a:r>
            <a:r>
              <a:rPr lang="ru-RU" sz="3600" b="1" i="1" dirty="0"/>
              <a:t>"</a:t>
            </a:r>
          </a:p>
        </p:txBody>
      </p:sp>
      <p:pic>
        <p:nvPicPr>
          <p:cNvPr id="2050" name="Picture 2" descr="C:\Users\User\Desktop\IMG_20180202_1054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4"/>
          <a:stretch/>
        </p:blipFill>
        <p:spPr bwMode="auto">
          <a:xfrm>
            <a:off x="5004048" y="2305807"/>
            <a:ext cx="3991203" cy="2570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лыбающееся лицо 1"/>
          <p:cNvSpPr/>
          <p:nvPr/>
        </p:nvSpPr>
        <p:spPr>
          <a:xfrm>
            <a:off x="143508" y="4860161"/>
            <a:ext cx="792088" cy="72008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лыбающееся лицо 2"/>
          <p:cNvSpPr/>
          <p:nvPr/>
        </p:nvSpPr>
        <p:spPr>
          <a:xfrm>
            <a:off x="2913214" y="5949280"/>
            <a:ext cx="694340" cy="60121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4571999" y="5417505"/>
            <a:ext cx="595857" cy="49949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7003825" y="5706588"/>
            <a:ext cx="914400" cy="84390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03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6" y="34458"/>
            <a:ext cx="9120273" cy="682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5480" y="83335"/>
            <a:ext cx="66143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cs typeface="Gautami" pitchFamily="34" charset="0"/>
              </a:rPr>
              <a:t>Моє життєве кредо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cs typeface="Gautam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061" y="1054661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"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промінь</a:t>
            </a:r>
            <a:r>
              <a:rPr lang="ru-RU" sz="2800" dirty="0"/>
              <a:t> </a:t>
            </a:r>
            <a:r>
              <a:rPr lang="ru-RU" sz="2800" dirty="0" err="1"/>
              <a:t>світла</a:t>
            </a:r>
            <a:r>
              <a:rPr lang="ru-RU" sz="2800" dirty="0"/>
              <a:t> і </a:t>
            </a:r>
            <a:r>
              <a:rPr lang="ru-RU" sz="2800" dirty="0" err="1"/>
              <a:t>спрямуй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туди</a:t>
            </a:r>
            <a:r>
              <a:rPr lang="ru-RU" sz="2800" dirty="0"/>
              <a:t>, </a:t>
            </a:r>
            <a:r>
              <a:rPr lang="ru-RU" sz="2800" dirty="0" smtClean="0"/>
              <a:t>де </a:t>
            </a:r>
            <a:r>
              <a:rPr lang="ru-RU" sz="2800" dirty="0" err="1" smtClean="0"/>
              <a:t>панує</a:t>
            </a:r>
            <a:r>
              <a:rPr lang="ru-RU" sz="2800" dirty="0" smtClean="0"/>
              <a:t> </a:t>
            </a:r>
            <a:r>
              <a:rPr lang="ru-RU" sz="2800" dirty="0" err="1"/>
              <a:t>темрява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усмішку</a:t>
            </a:r>
            <a:r>
              <a:rPr lang="ru-RU" sz="2800" dirty="0"/>
              <a:t> і </a:t>
            </a:r>
            <a:r>
              <a:rPr lang="ru-RU" sz="2800" dirty="0" err="1"/>
              <a:t>подаруй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 тому, </a:t>
            </a:r>
            <a:r>
              <a:rPr lang="ru-RU" sz="2800" dirty="0" err="1"/>
              <a:t>хто</a:t>
            </a:r>
            <a:r>
              <a:rPr lang="ru-RU" sz="2800" dirty="0"/>
              <a:t> так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потребує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/>
              <a:t>доброту і яви </a:t>
            </a:r>
            <a:r>
              <a:rPr lang="ru-RU" sz="2800" dirty="0" err="1"/>
              <a:t>її</a:t>
            </a:r>
            <a:r>
              <a:rPr lang="ru-RU" sz="2800" dirty="0"/>
              <a:t> тому, </a:t>
            </a:r>
            <a:r>
              <a:rPr lang="ru-RU" sz="2800" dirty="0" err="1"/>
              <a:t>хто</a:t>
            </a:r>
            <a:r>
              <a:rPr lang="ru-RU" sz="2800" dirty="0"/>
              <a:t> сам не </a:t>
            </a:r>
            <a:r>
              <a:rPr lang="ru-RU" sz="2800" dirty="0" err="1" smtClean="0"/>
              <a:t>вміє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віддавати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віру</a:t>
            </a:r>
            <a:r>
              <a:rPr lang="ru-RU" sz="2800" dirty="0"/>
              <a:t> і </a:t>
            </a:r>
            <a:r>
              <a:rPr lang="ru-RU" sz="2800" dirty="0" err="1"/>
              <a:t>віддай</a:t>
            </a:r>
            <a:r>
              <a:rPr lang="ru-RU" sz="2800" dirty="0"/>
              <a:t> кожному, </a:t>
            </a:r>
            <a:r>
              <a:rPr lang="ru-RU" sz="2800" dirty="0" err="1"/>
              <a:t>хто</a:t>
            </a:r>
            <a:r>
              <a:rPr lang="ru-RU" sz="2800" dirty="0"/>
              <a:t> не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. 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любов</a:t>
            </a:r>
            <a:r>
              <a:rPr lang="ru-RU" sz="2800" dirty="0"/>
              <a:t> і неси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всьому</a:t>
            </a:r>
            <a:r>
              <a:rPr lang="ru-RU" sz="2800" dirty="0"/>
              <a:t> </a:t>
            </a:r>
            <a:r>
              <a:rPr lang="ru-RU" sz="2800" dirty="0" err="1"/>
              <a:t>світу</a:t>
            </a:r>
            <a:r>
              <a:rPr lang="ru-RU" sz="2800" dirty="0"/>
              <a:t>".</a:t>
            </a:r>
          </a:p>
        </p:txBody>
      </p:sp>
      <p:sp>
        <p:nvSpPr>
          <p:cNvPr id="4" name="Сердце 3"/>
          <p:cNvSpPr/>
          <p:nvPr/>
        </p:nvSpPr>
        <p:spPr>
          <a:xfrm>
            <a:off x="251520" y="290723"/>
            <a:ext cx="914400" cy="7639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ердце 4"/>
          <p:cNvSpPr/>
          <p:nvPr/>
        </p:nvSpPr>
        <p:spPr>
          <a:xfrm>
            <a:off x="7997014" y="290723"/>
            <a:ext cx="914400" cy="7639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793792" y="1196752"/>
            <a:ext cx="358430" cy="33833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810561" y="2030437"/>
            <a:ext cx="324638" cy="29488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рдце 8"/>
          <p:cNvSpPr/>
          <p:nvPr/>
        </p:nvSpPr>
        <p:spPr>
          <a:xfrm>
            <a:off x="813886" y="4221088"/>
            <a:ext cx="321313" cy="1865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6-конечная звезда 9"/>
          <p:cNvSpPr/>
          <p:nvPr/>
        </p:nvSpPr>
        <p:spPr>
          <a:xfrm>
            <a:off x="827329" y="2910152"/>
            <a:ext cx="291101" cy="228600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абличка 10"/>
          <p:cNvSpPr/>
          <p:nvPr/>
        </p:nvSpPr>
        <p:spPr>
          <a:xfrm>
            <a:off x="827330" y="3799017"/>
            <a:ext cx="291100" cy="163973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 descr="C:\Users\User\Desktop\робота\IMG_20170901_0935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" r="5387"/>
          <a:stretch/>
        </p:blipFill>
        <p:spPr bwMode="auto">
          <a:xfrm>
            <a:off x="2771800" y="4613410"/>
            <a:ext cx="3324499" cy="207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94"/>
            <a:ext cx="9144000" cy="684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rgbClr val="C00000"/>
                </a:solidFill>
              </a:rPr>
              <a:t>Що</a:t>
            </a:r>
            <a:r>
              <a:rPr lang="ru-RU" sz="3200" b="1" dirty="0">
                <a:solidFill>
                  <a:srgbClr val="C00000"/>
                </a:solidFill>
              </a:rPr>
              <a:t> значить, бути </a:t>
            </a:r>
            <a:r>
              <a:rPr lang="ru-RU" sz="3200" b="1" dirty="0" err="1">
                <a:solidFill>
                  <a:srgbClr val="C00000"/>
                </a:solidFill>
              </a:rPr>
              <a:t>вихователем</a:t>
            </a:r>
            <a:r>
              <a:rPr lang="ru-RU" sz="3200" b="1" dirty="0">
                <a:solidFill>
                  <a:srgbClr val="C00000"/>
                </a:solidFill>
              </a:rPr>
              <a:t>? </a:t>
            </a:r>
            <a:r>
              <a:rPr lang="ru-RU" sz="2400" dirty="0" smtClean="0"/>
              <a:t>- </a:t>
            </a:r>
            <a:r>
              <a:rPr lang="ru-RU" sz="2400" dirty="0" err="1" smtClean="0">
                <a:cs typeface="Times New Roman" pitchFamily="18" charset="0"/>
              </a:rPr>
              <a:t>Кожен</a:t>
            </a:r>
            <a:r>
              <a:rPr lang="ru-RU" sz="2400" dirty="0" smtClean="0">
                <a:cs typeface="Times New Roman" pitchFamily="18" charset="0"/>
              </a:rPr>
              <a:t> день </a:t>
            </a:r>
            <a:r>
              <a:rPr lang="ru-RU" sz="2400" dirty="0" err="1" smtClean="0">
                <a:cs typeface="Times New Roman" pitchFamily="18" charset="0"/>
              </a:rPr>
              <a:t>спілкуватися</a:t>
            </a:r>
            <a:r>
              <a:rPr lang="ru-RU" sz="2400" dirty="0" smtClean="0">
                <a:cs typeface="Times New Roman" pitchFamily="18" charset="0"/>
              </a:rPr>
              <a:t> з </a:t>
            </a:r>
            <a:r>
              <a:rPr lang="ru-RU" sz="2400" dirty="0" err="1" smtClean="0">
                <a:cs typeface="Times New Roman" pitchFamily="18" charset="0"/>
              </a:rPr>
              <a:t>дітьми</a:t>
            </a:r>
            <a:r>
              <a:rPr lang="ru-RU" sz="2400" dirty="0" smtClean="0">
                <a:cs typeface="Times New Roman" pitchFamily="18" charset="0"/>
              </a:rPr>
              <a:t>. </a:t>
            </a:r>
            <a:r>
              <a:rPr lang="ru-RU" sz="2400" dirty="0" err="1" smtClean="0">
                <a:cs typeface="Times New Roman" pitchFamily="18" charset="0"/>
              </a:rPr>
              <a:t>Знаходити</a:t>
            </a:r>
            <a:r>
              <a:rPr lang="ru-RU" sz="2400" dirty="0" smtClean="0">
                <a:cs typeface="Times New Roman" pitchFamily="18" charset="0"/>
              </a:rPr>
              <a:t> в </a:t>
            </a:r>
            <a:r>
              <a:rPr lang="ru-RU" sz="2400" dirty="0" err="1" smtClean="0">
                <a:cs typeface="Times New Roman" pitchFamily="18" charset="0"/>
              </a:rPr>
              <a:t>цьому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радість</a:t>
            </a:r>
            <a:r>
              <a:rPr lang="ru-RU" sz="2400" dirty="0" smtClean="0">
                <a:cs typeface="Times New Roman" pitchFamily="18" charset="0"/>
              </a:rPr>
              <a:t> і </a:t>
            </a:r>
            <a:r>
              <a:rPr lang="ru-RU" sz="2400" dirty="0" err="1" smtClean="0">
                <a:cs typeface="Times New Roman" pitchFamily="18" charset="0"/>
              </a:rPr>
              <a:t>задоволення</a:t>
            </a:r>
            <a:r>
              <a:rPr lang="ru-RU" sz="2400" dirty="0" smtClean="0">
                <a:cs typeface="Times New Roman" pitchFamily="18" charset="0"/>
              </a:rPr>
              <a:t>. </a:t>
            </a:r>
            <a:r>
              <a:rPr lang="ru-RU" sz="2400" dirty="0" err="1" smtClean="0">
                <a:cs typeface="Times New Roman" pitchFamily="18" charset="0"/>
              </a:rPr>
              <a:t>Думати</a:t>
            </a:r>
            <a:r>
              <a:rPr lang="ru-RU" sz="2400" dirty="0" smtClean="0">
                <a:cs typeface="Times New Roman" pitchFamily="18" charset="0"/>
              </a:rPr>
              <a:t> про них.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uk-UA" sz="2400" dirty="0">
                <a:cs typeface="Times New Roman" pitchFamily="18" charset="0"/>
              </a:rPr>
              <a:t>П</a:t>
            </a:r>
            <a:r>
              <a:rPr lang="ru-RU" sz="2400" dirty="0" err="1" smtClean="0">
                <a:cs typeface="Times New Roman" pitchFamily="18" charset="0"/>
              </a:rPr>
              <a:t>ереживати</a:t>
            </a:r>
            <a:r>
              <a:rPr lang="ru-RU" sz="2400" dirty="0" smtClean="0">
                <a:cs typeface="Times New Roman" pitchFamily="18" charset="0"/>
              </a:rPr>
              <a:t> разом </a:t>
            </a:r>
            <a:r>
              <a:rPr lang="ru-RU" sz="2400" dirty="0" err="1" smtClean="0">
                <a:cs typeface="Times New Roman" pitchFamily="18" charset="0"/>
              </a:rPr>
              <a:t>успіхи</a:t>
            </a:r>
            <a:r>
              <a:rPr lang="ru-RU" sz="2400" dirty="0" smtClean="0">
                <a:cs typeface="Times New Roman" pitchFamily="18" charset="0"/>
              </a:rPr>
              <a:t> і </a:t>
            </a:r>
            <a:r>
              <a:rPr lang="ru-RU" sz="2400" dirty="0" err="1" smtClean="0">
                <a:cs typeface="Times New Roman" pitchFamily="18" charset="0"/>
              </a:rPr>
              <a:t>невдачі</a:t>
            </a:r>
            <a:r>
              <a:rPr lang="ru-RU" sz="2400" dirty="0" smtClean="0">
                <a:cs typeface="Times New Roman" pitchFamily="18" charset="0"/>
              </a:rPr>
              <a:t>. Нести </a:t>
            </a:r>
            <a:r>
              <a:rPr lang="ru-RU" sz="2400" dirty="0" err="1" smtClean="0">
                <a:cs typeface="Times New Roman" pitchFamily="18" charset="0"/>
              </a:rPr>
              <a:t>відповідальність</a:t>
            </a:r>
            <a:r>
              <a:rPr lang="ru-RU" sz="2400" dirty="0" smtClean="0">
                <a:cs typeface="Times New Roman" pitchFamily="18" charset="0"/>
              </a:rPr>
              <a:t>, </a:t>
            </a:r>
            <a:r>
              <a:rPr lang="ru-RU" sz="2400" dirty="0" err="1" smtClean="0">
                <a:cs typeface="Times New Roman" pitchFamily="18" charset="0"/>
              </a:rPr>
              <a:t>любити</a:t>
            </a:r>
            <a:r>
              <a:rPr lang="ru-RU" sz="24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cs typeface="Times New Roman" pitchFamily="18" charset="0"/>
              </a:rPr>
              <a:t>"Бути </a:t>
            </a:r>
            <a:r>
              <a:rPr lang="ru-RU" sz="2400" dirty="0" err="1">
                <a:cs typeface="Times New Roman" pitchFamily="18" charset="0"/>
              </a:rPr>
              <a:t>вихователем</a:t>
            </a:r>
            <a:r>
              <a:rPr lang="ru-RU" sz="2400" dirty="0">
                <a:cs typeface="Times New Roman" pitchFamily="18" charset="0"/>
              </a:rPr>
              <a:t> - </a:t>
            </a:r>
            <a:r>
              <a:rPr lang="ru-RU" sz="2400" dirty="0" err="1">
                <a:cs typeface="Times New Roman" pitchFamily="18" charset="0"/>
              </a:rPr>
              <a:t>це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покликання</a:t>
            </a:r>
            <a:r>
              <a:rPr lang="ru-RU" sz="2400" dirty="0">
                <a:cs typeface="Times New Roman" pitchFamily="18" charset="0"/>
              </a:rPr>
              <a:t>. </a:t>
            </a:r>
            <a:r>
              <a:rPr lang="ru-RU" sz="2400" dirty="0" err="1">
                <a:cs typeface="Times New Roman" pitchFamily="18" charset="0"/>
              </a:rPr>
              <a:t>Це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означає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хотіти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вміти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знову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знову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проживати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дитинство</a:t>
            </a:r>
            <a:r>
              <a:rPr lang="ru-RU" sz="2400" dirty="0">
                <a:cs typeface="Times New Roman" pitchFamily="18" charset="0"/>
              </a:rPr>
              <a:t> з кожною </a:t>
            </a:r>
            <a:r>
              <a:rPr lang="ru-RU" sz="2400" dirty="0" err="1">
                <a:cs typeface="Times New Roman" pitchFamily="18" charset="0"/>
              </a:rPr>
              <a:t>дитиною</a:t>
            </a:r>
            <a:r>
              <a:rPr lang="ru-RU" sz="2400" dirty="0">
                <a:cs typeface="Times New Roman" pitchFamily="18" charset="0"/>
              </a:rPr>
              <a:t>, </a:t>
            </a:r>
            <a:r>
              <a:rPr lang="ru-RU" sz="2400" dirty="0" err="1">
                <a:cs typeface="Times New Roman" pitchFamily="18" charset="0"/>
              </a:rPr>
              <a:t>бачити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світ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її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очима</a:t>
            </a:r>
            <a:r>
              <a:rPr lang="ru-RU" sz="2400" dirty="0">
                <a:cs typeface="Times New Roman" pitchFamily="18" charset="0"/>
              </a:rPr>
              <a:t>, </a:t>
            </a:r>
            <a:r>
              <a:rPr lang="ru-RU" sz="2400" dirty="0" err="1">
                <a:cs typeface="Times New Roman" pitchFamily="18" charset="0"/>
              </a:rPr>
              <a:t>дивуватися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пізнавати</a:t>
            </a:r>
            <a:r>
              <a:rPr lang="ru-RU" sz="2400" dirty="0">
                <a:cs typeface="Times New Roman" pitchFamily="18" charset="0"/>
              </a:rPr>
              <a:t> разом </a:t>
            </a:r>
            <a:r>
              <a:rPr lang="ru-RU" sz="2400" dirty="0" err="1">
                <a:cs typeface="Times New Roman" pitchFamily="18" charset="0"/>
              </a:rPr>
              <a:t>з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smtClean="0">
                <a:cs typeface="Times New Roman" pitchFamily="18" charset="0"/>
              </a:rPr>
              <a:t>нею, </a:t>
            </a:r>
            <a:r>
              <a:rPr lang="ru-RU" sz="2400" dirty="0">
                <a:cs typeface="Times New Roman" pitchFamily="18" charset="0"/>
              </a:rPr>
              <a:t>бути </a:t>
            </a:r>
            <a:r>
              <a:rPr lang="ru-RU" sz="2400" dirty="0" err="1">
                <a:cs typeface="Times New Roman" pitchFamily="18" charset="0"/>
              </a:rPr>
              <a:t>непомітним</a:t>
            </a:r>
            <a:r>
              <a:rPr lang="ru-RU" sz="2400" dirty="0">
                <a:cs typeface="Times New Roman" pitchFamily="18" charset="0"/>
              </a:rPr>
              <a:t>, коли </a:t>
            </a:r>
            <a:r>
              <a:rPr lang="ru-RU" sz="2400" dirty="0" err="1">
                <a:cs typeface="Times New Roman" pitchFamily="18" charset="0"/>
              </a:rPr>
              <a:t>малюк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зайнятий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своєю</a:t>
            </a:r>
            <a:r>
              <a:rPr lang="ru-RU" sz="2400" dirty="0">
                <a:cs typeface="Times New Roman" pitchFamily="18" charset="0"/>
              </a:rPr>
              <a:t> справою, і </a:t>
            </a:r>
            <a:r>
              <a:rPr lang="ru-RU" sz="2400" dirty="0" err="1">
                <a:cs typeface="Times New Roman" pitchFamily="18" charset="0"/>
              </a:rPr>
              <a:t>незамінним</a:t>
            </a:r>
            <a:r>
              <a:rPr lang="ru-RU" sz="2400" dirty="0">
                <a:cs typeface="Times New Roman" pitchFamily="18" charset="0"/>
              </a:rPr>
              <a:t>, коли </a:t>
            </a:r>
            <a:r>
              <a:rPr lang="ru-RU" sz="2400" dirty="0" err="1">
                <a:cs typeface="Times New Roman" pitchFamily="18" charset="0"/>
              </a:rPr>
              <a:t>йому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потрібні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допомога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підтримка</a:t>
            </a:r>
            <a:r>
              <a:rPr lang="ru-RU" sz="2400" dirty="0">
                <a:cs typeface="Times New Roman" pitchFamily="18" charset="0"/>
              </a:rPr>
              <a:t>, бути </a:t>
            </a:r>
            <a:r>
              <a:rPr lang="ru-RU" sz="2400" dirty="0" err="1">
                <a:cs typeface="Times New Roman" pitchFamily="18" charset="0"/>
              </a:rPr>
              <a:t>цікавим</a:t>
            </a:r>
            <a:r>
              <a:rPr lang="ru-RU" sz="2400" dirty="0">
                <a:cs typeface="Times New Roman" pitchFamily="18" charset="0"/>
              </a:rPr>
              <a:t> для </a:t>
            </a:r>
            <a:r>
              <a:rPr lang="ru-RU" sz="2400" dirty="0" err="1">
                <a:cs typeface="Times New Roman" pitchFamily="18" charset="0"/>
              </a:rPr>
              <a:t>нього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постійно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приймати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його</a:t>
            </a:r>
            <a:r>
              <a:rPr lang="ru-RU" sz="2400" dirty="0">
                <a:cs typeface="Times New Roman" pitchFamily="18" charset="0"/>
              </a:rPr>
              <a:t> таким, </a:t>
            </a:r>
            <a:r>
              <a:rPr lang="ru-RU" sz="2400" dirty="0" err="1">
                <a:cs typeface="Times New Roman" pitchFamily="18" charset="0"/>
              </a:rPr>
              <a:t>яким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він</a:t>
            </a:r>
            <a:r>
              <a:rPr lang="ru-RU" sz="2400" dirty="0">
                <a:cs typeface="Times New Roman" pitchFamily="18" charset="0"/>
              </a:rPr>
              <a:t> є</a:t>
            </a:r>
            <a:r>
              <a:rPr lang="ru-RU" sz="24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cs typeface="Times New Roman" pitchFamily="18" charset="0"/>
              </a:rPr>
              <a:t>Основними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якостями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своєї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професії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вважаю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саме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любов</a:t>
            </a:r>
            <a:r>
              <a:rPr lang="ru-RU" sz="2400" dirty="0">
                <a:cs typeface="Times New Roman" pitchFamily="18" charset="0"/>
              </a:rPr>
              <a:t> і доброту. </a:t>
            </a:r>
            <a:endParaRPr lang="ru-RU" sz="2400" dirty="0" smtClean="0">
              <a:cs typeface="Times New Roman" pitchFamily="18" charset="0"/>
            </a:endParaRPr>
          </a:p>
          <a:p>
            <a:pPr algn="just"/>
            <a:r>
              <a:rPr lang="uk-UA" sz="2400" dirty="0" smtClean="0">
                <a:cs typeface="Times New Roman" pitchFamily="18" charset="0"/>
              </a:rPr>
              <a:t>Бути вихователем для мене, це не просто професія, це маленький початок великого шляху кожної дитини.</a:t>
            </a:r>
            <a:endParaRPr lang="ru-RU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" y="0"/>
            <a:ext cx="91105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9749" y="188640"/>
            <a:ext cx="68419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Правила педагогічної </a:t>
            </a:r>
          </a:p>
          <a:p>
            <a:pPr algn="ctr"/>
            <a:r>
              <a:rPr lang="uk-UA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майстерності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1861" y="1783270"/>
            <a:ext cx="84577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Ніколи не зупинятися на досягнутому.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Займатися самоосвітою, вчити і вчитися самій.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Ділитися з дітьми своїм досвідом.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Відповідати сучасності та змінам у системі реформування дошкільної освіти</a:t>
            </a:r>
            <a:r>
              <a:rPr lang="uk-UA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Намагатися бути прикладом для дітей у всьому.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4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4"/>
            <a:ext cx="9143999" cy="685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258" y="195154"/>
            <a:ext cx="8733481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Принципи педагогічної </a:t>
            </a:r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діяльності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074" y="908720"/>
            <a:ext cx="8539850" cy="55399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C73980"/>
                </a:solidFill>
              </a:rPr>
              <a:t>Я не змушую, а пропоную, або заохочую вихованців до певної діяльності.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002060"/>
                </a:solidFill>
              </a:rPr>
              <a:t>Співробітництво, а не контроль. Налагоджування особистісного контакту з кожною дитиною, визначальні для взаємин у колективі.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C00000"/>
                </a:solidFill>
              </a:rPr>
              <a:t>Надаю дитині свободу у виборі діяльності.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7030A0"/>
                </a:solidFill>
              </a:rPr>
              <a:t>Забезпечую постійний розвивальний взаємозв’язок дітей з навколишнім середовищем (людьми, речами, природнім світом).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Зосереджую увагу передусім на процесі діяльності дитини, а вже потім – на її результатах.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/>
              <a:t> </a:t>
            </a:r>
            <a:r>
              <a:rPr lang="uk-UA" sz="2400" b="1" dirty="0" smtClean="0">
                <a:solidFill>
                  <a:srgbClr val="FF3300"/>
                </a:solidFill>
              </a:rPr>
              <a:t>Сприяю розвитку творчих здібностей у дітей</a:t>
            </a:r>
            <a:r>
              <a:rPr lang="uk-UA" sz="2400" b="1" dirty="0" smtClean="0">
                <a:solidFill>
                  <a:srgbClr val="FFC000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/>
              <a:t>Розвиваю у дитини цікавість до життя та бажання визначити своє місце в ньому.</a:t>
            </a:r>
          </a:p>
          <a:p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6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" y="3554"/>
            <a:ext cx="9122449" cy="68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5971" y="188640"/>
            <a:ext cx="759695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Проблема,</a:t>
            </a:r>
          </a:p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над якою працюю: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11" y="2132856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«Розвиток зв'язного мовлення дітей дошкільного віку з використанням методу мнемотехніки»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286256"/>
            <a:ext cx="77473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«</a:t>
            </a:r>
            <a:r>
              <a:rPr lang="ru-RU" sz="2400" b="1" dirty="0"/>
              <a:t>Ви </a:t>
            </a:r>
            <a:r>
              <a:rPr lang="ru-RU" sz="2400" b="1" dirty="0" err="1"/>
              <a:t>навчаєте</a:t>
            </a:r>
            <a:r>
              <a:rPr lang="ru-RU" sz="2400" b="1" dirty="0"/>
              <a:t> </a:t>
            </a:r>
            <a:r>
              <a:rPr lang="ru-RU" sz="2400" b="1" dirty="0" err="1"/>
              <a:t>дитину</a:t>
            </a:r>
            <a:r>
              <a:rPr lang="ru-RU" sz="2400" b="1" dirty="0"/>
              <a:t> </a:t>
            </a:r>
            <a:r>
              <a:rPr lang="ru-RU" sz="2400" b="1" dirty="0" err="1"/>
              <a:t>яким-небудь</a:t>
            </a:r>
            <a:r>
              <a:rPr lang="ru-RU" sz="2400" b="1" dirty="0"/>
              <a:t> </a:t>
            </a:r>
            <a:r>
              <a:rPr lang="ru-RU" sz="2400" b="1" dirty="0" err="1"/>
              <a:t>невідомим</a:t>
            </a:r>
            <a:r>
              <a:rPr lang="ru-RU" sz="2400" b="1" dirty="0"/>
              <a:t> </a:t>
            </a:r>
            <a:r>
              <a:rPr lang="ru-RU" sz="2400" b="1" dirty="0" err="1"/>
              <a:t>йому</a:t>
            </a:r>
            <a:r>
              <a:rPr lang="ru-RU" sz="2400" b="1" dirty="0"/>
              <a:t> </a:t>
            </a:r>
            <a:r>
              <a:rPr lang="ru-RU" sz="2400" b="1" dirty="0" err="1"/>
              <a:t>п'яти</a:t>
            </a:r>
            <a:r>
              <a:rPr lang="ru-RU" sz="2400" b="1" dirty="0"/>
              <a:t> словами - </a:t>
            </a:r>
            <a:r>
              <a:rPr lang="ru-RU" sz="2400" b="1" dirty="0" err="1"/>
              <a:t>він</a:t>
            </a:r>
            <a:r>
              <a:rPr lang="ru-RU" sz="2400" b="1" dirty="0"/>
              <a:t> буде </a:t>
            </a:r>
            <a:r>
              <a:rPr lang="ru-RU" sz="2400" b="1" dirty="0" err="1"/>
              <a:t>довго</a:t>
            </a:r>
            <a:r>
              <a:rPr lang="ru-RU" sz="2400" b="1" dirty="0"/>
              <a:t> і марно </a:t>
            </a:r>
            <a:r>
              <a:rPr lang="ru-RU" sz="2400" b="1" dirty="0" err="1"/>
              <a:t>мучитися</a:t>
            </a:r>
            <a:r>
              <a:rPr lang="ru-RU" sz="2400" b="1" dirty="0"/>
              <a:t>, але </a:t>
            </a:r>
            <a:r>
              <a:rPr lang="ru-RU" sz="2400" b="1" dirty="0" err="1"/>
              <a:t>зв'яжіть</a:t>
            </a:r>
            <a:r>
              <a:rPr lang="ru-RU" sz="2400" b="1" dirty="0"/>
              <a:t> </a:t>
            </a:r>
            <a:r>
              <a:rPr lang="ru-RU" sz="2400" b="1" dirty="0" err="1"/>
              <a:t>двадцять</a:t>
            </a:r>
            <a:r>
              <a:rPr lang="ru-RU" sz="2400" b="1" dirty="0"/>
              <a:t> таких </a:t>
            </a:r>
            <a:r>
              <a:rPr lang="ru-RU" sz="2400" b="1" dirty="0" err="1"/>
              <a:t>слів</a:t>
            </a:r>
            <a:r>
              <a:rPr lang="ru-RU" sz="2400" b="1" dirty="0"/>
              <a:t> з картинками, і </a:t>
            </a:r>
            <a:r>
              <a:rPr lang="ru-RU" sz="2400" b="1" dirty="0" err="1"/>
              <a:t>він</a:t>
            </a:r>
            <a:r>
              <a:rPr lang="ru-RU" sz="2400" b="1" dirty="0"/>
              <a:t> </a:t>
            </a:r>
            <a:r>
              <a:rPr lang="ru-RU" sz="2400" b="1" dirty="0" err="1"/>
              <a:t>засвоїть</a:t>
            </a:r>
            <a:r>
              <a:rPr lang="ru-RU" sz="2400" b="1" dirty="0"/>
              <a:t> на </a:t>
            </a:r>
            <a:r>
              <a:rPr lang="ru-RU" sz="2400" b="1" dirty="0" err="1"/>
              <a:t>льоту</a:t>
            </a:r>
            <a:r>
              <a:rPr lang="ru-RU" sz="2400" b="1" dirty="0"/>
              <a:t>». </a:t>
            </a:r>
          </a:p>
          <a:p>
            <a:pPr algn="r"/>
            <a:r>
              <a:rPr lang="ru-RU" sz="2400" b="1" i="1" dirty="0" err="1" smtClean="0"/>
              <a:t>К.Д.Ушинський</a:t>
            </a:r>
            <a:r>
              <a:rPr lang="ru-RU" sz="2400" b="1" i="1" dirty="0" smtClean="0"/>
              <a:t>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54682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1195</TotalTime>
  <Words>840</Words>
  <Application>Microsoft Office PowerPoint</Application>
  <PresentationFormat>Экран (4:3)</PresentationFormat>
  <Paragraphs>123</Paragraphs>
  <Slides>26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104</cp:revision>
  <dcterms:created xsi:type="dcterms:W3CDTF">2019-02-02T19:54:38Z</dcterms:created>
  <dcterms:modified xsi:type="dcterms:W3CDTF">2024-03-15T07:22:10Z</dcterms:modified>
</cp:coreProperties>
</file>