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75" r:id="rId1"/>
  </p:sldMasterIdLst>
  <p:notesMasterIdLst>
    <p:notesMasterId r:id="rId18"/>
  </p:notesMasterIdLst>
  <p:sldIdLst>
    <p:sldId id="283" r:id="rId2"/>
    <p:sldId id="284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78" r:id="rId11"/>
    <p:sldId id="293" r:id="rId12"/>
    <p:sldId id="282" r:id="rId13"/>
    <p:sldId id="294" r:id="rId14"/>
    <p:sldId id="296" r:id="rId15"/>
    <p:sldId id="295" r:id="rId16"/>
    <p:sldId id="279" r:id="rId17"/>
  </p:sldIdLst>
  <p:sldSz cx="9144000" cy="6858000" type="screen4x3"/>
  <p:notesSz cx="6858000" cy="99456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1909"/>
    <a:srgbClr val="000066"/>
    <a:srgbClr val="996633"/>
    <a:srgbClr val="FF0000"/>
    <a:srgbClr val="00FF00"/>
    <a:srgbClr val="008000"/>
    <a:srgbClr val="003366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4" autoAdjust="0"/>
    <p:restoredTop sz="88868" autoAdjust="0"/>
  </p:normalViewPr>
  <p:slideViewPr>
    <p:cSldViewPr>
      <p:cViewPr varScale="1">
        <p:scale>
          <a:sx n="66" d="100"/>
          <a:sy n="66" d="100"/>
        </p:scale>
        <p:origin x="138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25AADF-3896-4F30-90EC-C232FB6A9904}" type="datetimeFigureOut">
              <a:rPr lang="ru-RU"/>
              <a:pPr>
                <a:defRPr/>
              </a:pPr>
              <a:t>08.02.2024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5E970C8-A392-449B-BDDB-47091A7059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E970C8-A392-449B-BDDB-47091A705907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902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A24E1D-AE87-4CA5-931D-DEE40AE67A1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147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988FD-0834-4903-8C95-A4430C9CA99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347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988FD-0834-4903-8C95-A4430C9CA99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9066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988FD-0834-4903-8C95-A4430C9CA99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6354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988FD-0834-4903-8C95-A4430C9CA99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3567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988FD-0834-4903-8C95-A4430C9CA99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670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FE5D2A-5F91-4700-99C1-56648CC6E03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059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B0E197-6253-4CDD-BED4-8541CF14D4A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84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F056A8-5E54-4A11-AD4B-6118272F044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386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9618F5-2F29-419B-82FE-B5BFB766AE9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107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4E0F7B-77F4-4A8F-BDA0-87377B3CDA3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426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2B4A0-490A-4690-BAE1-CF808438888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1051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1B4B-3AD1-4483-AB2E-8BB321E7451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7923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A6E473-64C9-4E75-B50C-9BFA6F29D8F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987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24BF30-0FBF-4842-AC31-ED3C830BAE1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305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A647D-FA47-4E58-B007-2448CC62863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372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7E988FD-0834-4903-8C95-A4430C9CA99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960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77" r:id="rId2"/>
    <p:sldLayoutId id="2147484578" r:id="rId3"/>
    <p:sldLayoutId id="2147484579" r:id="rId4"/>
    <p:sldLayoutId id="2147484580" r:id="rId5"/>
    <p:sldLayoutId id="2147484581" r:id="rId6"/>
    <p:sldLayoutId id="2147484582" r:id="rId7"/>
    <p:sldLayoutId id="2147484583" r:id="rId8"/>
    <p:sldLayoutId id="2147484584" r:id="rId9"/>
    <p:sldLayoutId id="2147484585" r:id="rId10"/>
    <p:sldLayoutId id="2147484586" r:id="rId11"/>
    <p:sldLayoutId id="2147484587" r:id="rId12"/>
    <p:sldLayoutId id="2147484588" r:id="rId13"/>
    <p:sldLayoutId id="2147484589" r:id="rId14"/>
    <p:sldLayoutId id="2147484590" r:id="rId15"/>
    <p:sldLayoutId id="214748459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1" y="609600"/>
            <a:ext cx="8382000" cy="1320800"/>
          </a:xfrm>
        </p:spPr>
        <p:txBody>
          <a:bodyPr>
            <a:noAutofit/>
          </a:bodyPr>
          <a:lstStyle/>
          <a:p>
            <a:pPr algn="ctr"/>
            <a:r>
              <a:rPr lang="uk-UA" altLang="ru-RU" sz="2400" b="1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освіти Луцької міської ради</a:t>
            </a:r>
            <a:r>
              <a:rPr lang="en-US" altLang="ru-RU" sz="2400" b="1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b="1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400" b="1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КЗ « Луцький заклад дошкільної освіти (</a:t>
            </a:r>
            <a:r>
              <a:rPr lang="uk-UA" altLang="ru-RU" sz="2400" b="1" dirty="0" err="1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яслі</a:t>
            </a:r>
            <a:r>
              <a:rPr lang="uk-UA" altLang="ru-RU" sz="2400" b="1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-садок) № 35 Луцької міської ради»</a:t>
            </a:r>
            <a:r>
              <a:rPr lang="ru-RU" altLang="ru-RU" sz="2400" b="1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2590800"/>
            <a:ext cx="8153402" cy="137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altLang="ru-RU" sz="4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Портфоліо вихователя </a:t>
            </a:r>
            <a:br>
              <a:rPr lang="uk-UA" altLang="ru-RU" sz="4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4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Шишко </a:t>
            </a:r>
            <a:r>
              <a:rPr lang="uk-UA" altLang="ru-RU" sz="4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Лесі Всеволодівни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3422399" y="5423926"/>
            <a:ext cx="25974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altLang="ru-RU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Луцьк, 2024 рік</a:t>
            </a:r>
            <a:endParaRPr lang="ru-RU" altLang="ru-RU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294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5144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uk-UA" altLang="ru-RU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 громадянина на онові історико-національних особливостей рідного міста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1111" r="14445" b="10000"/>
          <a:stretch/>
        </p:blipFill>
        <p:spPr>
          <a:xfrm rot="5400000">
            <a:off x="3896293" y="1446336"/>
            <a:ext cx="2875414" cy="25749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9" y="4395266"/>
            <a:ext cx="3733800" cy="23680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114800" y="4395788"/>
            <a:ext cx="2279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altLang="ru-RU" sz="200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Похід до річки Сапалаївки</a:t>
            </a:r>
            <a:r>
              <a:rPr lang="ru-RU" altLang="ru-RU" sz="200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381000" y="3810000"/>
            <a:ext cx="3962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altLang="ru-RU" sz="200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Екскурсія на ПРАТ Волинь хліб</a:t>
            </a:r>
            <a:endParaRPr lang="ru-RU" altLang="ru-RU" sz="200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9" y="1309047"/>
            <a:ext cx="3505200" cy="23255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32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3429000"/>
            <a:ext cx="2749550" cy="35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3999" cy="762000"/>
          </a:xfrm>
        </p:spPr>
        <p:txBody>
          <a:bodyPr>
            <a:noAutofit/>
          </a:bodyPr>
          <a:lstStyle/>
          <a:p>
            <a:r>
              <a:rPr lang="uk-UA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 педагогічне </a:t>
            </a:r>
            <a:r>
              <a:rPr lang="uk-UA" altLang="ru-RU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95" y="967433"/>
            <a:ext cx="2088325" cy="27844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851612"/>
            <a:ext cx="2262058" cy="3016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7404" y="4213765"/>
            <a:ext cx="2768616" cy="20764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158" y="3751867"/>
            <a:ext cx="2333841" cy="30988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457199" y="4259996"/>
            <a:ext cx="12954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uk-UA" altLang="ru-RU" sz="2000" dirty="0" err="1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altLang="ru-RU" sz="2000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«Птахи»</a:t>
            </a:r>
            <a:endParaRPr lang="ru-RU" altLang="ru-RU" sz="2000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18435" y="4259994"/>
            <a:ext cx="17108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uk-UA" altLang="ru-RU" sz="2000" dirty="0" err="1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altLang="ru-RU" sz="2000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«Кликуни»</a:t>
            </a:r>
            <a:endParaRPr lang="ru-RU" altLang="ru-RU" sz="2000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138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9388" y="2536825"/>
            <a:ext cx="2944812" cy="35401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000" dirty="0" err="1" smtClean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altLang="ru-RU" sz="2000" dirty="0" smtClean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«Безпека»</a:t>
            </a:r>
            <a:endParaRPr lang="ru-RU" altLang="ru-RU" sz="2000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4"/>
          <a:stretch/>
        </p:blipFill>
        <p:spPr>
          <a:xfrm>
            <a:off x="3440877" y="3228919"/>
            <a:ext cx="2739739" cy="34989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"/>
          <a:stretch/>
        </p:blipFill>
        <p:spPr>
          <a:xfrm>
            <a:off x="152400" y="3635374"/>
            <a:ext cx="3051461" cy="22465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29"/>
          <a:stretch/>
        </p:blipFill>
        <p:spPr>
          <a:xfrm>
            <a:off x="179388" y="115214"/>
            <a:ext cx="3714864" cy="23628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7"/>
          <a:stretch/>
        </p:blipFill>
        <p:spPr>
          <a:xfrm>
            <a:off x="4190531" y="86420"/>
            <a:ext cx="3508851" cy="24204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702" name="Text Box 8"/>
          <p:cNvSpPr txBox="1">
            <a:spLocks noChangeArrowheads="1"/>
          </p:cNvSpPr>
          <p:nvPr/>
        </p:nvSpPr>
        <p:spPr bwMode="auto">
          <a:xfrm flipH="1">
            <a:off x="7162800" y="2478088"/>
            <a:ext cx="19256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00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 «Врятуй друга»</a:t>
            </a:r>
            <a:endParaRPr lang="ru-RU" altLang="ru-RU" sz="200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73133" y="3644900"/>
            <a:ext cx="3556000" cy="2667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8305801" cy="838200"/>
          </a:xfrm>
        </p:spPr>
        <p:txBody>
          <a:bodyPr>
            <a:noAutofit/>
          </a:bodyPr>
          <a:lstStyle/>
          <a:p>
            <a:r>
              <a:rPr lang="ru-RU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</a:t>
            </a:r>
            <a:r>
              <a:rPr lang="ru-RU" altLang="ru-RU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методичній</a:t>
            </a:r>
            <a:r>
              <a:rPr lang="ru-RU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0" r="4414" b="36762"/>
          <a:stretch/>
        </p:blipFill>
        <p:spPr>
          <a:xfrm>
            <a:off x="168522" y="909709"/>
            <a:ext cx="2939555" cy="27542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01"/>
          <a:stretch/>
        </p:blipFill>
        <p:spPr>
          <a:xfrm>
            <a:off x="3429000" y="3633886"/>
            <a:ext cx="2887266" cy="32241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262" y="1067643"/>
            <a:ext cx="3237709" cy="2438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 rot="10800000" flipH="1" flipV="1">
            <a:off x="381000" y="4100035"/>
            <a:ext cx="2514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altLang="ru-RU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Консультація для педагогів «Інноваційні технології  для розповідання за картиною»</a:t>
            </a:r>
            <a:endParaRPr lang="ru-RU" altLang="ru-RU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9000" y="1828800"/>
            <a:ext cx="213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altLang="ru-RU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марафон вихователів ЗДО «Творчі майстерки»</a:t>
            </a:r>
            <a:endParaRPr lang="ru-RU" altLang="ru-RU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7162800" y="4169716"/>
            <a:ext cx="152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altLang="ru-RU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Круглий стіл з педагогами «Загадкові кликуни»</a:t>
            </a:r>
            <a:endParaRPr lang="ru-RU" altLang="ru-RU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89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8762999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4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 у співпраці педагогів і родини успішним буде розвиток кожної дитини</a:t>
            </a:r>
            <a:r>
              <a:rPr lang="ru-RU" altLang="ru-RU" sz="4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8"/>
          <a:stretch/>
        </p:blipFill>
        <p:spPr>
          <a:xfrm>
            <a:off x="2362200" y="2133600"/>
            <a:ext cx="3897801" cy="25492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2"/>
          <a:stretch/>
        </p:blipFill>
        <p:spPr>
          <a:xfrm>
            <a:off x="76199" y="4169197"/>
            <a:ext cx="2286001" cy="25376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t="16318"/>
          <a:stretch/>
        </p:blipFill>
        <p:spPr>
          <a:xfrm>
            <a:off x="6562164" y="4066445"/>
            <a:ext cx="2581836" cy="27431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819400" y="5257800"/>
            <a:ext cx="3047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altLang="ru-RU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 Ангела - оберега</a:t>
            </a:r>
            <a:endParaRPr lang="ru-RU" altLang="ru-RU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98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28600"/>
            <a:ext cx="7315201" cy="990600"/>
          </a:xfrm>
        </p:spPr>
        <p:txBody>
          <a:bodyPr>
            <a:normAutofit/>
          </a:bodyPr>
          <a:lstStyle/>
          <a:p>
            <a:pPr algn="ctr"/>
            <a:r>
              <a:rPr lang="uk-UA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Видавнича діяльність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13581"/>
            <a:ext cx="3505200" cy="472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46238"/>
            <a:ext cx="3369947" cy="472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904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b="2190"/>
          <a:stretch>
            <a:fillRect/>
          </a:stretch>
        </p:blipFill>
        <p:spPr>
          <a:xfrm>
            <a:off x="609600" y="1290637"/>
            <a:ext cx="3505200" cy="4804713"/>
          </a:xfrm>
        </p:spPr>
      </p:pic>
      <p:pic>
        <p:nvPicPr>
          <p:cNvPr id="3379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173163"/>
            <a:ext cx="3581400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4343400" cy="609600"/>
          </a:xfrm>
        </p:spPr>
        <p:txBody>
          <a:bodyPr>
            <a:noAutofit/>
          </a:bodyPr>
          <a:lstStyle/>
          <a:p>
            <a:r>
              <a:rPr lang="uk-UA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себе:</a:t>
            </a:r>
            <a:r>
              <a:rPr lang="ru-RU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4800" y="990600"/>
            <a:ext cx="4876799" cy="5715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Освіта: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ПОВНА ВИЩА, 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ІМ. ЛЕСІ УКРАЇНКИ,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1994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</a:t>
            </a: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Спеціальність: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ПЕДАГОГІКА І МЕТОДИКА ПОЧАТКОВОГО НАВЧАННЯ.</a:t>
            </a: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Кваліфікація: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СПЕЦІАЛІСТ. ВЧИТЕЛЬ ПОЧАТКОВИХ КЛАСІВ СЕРЕДНЬОЇ ШКОЛИ.</a:t>
            </a: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стаж: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РОКІВ.</a:t>
            </a: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посаді вихователя: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</a:t>
            </a: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Нагороди: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УПРАВЛІННЯ ОСВІТИ ЛУЦЬКОЇ МІСЬКОЇ РАДИ, НАКАЗ 103-З ВІД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21.09.2012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РОКУ,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 148-З ВІД 16.09.2019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РОКУ,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 КОНКУРСУ «УСПІШНИЙ ПЕДАГОГ» ВІД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16.09.2021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РОКУ.</a:t>
            </a: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 курсової перепідготовки: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ВІІППО, СІЧЕНЬ- ЛЮТИЙ 2024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РОКУ.</a:t>
            </a: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Атестація: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РІК.  ВСТАНОВЛЕНО КВАЛІФІКАЦІЙНУ КАТЕГОРІЮ«СПЕЦІАЛІСТ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6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0" b="14923"/>
          <a:stretch/>
        </p:blipFill>
        <p:spPr>
          <a:xfrm>
            <a:off x="228600" y="1447800"/>
            <a:ext cx="3657601" cy="38435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1341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7924801" cy="1524000"/>
          </a:xfrm>
        </p:spPr>
        <p:txBody>
          <a:bodyPr/>
          <a:lstStyle/>
          <a:p>
            <a:pPr lvl="8" algn="ctr" defTabSz="457200" rtl="0">
              <a:spcBef>
                <a:spcPct val="0"/>
              </a:spcBef>
            </a:pPr>
            <a:r>
              <a:rPr lang="uk-UA" alt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Мої нагороди:</a:t>
            </a:r>
            <a:r>
              <a:rPr lang="ru-RU" alt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47800"/>
            <a:ext cx="3472154" cy="4953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80457"/>
            <a:ext cx="3546475" cy="47286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704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2"/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63062"/>
            <a:ext cx="4191000" cy="5861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48342"/>
            <a:ext cx="4191000" cy="6012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9964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8229601" cy="838200"/>
          </a:xfrm>
        </p:spPr>
        <p:txBody>
          <a:bodyPr>
            <a:normAutofit/>
          </a:bodyPr>
          <a:lstStyle/>
          <a:p>
            <a:pPr algn="ctr"/>
            <a:r>
              <a:rPr lang="uk-UA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Життєве кредо: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990600"/>
            <a:ext cx="8001001" cy="1447801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ct val="50000"/>
              </a:spcBef>
              <a:buNone/>
              <a:defRPr/>
            </a:pPr>
            <a:r>
              <a:rPr lang="uk-UA" altLang="ru-RU" sz="2000" i="1" dirty="0">
                <a:solidFill>
                  <a:srgbClr val="6B19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altLang="ru-RU" sz="2000" i="1" dirty="0">
                <a:solidFill>
                  <a:srgbClr val="6B19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Кожна дитина від народження талановита і геніальна, але її потрібно навчати орієнтуватися в сучасному світі, щоб при мінімумі затрат досягти максимального ефекту»</a:t>
            </a:r>
          </a:p>
          <a:p>
            <a:pPr marL="0" indent="0" algn="r">
              <a:spcBef>
                <a:spcPct val="50000"/>
              </a:spcBef>
              <a:buNone/>
              <a:defRPr/>
            </a:pPr>
            <a:r>
              <a:rPr lang="uk-UA" altLang="ru-RU" sz="2000" i="1" dirty="0">
                <a:solidFill>
                  <a:srgbClr val="6B19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 Сухомлинський</a:t>
            </a:r>
            <a:endParaRPr lang="ru-RU" altLang="ru-RU" sz="2000" i="1" dirty="0">
              <a:solidFill>
                <a:srgbClr val="6B190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585" y="3736975"/>
            <a:ext cx="4138176" cy="2927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93925"/>
            <a:ext cx="4114800" cy="3086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5263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28600"/>
            <a:ext cx="7924801" cy="914400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Девіз </a:t>
            </a:r>
            <a:r>
              <a:rPr lang="uk-UA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роботи: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352800"/>
            <a:ext cx="4191000" cy="3143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675" y="3243489"/>
            <a:ext cx="3733800" cy="28003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09600" y="1443335"/>
            <a:ext cx="7696200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alt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Даруй себе </a:t>
            </a:r>
            <a:r>
              <a:rPr lang="ru-RU" altLang="ru-RU" sz="20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alt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Будь </a:t>
            </a:r>
            <a:r>
              <a:rPr lang="ru-RU" altLang="ru-RU" sz="20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терплячим</a:t>
            </a:r>
            <a:r>
              <a:rPr lang="ru-RU" alt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ru-RU" sz="20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чеканні</a:t>
            </a:r>
            <a:r>
              <a:rPr lang="ru-RU" alt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дива і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 готовим до </a:t>
            </a:r>
            <a:r>
              <a:rPr lang="ru-RU" altLang="ru-RU" sz="20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alt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ним в </a:t>
            </a:r>
            <a:r>
              <a:rPr lang="ru-RU" altLang="ru-RU" sz="20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дитинстві</a:t>
            </a:r>
            <a:r>
              <a:rPr lang="ru-RU" alt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  <a:r>
              <a:rPr lang="ru-RU" altLang="ru-RU" sz="20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Ш.О.Амонашвілі</a:t>
            </a:r>
            <a:r>
              <a:rPr lang="uk-UA" alt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ru-RU" sz="2000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89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8534401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4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Уява+ Позитивні Емоції= Ейдетика</a:t>
            </a:r>
            <a:r>
              <a:rPr lang="uk-UA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924" b="5628"/>
          <a:stretch/>
        </p:blipFill>
        <p:spPr>
          <a:xfrm>
            <a:off x="1705071" y="4021175"/>
            <a:ext cx="2362004" cy="27225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19837" y="4043363"/>
            <a:ext cx="3086100" cy="23145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91130" y="1871041"/>
            <a:ext cx="3008557" cy="22564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76828"/>
            <a:ext cx="2950482" cy="22128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9960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uk-UA" alt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Ландшафтотерапія</a:t>
            </a:r>
            <a:r>
              <a:rPr lang="uk-UA" alt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Здоровим бути просто!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143000"/>
            <a:ext cx="7772402" cy="83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таємниця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мить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подарунок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Ось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мить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сьогоденням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1"/>
          <a:stretch/>
        </p:blipFill>
        <p:spPr>
          <a:xfrm>
            <a:off x="129185" y="3318791"/>
            <a:ext cx="2911077" cy="34311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7"/>
          <a:stretch/>
        </p:blipFill>
        <p:spPr>
          <a:xfrm>
            <a:off x="3276600" y="1930484"/>
            <a:ext cx="2895600" cy="23874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350488"/>
            <a:ext cx="3359642" cy="23900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0060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8305801" cy="762000"/>
          </a:xfrm>
        </p:spPr>
        <p:txBody>
          <a:bodyPr>
            <a:normAutofit/>
          </a:bodyPr>
          <a:lstStyle/>
          <a:p>
            <a:pPr algn="ctr"/>
            <a:r>
              <a:rPr lang="uk-UA" alt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Стіна , що говорить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143001"/>
            <a:ext cx="8305802" cy="838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altLang="ru-RU" sz="2000" i="1" dirty="0">
                <a:solidFill>
                  <a:srgbClr val="6B1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життєрадісності, бадьорості дітей залежить їхнє духове життя, світогляд, розумовий розвиток, міцність знань, віри в свої сили.</a:t>
            </a:r>
            <a:endParaRPr lang="ru-RU" altLang="ru-RU" sz="2000" i="1" dirty="0">
              <a:solidFill>
                <a:srgbClr val="6B19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67" y="2282778"/>
            <a:ext cx="2634233" cy="34977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91742" y="2623689"/>
            <a:ext cx="3569895" cy="26774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455" y="3962400"/>
            <a:ext cx="3136169" cy="23521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902297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938</TotalTime>
  <Words>237</Words>
  <Application>Microsoft Office PowerPoint</Application>
  <PresentationFormat>Экран (4:3)</PresentationFormat>
  <Paragraphs>33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Verdana</vt:lpstr>
      <vt:lpstr>Wingdings 3</vt:lpstr>
      <vt:lpstr>Аспект</vt:lpstr>
      <vt:lpstr>Департамент освіти Луцької міської ради КЗ « Луцький заклад дошкільної освіти (яслі-садок) № 35 Луцької міської ради» </vt:lpstr>
      <vt:lpstr>Про себе: </vt:lpstr>
      <vt:lpstr>Мої нагороди: </vt:lpstr>
      <vt:lpstr>Презентация PowerPoint</vt:lpstr>
      <vt:lpstr>Життєве кредо:</vt:lpstr>
      <vt:lpstr>Девіз роботи:</vt:lpstr>
      <vt:lpstr>Уява+ Позитивні Емоції= Ейдетика:</vt:lpstr>
      <vt:lpstr>Ландшафтотерапія. Здоровим бути просто!</vt:lpstr>
      <vt:lpstr>Стіна , що говорить</vt:lpstr>
      <vt:lpstr>Виховання громадянина на онові історико-національних особливостей рідного міста</vt:lpstr>
      <vt:lpstr>Психолого педагогічне проєктування</vt:lpstr>
      <vt:lpstr> Проєкт «Безпека»</vt:lpstr>
      <vt:lpstr>Участь у методичній  роботі </vt:lpstr>
      <vt:lpstr>Лиш у співпраці педагогів і родини успішним буде розвиток кожної дитини  </vt:lpstr>
      <vt:lpstr>Видавнича діяльність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Пользователь Windows</cp:lastModifiedBy>
  <cp:revision>172</cp:revision>
  <cp:lastPrinted>2024-02-08T20:38:00Z</cp:lastPrinted>
  <dcterms:created xsi:type="dcterms:W3CDTF">1601-01-01T00:00:00Z</dcterms:created>
  <dcterms:modified xsi:type="dcterms:W3CDTF">2024-02-08T20:47:14Z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