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58" r:id="rId3"/>
    <p:sldId id="256" r:id="rId4"/>
    <p:sldId id="263" r:id="rId5"/>
    <p:sldId id="259" r:id="rId6"/>
    <p:sldId id="257" r:id="rId7"/>
    <p:sldId id="267" r:id="rId8"/>
    <p:sldId id="264" r:id="rId9"/>
    <p:sldId id="261" r:id="rId10"/>
    <p:sldId id="266" r:id="rId11"/>
    <p:sldId id="269" r:id="rId12"/>
    <p:sldId id="262" r:id="rId13"/>
    <p:sldId id="275" r:id="rId14"/>
    <p:sldId id="268" r:id="rId15"/>
    <p:sldId id="274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003300"/>
    <a:srgbClr val="008000"/>
    <a:srgbClr val="006600"/>
    <a:srgbClr val="CCC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47" autoAdjust="0"/>
  </p:normalViewPr>
  <p:slideViewPr>
    <p:cSldViewPr>
      <p:cViewPr varScale="1">
        <p:scale>
          <a:sx n="58" d="100"/>
          <a:sy n="58" d="100"/>
        </p:scale>
        <p:origin x="11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9A439-DF6C-401F-9C05-C0F2E999DCB7}" type="datetimeFigureOut">
              <a:rPr lang="uk-UA" smtClean="0"/>
              <a:pPr/>
              <a:t>12.03.2024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E1329-29C8-4FF9-A409-FDC818F13A88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E1329-29C8-4FF9-A409-FDC818F13A88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E1329-29C8-4FF9-A409-FDC818F13A88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30" y="6072206"/>
            <a:ext cx="1785950" cy="428628"/>
          </a:xfrm>
        </p:spPr>
        <p:txBody>
          <a:bodyPr>
            <a:normAutofit fontScale="90000"/>
          </a:bodyPr>
          <a:lstStyle/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sz="2000" b="1" dirty="0"/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sz="2000" b="1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143116"/>
            <a:ext cx="778674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err="1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Портфоліо</a:t>
            </a:r>
            <a:r>
              <a:rPr lang="uk-UA" sz="4400" b="1" dirty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 вихователя </a:t>
            </a:r>
          </a:p>
          <a:p>
            <a:pPr algn="ctr"/>
            <a:r>
              <a:rPr lang="uk-UA" sz="4400" b="1" dirty="0" err="1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Тертичної</a:t>
            </a:r>
            <a:r>
              <a:rPr lang="uk-UA" sz="4400" b="1" dirty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 Валерії Йосипівни </a:t>
            </a:r>
            <a:br>
              <a:rPr lang="uk-UA" sz="4000" b="1" dirty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</a:br>
            <a:br>
              <a:rPr lang="uk-UA" sz="4000" b="1" dirty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</a:br>
            <a:endParaRPr lang="uk-UA" sz="4400" b="1" dirty="0">
              <a:solidFill>
                <a:srgbClr val="0033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214290"/>
            <a:ext cx="56435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Департамент освіти Луцької міської ради</a:t>
            </a:r>
          </a:p>
          <a:p>
            <a:pPr algn="ctr"/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Заклад дошкільної освіти № 35</a:t>
            </a:r>
            <a:br>
              <a:rPr lang="uk-UA" sz="20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endParaRPr lang="uk-UA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643998" cy="571504"/>
          </a:xfrm>
        </p:spPr>
        <p:txBody>
          <a:bodyPr>
            <a:normAutofit fontScale="90000"/>
          </a:bodyPr>
          <a:lstStyle/>
          <a:p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Мої нагороди:</a:t>
            </a: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7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1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1285860"/>
            <a:ext cx="70009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buFontTx/>
              <a:buChar char="-"/>
            </a:pP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Грамота Управління освіти Луцької міської ради за сумлінну педагогічну працю, вагомий внесок у розвиток дошкільної освіти та за результатами атестації, 2009 р.</a:t>
            </a:r>
            <a:br>
              <a:rPr lang="uk-UA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- Грамота Управління освіти Луцької міської ради за досягнуті успіхи в оновленні змісту навчально-виховного процесу та впровадження інноваційних педагогічних технологій в роботу з дошкільниками, 2010 р. </a:t>
            </a:r>
            <a:b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- Грамота Управління освіти Луцької міської ради за сумлінну працю та з нагоди 40-річчя заснування дошкільного навчального закладу, 2015 р.</a:t>
            </a:r>
          </a:p>
          <a:p>
            <a:pPr lvl="1" algn="just">
              <a:buFontTx/>
              <a:buChar char="-"/>
            </a:pP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Грамота Управління освіти Луцької міської ради за професійну майстерність, результативність у роботі з дітьми, ефективну співпрацю з батьками та з нагоди Дня працівника освіти, 2020р.</a:t>
            </a:r>
            <a:b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643998" cy="1785950"/>
          </a:xfrm>
        </p:spPr>
        <p:txBody>
          <a:bodyPr>
            <a:normAutofit fontScale="90000"/>
          </a:bodyPr>
          <a:lstStyle/>
          <a:p>
            <a:b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Питання поглибленого вивчення</a:t>
            </a:r>
            <a:br>
              <a:rPr lang="en-US" sz="27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Кінезіологія</a:t>
            </a: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як засіб розвитку мовлення та інтелектуальних здібностей дітей дошкільного </a:t>
            </a:r>
            <a:r>
              <a:rPr lang="uk-UA" sz="2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віку.”</a:t>
            </a:r>
            <a:br>
              <a:rPr lang="uk-UA" sz="1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Суть питання:</a:t>
            </a:r>
            <a:b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Розвиток </a:t>
            </a:r>
            <a:r>
              <a:rPr lang="uk-UA" sz="1800" b="1" dirty="0" err="1">
                <a:latin typeface="Times New Roman" pitchFamily="18" charset="0"/>
                <a:cs typeface="Times New Roman" pitchFamily="18" charset="0"/>
              </a:rPr>
              <a:t>міжпівкульної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 взаємодії та синхронізація роботи півкуль головного мозку сприяє активізації у дітей розумової, мовленнєвої діяльності та інтелектуальних здібностей дітей. Підвищується їх творчий потенціал, покращується концентрація уваги, мислення, </a:t>
            </a:r>
            <a:r>
              <a:rPr lang="uk-UA" sz="1800" b="1" dirty="0" err="1"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яті</a:t>
            </a:r>
            <a:b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7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1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500306"/>
            <a:ext cx="59293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b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b="1" dirty="0"/>
          </a:p>
        </p:txBody>
      </p:sp>
      <p:pic>
        <p:nvPicPr>
          <p:cNvPr id="3" name="Picture 2" descr="K:\Кінезіологія\IMG_20231003_102957.jpg"/>
          <p:cNvPicPr>
            <a:picLocks noChangeAspect="1" noChangeArrowheads="1"/>
          </p:cNvPicPr>
          <p:nvPr/>
        </p:nvPicPr>
        <p:blipFill>
          <a:blip r:embed="rId3" cstate="print"/>
          <a:srcRect l="5619" t="41876" r="8003"/>
          <a:stretch>
            <a:fillRect/>
          </a:stretch>
        </p:blipFill>
        <p:spPr bwMode="auto">
          <a:xfrm>
            <a:off x="5643570" y="2285991"/>
            <a:ext cx="3357586" cy="2408703"/>
          </a:xfrm>
          <a:prstGeom prst="rect">
            <a:avLst/>
          </a:prstGeom>
          <a:noFill/>
        </p:spPr>
      </p:pic>
      <p:pic>
        <p:nvPicPr>
          <p:cNvPr id="1028" name="Picture 4" descr="C:\Users\User\Desktop\МАМА\Фото діти 2020 2023\IMG_20240117_204837.jpg"/>
          <p:cNvPicPr>
            <a:picLocks noChangeAspect="1" noChangeArrowheads="1"/>
          </p:cNvPicPr>
          <p:nvPr/>
        </p:nvPicPr>
        <p:blipFill>
          <a:blip r:embed="rId4"/>
          <a:srcRect l="3725" t="12248" r="14297" b="6906"/>
          <a:stretch>
            <a:fillRect/>
          </a:stretch>
        </p:blipFill>
        <p:spPr bwMode="auto">
          <a:xfrm>
            <a:off x="142844" y="2357430"/>
            <a:ext cx="3661676" cy="2786058"/>
          </a:xfrm>
          <a:prstGeom prst="rect">
            <a:avLst/>
          </a:prstGeom>
          <a:noFill/>
        </p:spPr>
      </p:pic>
      <p:pic>
        <p:nvPicPr>
          <p:cNvPr id="9" name="Picture 3" descr="K:\Кінезіологія\IMG_20231129_095949.jpg"/>
          <p:cNvPicPr>
            <a:picLocks noChangeAspect="1" noChangeArrowheads="1"/>
          </p:cNvPicPr>
          <p:nvPr/>
        </p:nvPicPr>
        <p:blipFill>
          <a:blip r:embed="rId5" cstate="print"/>
          <a:srcRect l="15924" t="26948" r="32775" b="21002"/>
          <a:stretch>
            <a:fillRect/>
          </a:stretch>
        </p:blipFill>
        <p:spPr bwMode="auto">
          <a:xfrm>
            <a:off x="3500430" y="4071942"/>
            <a:ext cx="2571768" cy="260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Впровадження інноваційних технологій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768" y="6215082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997839"/>
            <a:ext cx="54292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br>
              <a:rPr lang="ru-RU" sz="1600" dirty="0">
                <a:solidFill>
                  <a:srgbClr val="003300"/>
                </a:solidFill>
              </a:rPr>
            </a:b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785794"/>
            <a:ext cx="578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Технологія “ Підлога, стіни, стеля, що </a:t>
            </a:r>
            <a:r>
              <a:rPr lang="uk-UA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говорять”</a:t>
            </a:r>
            <a:endParaRPr lang="uk-UA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2023діти 2025\IMG_20231129_100322.jpg"/>
          <p:cNvPicPr>
            <a:picLocks noChangeAspect="1" noChangeArrowheads="1"/>
          </p:cNvPicPr>
          <p:nvPr/>
        </p:nvPicPr>
        <p:blipFill>
          <a:blip r:embed="rId3" cstate="print"/>
          <a:srcRect l="10048" t="6280" r="28411" b="17108"/>
          <a:stretch>
            <a:fillRect/>
          </a:stretch>
        </p:blipFill>
        <p:spPr bwMode="auto">
          <a:xfrm>
            <a:off x="214282" y="1285860"/>
            <a:ext cx="2926616" cy="3643338"/>
          </a:xfrm>
          <a:prstGeom prst="rect">
            <a:avLst/>
          </a:prstGeom>
          <a:noFill/>
        </p:spPr>
      </p:pic>
      <p:pic>
        <p:nvPicPr>
          <p:cNvPr id="4101" name="Picture 5" descr="C:\Users\User\Desktop\2023діти 2025\IMG_20231020_095026.jpg"/>
          <p:cNvPicPr>
            <a:picLocks noChangeAspect="1" noChangeArrowheads="1"/>
          </p:cNvPicPr>
          <p:nvPr/>
        </p:nvPicPr>
        <p:blipFill>
          <a:blip r:embed="rId4" cstate="print"/>
          <a:srcRect l="29963" t="16861"/>
          <a:stretch>
            <a:fillRect/>
          </a:stretch>
        </p:blipFill>
        <p:spPr bwMode="auto">
          <a:xfrm>
            <a:off x="3214678" y="2000240"/>
            <a:ext cx="2888619" cy="3500462"/>
          </a:xfrm>
          <a:prstGeom prst="rect">
            <a:avLst/>
          </a:prstGeom>
          <a:noFill/>
        </p:spPr>
      </p:pic>
      <p:pic>
        <p:nvPicPr>
          <p:cNvPr id="4102" name="Picture 6" descr="C:\Users\User\Desktop\2023діти 2025\IMG_20231129_094415.jpg"/>
          <p:cNvPicPr>
            <a:picLocks noChangeAspect="1" noChangeArrowheads="1"/>
          </p:cNvPicPr>
          <p:nvPr/>
        </p:nvPicPr>
        <p:blipFill>
          <a:blip r:embed="rId5" cstate="print"/>
          <a:srcRect t="25000" r="51562" b="7812"/>
          <a:stretch>
            <a:fillRect/>
          </a:stretch>
        </p:blipFill>
        <p:spPr bwMode="auto">
          <a:xfrm>
            <a:off x="6215074" y="1500174"/>
            <a:ext cx="271464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642942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Впровадження інноваційних технологій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768" y="6215082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000240"/>
            <a:ext cx="54292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br>
              <a:rPr lang="ru-RU" sz="1600" dirty="0">
                <a:solidFill>
                  <a:srgbClr val="003300"/>
                </a:solidFill>
              </a:rPr>
            </a:b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928670"/>
            <a:ext cx="4857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uk-UA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-технологія</a:t>
            </a:r>
            <a:r>
              <a:rPr lang="en-US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чарівні цеглинки успіху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928670"/>
            <a:ext cx="3929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Пошуково-дослідницька діяльність</a:t>
            </a:r>
            <a:endParaRPr lang="uk-UA" dirty="0"/>
          </a:p>
        </p:txBody>
      </p:sp>
      <p:pic>
        <p:nvPicPr>
          <p:cNvPr id="5122" name="Picture 2" descr="C:\Users\User\Desktop\2023діти 2025\IMG_20231013_103417.jpg"/>
          <p:cNvPicPr>
            <a:picLocks noChangeAspect="1" noChangeArrowheads="1"/>
          </p:cNvPicPr>
          <p:nvPr/>
        </p:nvPicPr>
        <p:blipFill>
          <a:blip r:embed="rId3" cstate="print"/>
          <a:srcRect l="14520" r="17720" b="6427"/>
          <a:stretch>
            <a:fillRect/>
          </a:stretch>
        </p:blipFill>
        <p:spPr bwMode="auto">
          <a:xfrm>
            <a:off x="6357950" y="1428736"/>
            <a:ext cx="2534817" cy="3500462"/>
          </a:xfrm>
          <a:prstGeom prst="rect">
            <a:avLst/>
          </a:prstGeom>
          <a:noFill/>
        </p:spPr>
      </p:pic>
      <p:pic>
        <p:nvPicPr>
          <p:cNvPr id="5123" name="Picture 3" descr="C:\Users\User\Desktop\2023діти 2025\IMG_20231129_100114.jpg"/>
          <p:cNvPicPr>
            <a:picLocks noChangeAspect="1" noChangeArrowheads="1"/>
          </p:cNvPicPr>
          <p:nvPr/>
        </p:nvPicPr>
        <p:blipFill>
          <a:blip r:embed="rId4" cstate="print"/>
          <a:srcRect t="6902" r="3369" b="15448"/>
          <a:stretch>
            <a:fillRect/>
          </a:stretch>
        </p:blipFill>
        <p:spPr bwMode="auto">
          <a:xfrm>
            <a:off x="214282" y="1428736"/>
            <a:ext cx="3644904" cy="2928958"/>
          </a:xfrm>
          <a:prstGeom prst="rect">
            <a:avLst/>
          </a:prstGeom>
          <a:noFill/>
        </p:spPr>
      </p:pic>
      <p:pic>
        <p:nvPicPr>
          <p:cNvPr id="5124" name="Picture 4" descr="C:\Users\User\Desktop\2023діти 2025\IMG_20231016_164259.jpg"/>
          <p:cNvPicPr>
            <a:picLocks noChangeAspect="1" noChangeArrowheads="1"/>
          </p:cNvPicPr>
          <p:nvPr/>
        </p:nvPicPr>
        <p:blipFill>
          <a:blip r:embed="rId5" cstate="print"/>
          <a:srcRect l="27830" t="9680" r="10461" b="6427"/>
          <a:stretch>
            <a:fillRect/>
          </a:stretch>
        </p:blipFill>
        <p:spPr bwMode="auto">
          <a:xfrm>
            <a:off x="3643306" y="2786058"/>
            <a:ext cx="3357586" cy="34234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Впровадження інноваційних технологій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768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997839"/>
            <a:ext cx="54292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br>
              <a:rPr lang="ru-RU" sz="1600" dirty="0">
                <a:solidFill>
                  <a:srgbClr val="003300"/>
                </a:solidFill>
              </a:rPr>
            </a:b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928670"/>
            <a:ext cx="3178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Використання спадщини </a:t>
            </a:r>
          </a:p>
          <a:p>
            <a:pPr algn="ctr"/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В.Сухомлинського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928670"/>
            <a:ext cx="2071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ІКТ</a:t>
            </a:r>
          </a:p>
        </p:txBody>
      </p:sp>
      <p:pic>
        <p:nvPicPr>
          <p:cNvPr id="3" name="Picture 2" descr="C:\Users\User\Desktop\2023діти 2025\IMG_20231116_101209.jpg"/>
          <p:cNvPicPr>
            <a:picLocks noChangeAspect="1" noChangeArrowheads="1"/>
          </p:cNvPicPr>
          <p:nvPr/>
        </p:nvPicPr>
        <p:blipFill>
          <a:blip r:embed="rId3" cstate="print"/>
          <a:srcRect t="9679"/>
          <a:stretch>
            <a:fillRect/>
          </a:stretch>
        </p:blipFill>
        <p:spPr bwMode="auto">
          <a:xfrm>
            <a:off x="135188" y="1571612"/>
            <a:ext cx="4191972" cy="3786214"/>
          </a:xfrm>
          <a:prstGeom prst="rect">
            <a:avLst/>
          </a:prstGeom>
          <a:noFill/>
        </p:spPr>
      </p:pic>
      <p:pic>
        <p:nvPicPr>
          <p:cNvPr id="6" name="Picture 3" descr="C:\Users\User\Desktop\2023діти 2025\IMG_20230921_104111.jpg"/>
          <p:cNvPicPr>
            <a:picLocks noChangeAspect="1" noChangeArrowheads="1"/>
          </p:cNvPicPr>
          <p:nvPr/>
        </p:nvPicPr>
        <p:blipFill>
          <a:blip r:embed="rId4" cstate="print"/>
          <a:srcRect l="12473" t="23345" r="12254" b="17423"/>
          <a:stretch>
            <a:fillRect/>
          </a:stretch>
        </p:blipFill>
        <p:spPr bwMode="auto">
          <a:xfrm>
            <a:off x="4429123" y="2071678"/>
            <a:ext cx="4575603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768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14290"/>
            <a:ext cx="8496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Використання інтерактивних форм, методів і прийомів роботи з дітьми</a:t>
            </a:r>
            <a:endParaRPr lang="uk-UA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785794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Продуктивна діяльність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72198" y="857232"/>
            <a:ext cx="290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Ситуативне моделювання</a:t>
            </a:r>
            <a:endParaRPr lang="uk-UA" dirty="0"/>
          </a:p>
        </p:txBody>
      </p:sp>
      <p:pic>
        <p:nvPicPr>
          <p:cNvPr id="3075" name="Picture 3" descr="C:\Users\User\Desktop\МАМА\Фото діти 2020 2023\20211203_102530.jpg"/>
          <p:cNvPicPr>
            <a:picLocks noChangeAspect="1" noChangeArrowheads="1"/>
          </p:cNvPicPr>
          <p:nvPr/>
        </p:nvPicPr>
        <p:blipFill>
          <a:blip r:embed="rId3" cstate="print"/>
          <a:srcRect l="14882"/>
          <a:stretch>
            <a:fillRect/>
          </a:stretch>
        </p:blipFill>
        <p:spPr bwMode="auto">
          <a:xfrm>
            <a:off x="899592" y="1277487"/>
            <a:ext cx="2928958" cy="2952000"/>
          </a:xfrm>
          <a:prstGeom prst="rect">
            <a:avLst/>
          </a:prstGeom>
          <a:noFill/>
        </p:spPr>
      </p:pic>
      <p:pic>
        <p:nvPicPr>
          <p:cNvPr id="3076" name="Picture 4" descr="C:\Users\User\Desktop\МАМА\Фото діти 2020 2023\IMG-1fb7b369eb71405dbc80a8e459ce7ae0-V.jpg"/>
          <p:cNvPicPr>
            <a:picLocks noChangeAspect="1" noChangeArrowheads="1"/>
          </p:cNvPicPr>
          <p:nvPr/>
        </p:nvPicPr>
        <p:blipFill>
          <a:blip r:embed="rId4"/>
          <a:srcRect r="9484" b="12965"/>
          <a:stretch>
            <a:fillRect/>
          </a:stretch>
        </p:blipFill>
        <p:spPr bwMode="auto">
          <a:xfrm>
            <a:off x="5068275" y="1473018"/>
            <a:ext cx="3176133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71438"/>
          </a:xfrm>
        </p:spPr>
        <p:txBody>
          <a:bodyPr>
            <a:normAutofit fontScale="90000"/>
          </a:bodyPr>
          <a:lstStyle/>
          <a:p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7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1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21429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Робота з батьками</a:t>
            </a: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857232"/>
            <a:ext cx="27146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Свята та розваги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1142984"/>
            <a:ext cx="40719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Нетрадиційні форми проведення батьківських зборів</a:t>
            </a:r>
          </a:p>
        </p:txBody>
      </p:sp>
      <p:pic>
        <p:nvPicPr>
          <p:cNvPr id="2050" name="Picture 2" descr="C:\Users\User\Desktop\2023діти 2025\IMG_20231122_172533.jpg"/>
          <p:cNvPicPr>
            <a:picLocks noChangeAspect="1" noChangeArrowheads="1"/>
          </p:cNvPicPr>
          <p:nvPr/>
        </p:nvPicPr>
        <p:blipFill>
          <a:blip r:embed="rId4" cstate="print"/>
          <a:srcRect t="25660" b="9334"/>
          <a:stretch>
            <a:fillRect/>
          </a:stretch>
        </p:blipFill>
        <p:spPr bwMode="auto">
          <a:xfrm>
            <a:off x="3714744" y="2214554"/>
            <a:ext cx="5165052" cy="3357586"/>
          </a:xfrm>
          <a:prstGeom prst="rect">
            <a:avLst/>
          </a:prstGeom>
          <a:noFill/>
        </p:spPr>
      </p:pic>
      <p:pic>
        <p:nvPicPr>
          <p:cNvPr id="2051" name="Picture 3" descr="C:\Users\User\Desktop\2023діти 2025\IMG_20231222_103739.jpg"/>
          <p:cNvPicPr>
            <a:picLocks noChangeAspect="1" noChangeArrowheads="1"/>
          </p:cNvPicPr>
          <p:nvPr/>
        </p:nvPicPr>
        <p:blipFill>
          <a:blip r:embed="rId5" cstate="print"/>
          <a:srcRect l="17746" t="1613" r="4815"/>
          <a:stretch>
            <a:fillRect/>
          </a:stretch>
        </p:blipFill>
        <p:spPr bwMode="auto">
          <a:xfrm>
            <a:off x="214282" y="1428736"/>
            <a:ext cx="3286148" cy="4175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5572164" cy="785818"/>
          </a:xfrm>
        </p:spPr>
        <p:txBody>
          <a:bodyPr>
            <a:normAutofit fontScale="90000"/>
          </a:bodyPr>
          <a:lstStyle/>
          <a:p>
            <a:pPr algn="l"/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31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Візитна картка:</a:t>
            </a:r>
            <a:br>
              <a:rPr lang="uk-UA" sz="31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31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Освіта: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Неповна вища, педагогічне училище імені Ярослава Галана, 1988 р.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Спеціальність: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Виховання в дошкільних закладах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Кваліфікація: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Вихователь в дошкільних закладах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Педагогічний стаж: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35 років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 посаді вихователя: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35 років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Проходження курсової перепідготовки: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ВІППО, грудень 2022 р.</a:t>
            </a:r>
            <a:b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Атестація: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2019 р. Відповідає раніше встановленому</a:t>
            </a:r>
            <a:r>
              <a:rPr lang="en-US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11-му тарифному розряду</a:t>
            </a:r>
            <a:br>
              <a:rPr lang="uk-UA" sz="4900" dirty="0">
                <a:solidFill>
                  <a:srgbClr val="003300"/>
                </a:solidFill>
              </a:rPr>
            </a:br>
            <a:r>
              <a:rPr lang="uk-UA" sz="4900" dirty="0">
                <a:solidFill>
                  <a:srgbClr val="003300"/>
                </a:solidFill>
              </a:rPr>
              <a:t>             </a:t>
            </a:r>
            <a:r>
              <a:rPr lang="uk-UA" dirty="0">
                <a:solidFill>
                  <a:srgbClr val="003300"/>
                </a:solidFill>
              </a:rPr>
              <a:t>                                        </a:t>
            </a:r>
            <a:br>
              <a:rPr lang="uk-UA" dirty="0">
                <a:solidFill>
                  <a:srgbClr val="003300"/>
                </a:solidFill>
              </a:rPr>
            </a:br>
            <a:r>
              <a:rPr lang="uk-UA" dirty="0">
                <a:solidFill>
                  <a:srgbClr val="003300"/>
                </a:solidFill>
              </a:rPr>
              <a:t>                                               </a:t>
            </a:r>
            <a:br>
              <a:rPr lang="uk-UA" dirty="0">
                <a:solidFill>
                  <a:srgbClr val="003300"/>
                </a:solidFill>
              </a:rPr>
            </a:br>
            <a:br>
              <a:rPr lang="uk-UA" dirty="0"/>
            </a:br>
            <a:r>
              <a:rPr lang="uk-UA" dirty="0"/>
              <a:t>                               </a:t>
            </a:r>
            <a:br>
              <a:rPr lang="uk-UA" dirty="0"/>
            </a:br>
            <a:endParaRPr lang="uk-UA" sz="2200" dirty="0"/>
          </a:p>
        </p:txBody>
      </p:sp>
      <p:pic>
        <p:nvPicPr>
          <p:cNvPr id="2050" name="Рисунок 20" descr="Описание: E:\IMG_47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28603"/>
            <a:ext cx="2928958" cy="4316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072330" y="6072206"/>
            <a:ext cx="1928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r>
              <a:rPr lang="uk-UA" sz="49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Життєве кредо:</a:t>
            </a:r>
            <a:br>
              <a:rPr lang="uk-UA" sz="49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4900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900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«Не завжди говори те, що знаєш, але знай завжди що говориш»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2330" y="6000768"/>
            <a:ext cx="1745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uk-UA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r>
              <a:rPr lang="uk-UA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Педагогічне кредо:</a:t>
            </a:r>
            <a:br>
              <a:rPr lang="uk-UA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«Вміння знаходити обдарованих і здібних дітей – талант. Вміння їх виховувати – мистецтво. Але найголовніше є любов до дитини»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2330" y="6000768"/>
            <a:ext cx="1745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uk-UA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Питання поглибленого вивчення</a:t>
            </a:r>
          </a:p>
          <a:p>
            <a:pPr algn="ctr"/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«Економічний </a:t>
            </a:r>
            <a:r>
              <a:rPr lang="uk-UA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ігроленд</a:t>
            </a: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» як технологія економічного виховання дошкільників.</a:t>
            </a: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Суть питання:</a:t>
            </a:r>
            <a:br>
              <a:rPr lang="uk-UA" sz="16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Сформована економічна компетенція наближає дитину до реального дорослого життя, дає змогу орієнтуватися в сьогоденні, пробуджує економічне мислення</a:t>
            </a: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768" y="6000768"/>
            <a:ext cx="1745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uk-UA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 descr="H:\IMG_2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61971" y="2762245"/>
            <a:ext cx="4381530" cy="328614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H:\IMG_29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071678"/>
            <a:ext cx="4738719" cy="355404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642918"/>
            <a:ext cx="7972452" cy="285752"/>
          </a:xfrm>
        </p:spPr>
        <p:txBody>
          <a:bodyPr>
            <a:noAutofit/>
          </a:bodyPr>
          <a:lstStyle/>
          <a:p>
            <a:pPr algn="just"/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br>
              <a:rPr lang="uk-UA" sz="1400" b="1" dirty="0"/>
            </a:br>
            <a:r>
              <a:rPr lang="uk-UA" sz="1400" b="1" dirty="0"/>
              <a:t> </a:t>
            </a:r>
            <a:br>
              <a:rPr lang="uk-UA" sz="1400" b="1" dirty="0"/>
            </a:br>
            <a:br>
              <a:rPr lang="uk-UA" sz="14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1400" dirty="0">
              <a:solidFill>
                <a:srgbClr val="0033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2330" y="6357958"/>
            <a:ext cx="1745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uk-UA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857232"/>
            <a:ext cx="4071966" cy="237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Постійно діючий семінар для директорів «Результативність впровадження технології В.Ф.Базарного». Тема: «Педагогічні аспекти впровадження </a:t>
            </a:r>
            <a:r>
              <a:rPr lang="uk-UA" sz="14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здоров’язберігаючої</a:t>
            </a:r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технології В.Ф.Базарного» (2017 р.)</a:t>
            </a:r>
          </a:p>
          <a:p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1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1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br>
              <a:rPr lang="ru-RU" sz="1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uk-UA" sz="1200" dirty="0">
                <a:solidFill>
                  <a:srgbClr val="003300"/>
                </a:solidFill>
              </a:rPr>
            </a:br>
            <a:endParaRPr lang="uk-UA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357166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Участь у методичних заходах ЗДО та міста:</a:t>
            </a:r>
            <a:br>
              <a:rPr lang="uk-UA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800" dirty="0"/>
          </a:p>
        </p:txBody>
      </p:sp>
      <p:pic>
        <p:nvPicPr>
          <p:cNvPr id="7" name="Picture 2" descr="E:\User\Desktop\29920830_1597677623642638_1750035621_n.jpg"/>
          <p:cNvPicPr>
            <a:picLocks noChangeAspect="1" noChangeArrowheads="1"/>
          </p:cNvPicPr>
          <p:nvPr/>
        </p:nvPicPr>
        <p:blipFill>
          <a:blip r:embed="rId3" cstate="print">
            <a:lum bright="30000" contrast="40000"/>
          </a:blip>
          <a:srcRect l="23011" t="13541" r="8807" b="15626"/>
          <a:stretch>
            <a:fillRect/>
          </a:stretch>
        </p:blipFill>
        <p:spPr bwMode="auto">
          <a:xfrm>
            <a:off x="5072066" y="2000240"/>
            <a:ext cx="3000396" cy="425056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643438" y="857232"/>
            <a:ext cx="43576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ІІІ обласна науково – практична конференція «Вектор пошуку в сучасному освітньому просторі». Майстер – клас «Використання </a:t>
            </a:r>
            <a:r>
              <a:rPr lang="uk-UA" sz="14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здоров’язберігаючої</a:t>
            </a:r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технології В.Ф.Базарного</a:t>
            </a:r>
            <a:r>
              <a:rPr lang="en-US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у ЗДО» (2017 р.)</a:t>
            </a:r>
            <a:endParaRPr lang="uk-UA" sz="1400" b="1" dirty="0"/>
          </a:p>
        </p:txBody>
      </p:sp>
      <p:pic>
        <p:nvPicPr>
          <p:cNvPr id="7170" name="Picture 2" descr="H:\IMG_3183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642910" y="2143116"/>
            <a:ext cx="3643338" cy="2675576"/>
          </a:xfrm>
          <a:prstGeom prst="round2DiagRect">
            <a:avLst>
              <a:gd name="adj1" fmla="val 50000"/>
              <a:gd name="adj2" fmla="val 0"/>
            </a:avLst>
          </a:prstGeom>
          <a:ln w="3810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768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pic>
        <p:nvPicPr>
          <p:cNvPr id="5122" name="Picture 2" descr="H:\IMG_2986.JPG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4357686" y="2357430"/>
            <a:ext cx="4429156" cy="332186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57224" y="285728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Здоров’язбережувальна</a:t>
            </a:r>
            <a:r>
              <a:rPr lang="uk-UA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технологія В.Ф.Базарного</a:t>
            </a:r>
          </a:p>
        </p:txBody>
      </p:sp>
      <p:pic>
        <p:nvPicPr>
          <p:cNvPr id="4098" name="Picture 2" descr="E:\ФОТОГРАФІЇ\2017-2018\фізкультура\P12005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4286280" cy="321471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768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14290"/>
            <a:ext cx="8496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Використання інтерактивних форм, методів і прийомів роботи з дітьми</a:t>
            </a:r>
            <a:endParaRPr lang="uk-UA" sz="2000" dirty="0"/>
          </a:p>
        </p:txBody>
      </p:sp>
      <p:pic>
        <p:nvPicPr>
          <p:cNvPr id="9" name="Picture 5" descr="DSCF1394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714612" y="3429000"/>
            <a:ext cx="3524276" cy="2643206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28992" y="2571744"/>
            <a:ext cx="19735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uk-UA" sz="16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“Мікрофон”</a:t>
            </a:r>
            <a:endParaRPr lang="uk-UA" sz="1600" dirty="0"/>
          </a:p>
        </p:txBody>
      </p:sp>
      <p:pic>
        <p:nvPicPr>
          <p:cNvPr id="4099" name="Picture 3" descr="H:\IMG_3184.JPG"/>
          <p:cNvPicPr>
            <a:picLocks noChangeAspect="1" noChangeArrowheads="1"/>
          </p:cNvPicPr>
          <p:nvPr/>
        </p:nvPicPr>
        <p:blipFill>
          <a:blip r:embed="rId4" cstate="print"/>
          <a:srcRect t="1754" r="13450"/>
          <a:stretch>
            <a:fillRect/>
          </a:stretch>
        </p:blipFill>
        <p:spPr bwMode="auto">
          <a:xfrm>
            <a:off x="6286512" y="1643050"/>
            <a:ext cx="2643206" cy="4000528"/>
          </a:xfrm>
          <a:prstGeom prst="round2DiagRect">
            <a:avLst>
              <a:gd name="adj1" fmla="val 0"/>
              <a:gd name="adj2" fmla="val 19621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H:\IMG_31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357298"/>
            <a:ext cx="2928958" cy="292895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28596" y="785794"/>
            <a:ext cx="24582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Продуктивна діяльність</a:t>
            </a:r>
            <a:endParaRPr lang="uk-UA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72198" y="857232"/>
            <a:ext cx="2656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Ситуативне моделюв</a:t>
            </a:r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ання</a:t>
            </a:r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71438"/>
          </a:xfrm>
        </p:spPr>
        <p:txBody>
          <a:bodyPr>
            <a:normAutofit fontScale="90000"/>
          </a:bodyPr>
          <a:lstStyle/>
          <a:p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7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1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6072206"/>
            <a:ext cx="16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uk-UA" b="1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В.Й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5716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Робота з батьками</a:t>
            </a:r>
            <a:br>
              <a:rPr lang="uk-UA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1071546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Свята та розваги</a:t>
            </a:r>
          </a:p>
        </p:txBody>
      </p:sp>
      <p:pic>
        <p:nvPicPr>
          <p:cNvPr id="3074" name="Picture 2" descr="E:\ФОТОГРАФІЇ\2016-2017\13.12.2016 вечорниці\PC130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031" y="1643049"/>
            <a:ext cx="4024341" cy="3018255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H:\IMG_31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2000240"/>
            <a:ext cx="4616378" cy="334326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99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072066" y="1142984"/>
            <a:ext cx="3857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Нетрадиційні форми проведення батьківських зборів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23453</TotalTime>
  <Words>703</Words>
  <Application>Microsoft Office PowerPoint</Application>
  <PresentationFormat>Экран (4:3)</PresentationFormat>
  <Paragraphs>67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Тема Office</vt:lpstr>
      <vt:lpstr> Тертична В.Й.</vt:lpstr>
      <vt:lpstr>                                      Візитна картка:  Освіта: Неповна вища, педагогічне училище імені Ярослава Галана, 1988 р. Спеціальність: Виховання в дошкільних закладах Кваліфікація: Вихователь в дошкільних закладах Педагогічний стаж: 35 років На посаді вихователя: 35 років Проходження курсової перепідготовки: ВІППО, грудень 2022 р. Атестація: 2019 р. Відповідає раніше встановленому   11-му тарифному розряду                                                                                                                                        </vt:lpstr>
      <vt:lpstr>     Життєве кредо:    «Не завжди говори те, що знаєш, але знай завжди що говориш»</vt:lpstr>
      <vt:lpstr>     Педагогічне кредо:    «Вміння знаходити обдарованих і здібних дітей – талант. Вміння їх виховувати – мистецтво. Але найголовніше є любов до дитини»</vt:lpstr>
      <vt:lpstr>Презентация PowerPoint</vt:lpstr>
      <vt:lpstr>                        </vt:lpstr>
      <vt:lpstr>Презентация PowerPoint</vt:lpstr>
      <vt:lpstr>Презентация PowerPoint</vt:lpstr>
      <vt:lpstr>   </vt:lpstr>
      <vt:lpstr>  Мої нагороди:   </vt:lpstr>
      <vt:lpstr>  Питання поглибленого вивчення “ Кінезіологія, як засіб розвитку мовлення та інтелектуальних здібностей дітей дошкільного віку.” Суть питання: Розвиток міжпівкульної взаємодії та синхронізація роботи півкуль головного мозку сприяє активізації у дітей розумової, мовленнєвої діяльності та інтелектуальних здібностей дітей. Підвищується їх творчий потенціал, покращується концентрація уваги, мислення, пам’яті   </vt:lpstr>
      <vt:lpstr>Впровадження інноваційних технологій</vt:lpstr>
      <vt:lpstr>Впровадження інноваційних технологій</vt:lpstr>
      <vt:lpstr>Впровадження інноваційних технологій</vt:lpstr>
      <vt:lpstr>Презентация PowerPoint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     вихователя Тертичної Валерії  Йосипівни                  Загальні дані Освіта: Неповна вища, педагогічне училище  ім. Я Галана,1988р. Спеціальність: Виховання в дошкільних закладах Кваліфікація: Вихователь в дошкільних закладах Педагогічний стаж: 25 років На посаді вихователя: 25 років Нагороди: Грамота Управління освіти Луцької міської ради 2009, 2010 рр. Проходження курсової перепідготовки: місце – ВІППО, вересень 2013р. Атестація: 2009р. Відповідає раніше встановленому 9-му тарифному розряду                                                                                                                                       Питання поглибленого опрацювання:  Формування логіко – математичних уявлень через логічні ігри та вправи                                                        Суть питання:  Сформоване логіко-математичне мислення допомагає дитині аналізувати різноманітні процеси, приймати рішення не лише згідно з чітко розробленими алгоритмами, але й коригувати власні дії у змінних умовах життя, та сприяє культурному та інтелектуальному розвитку особистості.  </dc:title>
  <dc:creator>User</dc:creator>
  <cp:lastModifiedBy>PCUser</cp:lastModifiedBy>
  <cp:revision>57</cp:revision>
  <dcterms:created xsi:type="dcterms:W3CDTF">2019-03-06T12:37:37Z</dcterms:created>
  <dcterms:modified xsi:type="dcterms:W3CDTF">2024-03-12T12:47:10Z</dcterms:modified>
</cp:coreProperties>
</file>