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57" r:id="rId3"/>
    <p:sldId id="258" r:id="rId4"/>
    <p:sldId id="260" r:id="rId5"/>
    <p:sldId id="261" r:id="rId6"/>
    <p:sldId id="266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2" r:id="rId15"/>
    <p:sldId id="287" r:id="rId16"/>
    <p:sldId id="277" r:id="rId17"/>
    <p:sldId id="288" r:id="rId18"/>
    <p:sldId id="271" r:id="rId19"/>
    <p:sldId id="289" r:id="rId20"/>
    <p:sldId id="290" r:id="rId21"/>
    <p:sldId id="283" r:id="rId22"/>
    <p:sldId id="279" r:id="rId23"/>
    <p:sldId id="273" r:id="rId24"/>
    <p:sldId id="276" r:id="rId25"/>
    <p:sldId id="284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3980"/>
    <a:srgbClr val="FF9933"/>
    <a:srgbClr val="FF3300"/>
    <a:srgbClr val="A73B19"/>
    <a:srgbClr val="3D342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>
        <p:scale>
          <a:sx n="90" d="100"/>
          <a:sy n="90" d="100"/>
        </p:scale>
        <p:origin x="-224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1EF52-3733-49B7-B5DE-4F271A7545C8}" type="datetimeFigureOut">
              <a:rPr lang="ru-RU" smtClean="0"/>
              <a:pPr/>
              <a:t>02.10.2021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959B3-29C7-4791-B347-9839F7F412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4797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23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7233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136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959B3-29C7-4791-B347-9839F7F41248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400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4907" y="191683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Times New Roman" pitchFamily="18" charset="0"/>
              </a:rPr>
              <a:t>Портфоліо вихователя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37844" y="3140968"/>
            <a:ext cx="51299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Жучик </a:t>
            </a:r>
            <a:r>
              <a:rPr lang="uk-UA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Альони</a:t>
            </a:r>
            <a:endParaRPr lang="uk-UA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Василівни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83647" y="5525943"/>
            <a:ext cx="14237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2019р.</a:t>
            </a:r>
            <a:endParaRPr lang="ru-RU" sz="3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5517232"/>
            <a:ext cx="14237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2019р.</a:t>
            </a:r>
            <a:endParaRPr lang="ru-RU" sz="3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124744"/>
            <a:ext cx="60708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Заклад дошкільної освіти № 35</a:t>
            </a:r>
            <a:endParaRPr lang="ru-RU" sz="3200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347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25" y="-8764"/>
            <a:ext cx="9128675" cy="68667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0"/>
            <a:ext cx="3584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Завдання: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493" y="923330"/>
            <a:ext cx="86409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зв'язного мовлення, розширення і збагачення словникового запасу дітей;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основних психічних процесів – пам'яті, уваги, образного мислення;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Перекодування інформації, тобто перетворення абстрактних  символів в образи;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вміння працювати за зразком, за правилами, слухати дорослого і виконувати його інструкції;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 smtClean="0"/>
              <a:t>Розвиток творчих здібностей дітей, вміння самим складати схеми і відтворювати їх;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uk-UA" sz="2800" b="1" dirty="0"/>
              <a:t> Розвиток дрібної моторики </a:t>
            </a:r>
            <a:r>
              <a:rPr lang="uk-UA" sz="2800" b="1" dirty="0" smtClean="0"/>
              <a:t>рук.</a:t>
            </a:r>
            <a:endParaRPr lang="uk-UA" sz="2800" b="1" dirty="0"/>
          </a:p>
          <a:p>
            <a:pPr marL="285750" indent="-285750">
              <a:buFont typeface="Wingdings" pitchFamily="2" charset="2"/>
              <a:buChar char="§"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4943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404664"/>
            <a:ext cx="8064896" cy="7920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Мнемотехніка як педагогічна технологія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700808"/>
            <a:ext cx="2520280" cy="13464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Полегшує дітям оволодіння зв'язним мовленням.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59832" y="1736812"/>
            <a:ext cx="2592288" cy="13464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Враховує індивідуальні особливості дітей</a:t>
            </a:r>
            <a:r>
              <a:rPr lang="uk-UA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40152" y="1808820"/>
            <a:ext cx="2880320" cy="12744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Здоров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uk-UA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язберігаюча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педагогічна технологія.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331640" y="1196752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149884" y="1196752"/>
            <a:ext cx="422116" cy="540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164288" y="1196752"/>
            <a:ext cx="432048" cy="615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User\Desktop\робота\IMG_20190220_161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8409" y="3429000"/>
            <a:ext cx="5632626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960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90" y="0"/>
            <a:ext cx="912831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9302" y="39931"/>
            <a:ext cx="72410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Розвива</a:t>
            </a:r>
            <a:r>
              <a:rPr lang="uk-UA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є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мовлення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4051" y="980728"/>
            <a:ext cx="3096344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Складання творчої розповіді «Зима»</a:t>
            </a:r>
          </a:p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(за </a:t>
            </a:r>
            <a:r>
              <a:rPr lang="uk-UA" sz="2000" b="1" dirty="0" err="1" smtClean="0">
                <a:solidFill>
                  <a:srgbClr val="0070C0"/>
                </a:solidFill>
              </a:rPr>
              <a:t>мнемотаблицею</a:t>
            </a:r>
            <a:r>
              <a:rPr lang="uk-UA" sz="2000" b="1" dirty="0" smtClean="0">
                <a:solidFill>
                  <a:srgbClr val="0070C0"/>
                </a:solidFill>
              </a:rPr>
              <a:t>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User\Desktop\робота\IMG_20190220_154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592" y="2240512"/>
            <a:ext cx="3823263" cy="4189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830991" y="1010275"/>
            <a:ext cx="3168352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Д/г «Що я знаю про зиму»</a:t>
            </a:r>
          </a:p>
          <a:p>
            <a:pPr algn="ctr"/>
            <a:r>
              <a:rPr lang="uk-UA" sz="2000" b="1" dirty="0" smtClean="0">
                <a:solidFill>
                  <a:srgbClr val="0070C0"/>
                </a:solidFill>
              </a:rPr>
              <a:t>(за </a:t>
            </a:r>
            <a:r>
              <a:rPr lang="uk-UA" sz="2000" b="1" dirty="0" err="1" smtClean="0">
                <a:solidFill>
                  <a:srgbClr val="0070C0"/>
                </a:solidFill>
              </a:rPr>
              <a:t>мнемодоріжками</a:t>
            </a:r>
            <a:r>
              <a:rPr lang="uk-UA" sz="2000" b="1" dirty="0" smtClean="0">
                <a:solidFill>
                  <a:srgbClr val="0070C0"/>
                </a:solidFill>
              </a:rPr>
              <a:t>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051" name="Picture 3" descr="C:\Users\User\Desktop\робота\IMG_20190220_1613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24"/>
          <a:stretch/>
        </p:blipFill>
        <p:spPr bwMode="auto">
          <a:xfrm>
            <a:off x="4324197" y="2530730"/>
            <a:ext cx="4716181" cy="331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98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27" y="260648"/>
            <a:ext cx="92015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Розповідання казки «Курочка Ряба»</a:t>
            </a:r>
            <a:endParaRPr lang="ru-RU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User\Desktop\робота\IMG_20190220_1647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48" r="6424"/>
          <a:stretch/>
        </p:blipFill>
        <p:spPr bwMode="auto">
          <a:xfrm>
            <a:off x="107504" y="1197375"/>
            <a:ext cx="4752528" cy="337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робота\IMG_20190220_1649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84" r="16491"/>
          <a:stretch/>
        </p:blipFill>
        <p:spPr bwMode="auto">
          <a:xfrm>
            <a:off x="5004048" y="3023014"/>
            <a:ext cx="3993369" cy="308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496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82" y="12940"/>
            <a:ext cx="9123618" cy="68450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7647" y="12940"/>
            <a:ext cx="83090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Вивчення вірша А. </a:t>
            </a:r>
            <a:r>
              <a:rPr lang="uk-UA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Камінчука</a:t>
            </a:r>
            <a:r>
              <a:rPr lang="uk-UA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«Котики вербові» (за мнемотаблицями)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робота\DSCF11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3839" y="1963489"/>
            <a:ext cx="6336704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633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" y="-1"/>
            <a:ext cx="9143119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9315" y="0"/>
            <a:ext cx="90202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Складання творчої розповіді «Осінь» </a:t>
            </a:r>
          </a:p>
          <a:p>
            <a:pPr algn="ctr"/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мнемотаблицею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593480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64574" y="1700808"/>
            <a:ext cx="30062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Відкрите заняття </a:t>
            </a:r>
          </a:p>
          <a:p>
            <a:pPr algn="ctr"/>
            <a:r>
              <a:rPr lang="uk-UA" b="1" dirty="0" smtClean="0"/>
              <a:t> з розвитку мовлення</a:t>
            </a:r>
          </a:p>
          <a:p>
            <a:pPr algn="ctr"/>
            <a:r>
              <a:rPr lang="ru-RU" b="1" dirty="0" smtClean="0"/>
              <a:t> Тема:«</a:t>
            </a:r>
            <a:r>
              <a:rPr lang="ru-RU" b="1" dirty="0" err="1" smtClean="0"/>
              <a:t>Осінь</a:t>
            </a:r>
            <a:r>
              <a:rPr lang="ru-RU" b="1" dirty="0" smtClean="0"/>
              <a:t> </a:t>
            </a:r>
            <a:r>
              <a:rPr lang="ru-RU" b="1" dirty="0"/>
              <a:t>щедра </a:t>
            </a:r>
            <a:r>
              <a:rPr lang="ru-RU" b="1" dirty="0" smtClean="0"/>
              <a:t>та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 err="1"/>
              <a:t>багата</a:t>
            </a:r>
            <a:r>
              <a:rPr lang="ru-RU" b="1" dirty="0"/>
              <a:t> </a:t>
            </a:r>
            <a:r>
              <a:rPr lang="ru-RU" b="1" dirty="0" smtClean="0"/>
              <a:t> з </a:t>
            </a:r>
            <a:r>
              <a:rPr lang="ru-RU" b="1" dirty="0" err="1"/>
              <a:t>подарунками</a:t>
            </a:r>
            <a:r>
              <a:rPr lang="ru-RU" b="1" dirty="0"/>
              <a:t> </a:t>
            </a:r>
            <a:endParaRPr lang="ru-RU" b="1" dirty="0" smtClean="0"/>
          </a:p>
          <a:p>
            <a:pPr algn="ctr"/>
            <a:r>
              <a:rPr lang="ru-RU" b="1" dirty="0" err="1" smtClean="0"/>
              <a:t>прийшла</a:t>
            </a:r>
            <a:r>
              <a:rPr lang="ru-RU" b="1" dirty="0"/>
              <a:t>!»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782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7442"/>
            <a:ext cx="9144001" cy="68505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312" y="1849889"/>
            <a:ext cx="4464496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28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З</a:t>
            </a:r>
            <a:r>
              <a:rPr lang="uk-UA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доров</a:t>
            </a:r>
            <a:r>
              <a:rPr lang="en-US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b="1" cap="none" spc="0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язберігаючі</a:t>
            </a:r>
            <a:endParaRPr lang="uk-UA" sz="2800" b="1" cap="none" spc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технології </a:t>
            </a:r>
            <a:r>
              <a:rPr lang="uk-UA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В.Ф.Базарного</a:t>
            </a:r>
            <a:endParaRPr lang="uk-UA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 дошкільному закладі</a:t>
            </a:r>
          </a:p>
          <a:p>
            <a:pPr algn="ctr"/>
            <a:endParaRPr lang="uk-UA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Font typeface="Wingdings" pitchFamily="2" charset="2"/>
              <a:buChar char="v"/>
            </a:pPr>
            <a:r>
              <a:rPr lang="uk-UA" sz="28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Малі </a:t>
            </a:r>
            <a:r>
              <a:rPr lang="uk-UA" sz="2800" b="1" dirty="0" err="1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офтальмотренажери</a:t>
            </a:r>
            <a:r>
              <a:rPr lang="uk-UA" sz="28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робота\мобілі 0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3" r="5112" b="8123"/>
          <a:stretch/>
        </p:blipFill>
        <p:spPr bwMode="auto">
          <a:xfrm>
            <a:off x="4543035" y="3564418"/>
            <a:ext cx="4246776" cy="332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робота\мобілі 0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70" r="6008" b="16473"/>
          <a:stretch/>
        </p:blipFill>
        <p:spPr bwMode="auto">
          <a:xfrm>
            <a:off x="4927838" y="524654"/>
            <a:ext cx="4086427" cy="3008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269" y="116632"/>
            <a:ext cx="402853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своїй роботі </a:t>
            </a:r>
          </a:p>
          <a:p>
            <a:pPr algn="ctr"/>
            <a:r>
              <a:rPr lang="uk-UA" sz="4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використовую:</a:t>
            </a:r>
            <a:endParaRPr lang="ru-RU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14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19" y="0"/>
            <a:ext cx="911056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4917" y="171188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2400" b="1" dirty="0" err="1" smtClean="0">
                <a:solidFill>
                  <a:srgbClr val="7030A0"/>
                </a:solidFill>
              </a:rPr>
              <a:t>Мобіль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488" y="828935"/>
            <a:ext cx="4102089" cy="3071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1999" y="173466"/>
            <a:ext cx="2735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7030A0"/>
                </a:solidFill>
              </a:rPr>
              <a:t>Ковролінограф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3076" name="Picture 4" descr="C:\Users\User\Desktop\робота\DSC034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99" y="3900189"/>
            <a:ext cx="3939981" cy="295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робота\IMG_20190204_16160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131" r="11724" b="6628"/>
          <a:stretch/>
        </p:blipFill>
        <p:spPr bwMode="auto">
          <a:xfrm>
            <a:off x="4571998" y="857251"/>
            <a:ext cx="3960442" cy="304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4917" y="3940407"/>
            <a:ext cx="24320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Д</a:t>
            </a:r>
            <a:r>
              <a:rPr lang="en-US" b="1" dirty="0" smtClean="0"/>
              <a:t>/</a:t>
            </a:r>
            <a:r>
              <a:rPr lang="uk-UA" b="1" dirty="0" smtClean="0"/>
              <a:t>г « Що я побачив </a:t>
            </a:r>
          </a:p>
          <a:p>
            <a:r>
              <a:rPr lang="uk-UA" b="1" dirty="0" smtClean="0"/>
              <a:t>та кого зустрів</a:t>
            </a:r>
          </a:p>
          <a:p>
            <a:r>
              <a:rPr lang="uk-UA" b="1" dirty="0"/>
              <a:t>в</a:t>
            </a:r>
            <a:r>
              <a:rPr lang="uk-UA" b="1" dirty="0" smtClean="0"/>
              <a:t> зимовому лісі»</a:t>
            </a:r>
          </a:p>
          <a:p>
            <a:r>
              <a:rPr lang="uk-UA" b="1" dirty="0" smtClean="0"/>
              <a:t>(відкрите заняття)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687356" y="3900189"/>
            <a:ext cx="2350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Д/г « Посади </a:t>
            </a:r>
          </a:p>
          <a:p>
            <a:r>
              <a:rPr lang="uk-UA" b="1" dirty="0"/>
              <a:t>п</a:t>
            </a:r>
            <a:r>
              <a:rPr lang="uk-UA" b="1" dirty="0" smtClean="0"/>
              <a:t>ташку на гілочку»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51999" y="6211669"/>
            <a:ext cx="2392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Д</a:t>
            </a:r>
            <a:r>
              <a:rPr lang="ru-RU" b="1" dirty="0" smtClean="0"/>
              <a:t>/г «</a:t>
            </a:r>
            <a:r>
              <a:rPr lang="ru-RU" b="1" dirty="0" err="1" smtClean="0"/>
              <a:t>Що</a:t>
            </a:r>
            <a:r>
              <a:rPr lang="ru-RU" b="1" dirty="0" smtClean="0"/>
              <a:t> я знаю про</a:t>
            </a:r>
          </a:p>
          <a:p>
            <a:r>
              <a:rPr lang="uk-UA" b="1" dirty="0"/>
              <a:t>д</a:t>
            </a:r>
            <a:r>
              <a:rPr lang="uk-UA" b="1" dirty="0" smtClean="0"/>
              <a:t>иких тварин</a:t>
            </a:r>
            <a:r>
              <a:rPr lang="uk-UA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283201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814"/>
            <a:ext cx="9144000" cy="684718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868295"/>
            <a:ext cx="4812626" cy="421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966" y="36752"/>
            <a:ext cx="4317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400" b="1" dirty="0" err="1" smtClean="0">
                <a:solidFill>
                  <a:srgbClr val="7030A0"/>
                </a:solidFill>
              </a:rPr>
              <a:t>Психогімнастика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«Ми </a:t>
            </a:r>
            <a:r>
              <a:rPr lang="ru-RU" sz="2400" b="1" dirty="0" err="1">
                <a:solidFill>
                  <a:srgbClr val="7030A0"/>
                </a:solidFill>
              </a:rPr>
              <a:t>осінні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листочки</a:t>
            </a:r>
            <a:r>
              <a:rPr lang="ru-RU" sz="2400" b="1" dirty="0">
                <a:solidFill>
                  <a:srgbClr val="7030A0"/>
                </a:solidFill>
              </a:rPr>
              <a:t>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722" y="5373216"/>
            <a:ext cx="838842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Відкритий перегляд прогулянки на свіжому повітрі </a:t>
            </a:r>
            <a:r>
              <a:rPr lang="ru-RU" sz="2400" b="1" dirty="0" smtClean="0"/>
              <a:t>на тему: </a:t>
            </a:r>
          </a:p>
          <a:p>
            <a:pPr algn="ctr"/>
            <a:r>
              <a:rPr lang="uk-UA" sz="2400" b="1" dirty="0" smtClean="0"/>
              <a:t>«Дерева восени»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8252" y="414761"/>
            <a:ext cx="4108530" cy="356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49736" y="3983578"/>
            <a:ext cx="3302507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</a:rPr>
              <a:t>Інноваційна технологія </a:t>
            </a:r>
          </a:p>
          <a:p>
            <a:r>
              <a:rPr lang="uk-UA" sz="2000" b="1" dirty="0" smtClean="0">
                <a:solidFill>
                  <a:schemeClr val="tx2"/>
                </a:solidFill>
              </a:rPr>
              <a:t>«Створення малюнка</a:t>
            </a:r>
          </a:p>
          <a:p>
            <a:r>
              <a:rPr lang="uk-UA" sz="2000" b="1" dirty="0">
                <a:solidFill>
                  <a:schemeClr val="tx2"/>
                </a:solidFill>
              </a:rPr>
              <a:t>з</a:t>
            </a:r>
            <a:r>
              <a:rPr lang="uk-UA" sz="2000" b="1" dirty="0" smtClean="0">
                <a:solidFill>
                  <a:schemeClr val="tx2"/>
                </a:solidFill>
              </a:rPr>
              <a:t> природних матеріалів»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26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9" y="0"/>
            <a:ext cx="914011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7744" y="175286"/>
            <a:ext cx="4333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Інноваційні технології: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969" y="1659649"/>
            <a:ext cx="3695550" cy="384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355" y="720727"/>
            <a:ext cx="47788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Інтерактивний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метод </a:t>
            </a:r>
            <a:r>
              <a:rPr lang="ru-RU" sz="2000" b="1" dirty="0" smtClean="0"/>
              <a:t>«</a:t>
            </a:r>
            <a:r>
              <a:rPr lang="ru-RU" sz="2000" b="1" dirty="0" err="1"/>
              <a:t>Мікрофон</a:t>
            </a:r>
            <a:r>
              <a:rPr lang="ru-RU" sz="2000" b="1" dirty="0" smtClean="0"/>
              <a:t>»</a:t>
            </a:r>
          </a:p>
          <a:p>
            <a:r>
              <a:rPr lang="uk-UA" sz="2000" b="1" dirty="0" smtClean="0"/>
              <a:t>(на відкритому занятті)</a:t>
            </a:r>
            <a:endParaRPr lang="ru-RU" sz="2000" b="1" dirty="0" smtClean="0"/>
          </a:p>
          <a:p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11815" y="720726"/>
            <a:ext cx="38651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uk-UA" sz="2000" b="1" dirty="0" smtClean="0">
                <a:solidFill>
                  <a:schemeClr val="accent1">
                    <a:lumMod val="75000"/>
                  </a:schemeClr>
                </a:solidFill>
              </a:rPr>
              <a:t>Мнемотехніка</a:t>
            </a:r>
          </a:p>
          <a:p>
            <a:r>
              <a:rPr lang="uk-UA" sz="2000" b="1" dirty="0" smtClean="0"/>
              <a:t>(відгадування </a:t>
            </a:r>
            <a:r>
              <a:rPr lang="uk-UA" sz="2000" b="1" dirty="0" err="1" smtClean="0"/>
              <a:t>мнемозагадок</a:t>
            </a:r>
            <a:r>
              <a:rPr lang="uk-UA" sz="2000" b="1" dirty="0" smtClean="0"/>
              <a:t> </a:t>
            </a:r>
          </a:p>
          <a:p>
            <a:r>
              <a:rPr lang="uk-UA" sz="2000" b="1" dirty="0"/>
              <a:t>п</a:t>
            </a:r>
            <a:r>
              <a:rPr lang="uk-UA" sz="2000" b="1" dirty="0" smtClean="0"/>
              <a:t>ро геометричні фігури)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7" r="6058"/>
          <a:stretch/>
        </p:blipFill>
        <p:spPr bwMode="auto">
          <a:xfrm>
            <a:off x="4738178" y="1621707"/>
            <a:ext cx="4002497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4428" y="4706503"/>
            <a:ext cx="2839933" cy="2118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2289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портфоліо\slide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02" y="-1"/>
            <a:ext cx="9126697" cy="68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35826" y="332656"/>
            <a:ext cx="56989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Зміст портфоліо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27626" y="1484784"/>
            <a:ext cx="1860198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</a:rPr>
              <a:t>Загальні     відомості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74900" y="1484784"/>
            <a:ext cx="2193244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Педагогічне кредо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02291" y="1531640"/>
            <a:ext cx="1865061" cy="9612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 smtClean="0">
                <a:solidFill>
                  <a:schemeClr val="tx2"/>
                </a:solidFill>
              </a:rPr>
              <a:t>Життєве кредо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1600" y="2996952"/>
            <a:ext cx="2334255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Що для мене професія вихователь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04988" y="2997874"/>
            <a:ext cx="2223868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2"/>
                </a:solidFill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</a:rPr>
              <a:t>Принципи педагогічної діяльності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0193" y="3026505"/>
            <a:ext cx="2067160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Проблема, </a:t>
            </a:r>
            <a:r>
              <a:rPr lang="uk-UA" sz="2400" b="1" dirty="0" smtClean="0">
                <a:solidFill>
                  <a:schemeClr val="tx2"/>
                </a:solidFill>
              </a:rPr>
              <a:t>над якою працюю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04988" y="4509120"/>
            <a:ext cx="2223868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tx2"/>
                </a:solidFill>
              </a:rPr>
              <a:t>Творчий звіт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41601" y="4509120"/>
            <a:ext cx="2334254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Участь у методичних заходах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2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19" y="0"/>
            <a:ext cx="911056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8579" y="61482"/>
            <a:ext cx="540244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Створення інтелектуальних карт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41" y="603181"/>
            <a:ext cx="3455877" cy="419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9354" y="5081203"/>
            <a:ext cx="4134613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1.Відкрите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інтегроване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твору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Василя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Сухомлинського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«Лялька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дощем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5231" y="711813"/>
            <a:ext cx="2882163" cy="364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98" y="3687687"/>
            <a:ext cx="4450133" cy="314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74698" y="836712"/>
            <a:ext cx="26693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Відкрите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інтегроване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аняття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твору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Василя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Сухомлинського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Дивний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мисливець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324755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831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3114" y="-28265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C00000"/>
                </a:solidFill>
              </a:rPr>
              <a:t>Інтегроване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заняття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dirty="0" smtClean="0"/>
              <a:t>з </a:t>
            </a:r>
            <a:r>
              <a:rPr lang="ru-RU" sz="2000" b="1" dirty="0" err="1"/>
              <a:t>пріоритетом</a:t>
            </a:r>
            <a:r>
              <a:rPr lang="ru-RU" sz="2000" b="1" dirty="0"/>
              <a:t> </a:t>
            </a:r>
            <a:r>
              <a:rPr lang="ru-RU" sz="2000" b="1" dirty="0" err="1"/>
              <a:t>логіко-математичних</a:t>
            </a:r>
            <a:r>
              <a:rPr lang="ru-RU" sz="2000" b="1" dirty="0"/>
              <a:t> </a:t>
            </a:r>
            <a:r>
              <a:rPr lang="ru-RU" sz="2000" b="1" dirty="0" err="1"/>
              <a:t>завдань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FF3300"/>
                </a:solidFill>
              </a:rPr>
              <a:t>«У </a:t>
            </a:r>
            <a:r>
              <a:rPr lang="ru-RU" sz="2000" b="1" dirty="0" err="1">
                <a:solidFill>
                  <a:srgbClr val="FF3300"/>
                </a:solidFill>
              </a:rPr>
              <a:t>країні</a:t>
            </a:r>
            <a:r>
              <a:rPr lang="ru-RU" sz="2000" b="1" dirty="0">
                <a:solidFill>
                  <a:srgbClr val="FF3300"/>
                </a:solidFill>
              </a:rPr>
              <a:t> </a:t>
            </a:r>
            <a:r>
              <a:rPr lang="ru-RU" sz="2000" b="1" dirty="0" err="1">
                <a:solidFill>
                  <a:srgbClr val="FF3300"/>
                </a:solidFill>
              </a:rPr>
              <a:t>геометричних</a:t>
            </a:r>
            <a:r>
              <a:rPr lang="ru-RU" sz="2000" b="1" dirty="0">
                <a:solidFill>
                  <a:srgbClr val="FF3300"/>
                </a:solidFill>
              </a:rPr>
              <a:t> </a:t>
            </a:r>
            <a:r>
              <a:rPr lang="ru-RU" sz="2000" b="1" dirty="0" err="1">
                <a:solidFill>
                  <a:srgbClr val="FF3300"/>
                </a:solidFill>
              </a:rPr>
              <a:t>фігур</a:t>
            </a:r>
            <a:r>
              <a:rPr lang="ru-RU" sz="2000" b="1" dirty="0">
                <a:solidFill>
                  <a:srgbClr val="FF3300"/>
                </a:solidFill>
              </a:rPr>
              <a:t>»</a:t>
            </a:r>
          </a:p>
        </p:txBody>
      </p:sp>
      <p:pic>
        <p:nvPicPr>
          <p:cNvPr id="14340" name="Picture 4" descr="C:\Users\User\Desktop\робота\image-0-02-05-aeb96ad020caa73431f0e5bd3431b3245b37ad1b0632994027cea5996e7f0b8b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55568"/>
            <a:ext cx="3759592" cy="274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User\Desktop\робота\image-0-02-05-ff71ad7937800f10bebaf6b2e08ffc4bf86fea41aa63c71837ad584f8540e4ec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801" y="1254064"/>
            <a:ext cx="3814882" cy="274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User\Desktop\робота\image-0-02-05-468a6659e1f4422146219feb2bc21c8e161b102c74c49059ea806aeeb51a8550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41207"/>
            <a:ext cx="3759592" cy="285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C:\Users\User\Desktop\робота\image-0-02-05-c96299f34dbf2ff9e3d9f7725fd2e498a1c50cf0a8f5239e388cae15f7c703af-V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81" b="16634"/>
          <a:stretch/>
        </p:blipFill>
        <p:spPr bwMode="auto">
          <a:xfrm>
            <a:off x="576801" y="4036154"/>
            <a:ext cx="3848099" cy="28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923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 descr="C:\Users\User\Desktop\робота\IMG_20171011_1350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90" r="13895"/>
          <a:stretch/>
        </p:blipFill>
        <p:spPr bwMode="auto">
          <a:xfrm>
            <a:off x="4832310" y="2935202"/>
            <a:ext cx="4161557" cy="363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робота\14721442_1772784349648603_1350416547853246858_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480"/>
          <a:stretch/>
        </p:blipFill>
        <p:spPr bwMode="auto">
          <a:xfrm>
            <a:off x="467544" y="865687"/>
            <a:ext cx="3927939" cy="388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25670" y="870154"/>
            <a:ext cx="3574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/>
              <a:t>Методична година</a:t>
            </a:r>
          </a:p>
          <a:p>
            <a:pPr algn="ctr"/>
            <a:r>
              <a:rPr lang="uk-UA" sz="2000" b="1" dirty="0" smtClean="0"/>
              <a:t>Консультація на тему:</a:t>
            </a:r>
            <a:r>
              <a:rPr lang="ru-RU" sz="2000" b="1" dirty="0"/>
              <a:t>«Як </a:t>
            </a:r>
            <a:r>
              <a:rPr lang="ru-RU" sz="2000" b="1" dirty="0" err="1"/>
              <a:t>застосовувати</a:t>
            </a:r>
            <a:r>
              <a:rPr lang="ru-RU" sz="2000" b="1" dirty="0"/>
              <a:t> </a:t>
            </a:r>
            <a:r>
              <a:rPr lang="ru-RU" sz="2000" b="1" dirty="0" err="1"/>
              <a:t>позамовні</a:t>
            </a:r>
            <a:r>
              <a:rPr lang="ru-RU" sz="2000" b="1" dirty="0"/>
              <a:t> </a:t>
            </a:r>
            <a:r>
              <a:rPr lang="ru-RU" sz="2000" b="1" dirty="0" err="1"/>
              <a:t>засоби</a:t>
            </a:r>
            <a:r>
              <a:rPr lang="ru-RU" sz="2000" b="1" dirty="0"/>
              <a:t> </a:t>
            </a:r>
            <a:r>
              <a:rPr lang="ru-RU" sz="2000" b="1" dirty="0" err="1"/>
              <a:t>виразності</a:t>
            </a:r>
            <a:r>
              <a:rPr lang="ru-RU" sz="2000" b="1" dirty="0"/>
              <a:t> </a:t>
            </a:r>
            <a:r>
              <a:rPr lang="ru-RU" sz="2000" b="1" dirty="0" err="1"/>
              <a:t>під</a:t>
            </a:r>
            <a:r>
              <a:rPr lang="ru-RU" sz="2000" b="1" dirty="0"/>
              <a:t> час </a:t>
            </a:r>
            <a:r>
              <a:rPr lang="ru-RU" sz="2000" b="1" dirty="0" err="1"/>
              <a:t>читання</a:t>
            </a:r>
            <a:r>
              <a:rPr lang="ru-RU" sz="2000" b="1" dirty="0"/>
              <a:t> </a:t>
            </a:r>
            <a:r>
              <a:rPr lang="ru-RU" sz="2000" b="1" dirty="0" err="1"/>
              <a:t>художньої</a:t>
            </a:r>
            <a:r>
              <a:rPr lang="ru-RU" sz="2000" b="1" dirty="0"/>
              <a:t> </a:t>
            </a:r>
            <a:r>
              <a:rPr lang="ru-RU" sz="2000" b="1" dirty="0" err="1"/>
              <a:t>літератури</a:t>
            </a:r>
            <a:r>
              <a:rPr lang="ru-RU" sz="2000" b="1" dirty="0"/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2638" y="11371"/>
            <a:ext cx="6965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Участь у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методичних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заходах</a:t>
            </a:r>
          </a:p>
        </p:txBody>
      </p:sp>
    </p:spTree>
    <p:extLst>
      <p:ext uri="{BB962C8B-B14F-4D97-AF65-F5344CB8AC3E}">
        <p14:creationId xmlns:p14="http://schemas.microsoft.com/office/powerpoint/2010/main" xmlns="" val="1372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5" name="Picture 3" descr="C:\Users\User\Desktop\робота\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95" b="20485"/>
          <a:stretch/>
        </p:blipFill>
        <p:spPr bwMode="auto">
          <a:xfrm>
            <a:off x="4543841" y="1844824"/>
            <a:ext cx="4374759" cy="407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02647" y="620688"/>
            <a:ext cx="38571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/>
              <a:t>Семінар – практикум </a:t>
            </a:r>
          </a:p>
          <a:p>
            <a:r>
              <a:rPr lang="uk-UA" sz="2000" b="1" dirty="0" smtClean="0"/>
              <a:t>Тема: «Формування навичок </a:t>
            </a:r>
          </a:p>
          <a:p>
            <a:r>
              <a:rPr lang="uk-UA" sz="2000" b="1" dirty="0" smtClean="0"/>
              <a:t>здорового способу життя»</a:t>
            </a:r>
            <a:endParaRPr lang="ru-RU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104456" cy="421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1519" y="4593981"/>
            <a:ext cx="4344459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just"/>
            <a:r>
              <a:rPr lang="uk-UA" sz="2000" b="1" dirty="0" smtClean="0"/>
              <a:t>Методична година </a:t>
            </a:r>
          </a:p>
          <a:p>
            <a:pPr algn="just"/>
            <a:r>
              <a:rPr lang="uk-UA" sz="2000" b="1" dirty="0" smtClean="0"/>
              <a:t>Тема: «Використання елементів </a:t>
            </a:r>
          </a:p>
          <a:p>
            <a:pPr algn="just"/>
            <a:r>
              <a:rPr lang="uk-UA" sz="2000" b="1" dirty="0"/>
              <a:t>е</a:t>
            </a:r>
            <a:r>
              <a:rPr lang="uk-UA" sz="2000" b="1" dirty="0" smtClean="0"/>
              <a:t>йдетики як засобу креативного </a:t>
            </a:r>
          </a:p>
          <a:p>
            <a:pPr algn="just"/>
            <a:r>
              <a:rPr lang="uk-UA" sz="2000" b="1" dirty="0" smtClean="0"/>
              <a:t>розвитку</a:t>
            </a:r>
            <a:r>
              <a:rPr lang="uk-UA" sz="2000" b="1" dirty="0"/>
              <a:t> </a:t>
            </a:r>
            <a:r>
              <a:rPr lang="uk-UA" sz="2000" b="1" dirty="0" smtClean="0"/>
              <a:t>дошкільників»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4727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07" y="22068"/>
            <a:ext cx="9112393" cy="68359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66289" y="-20724"/>
            <a:ext cx="23514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Мої ролі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робота\image-0-02-05-1db9e504b99170436681b355c53b7ad5e3a9faa1257713e98be5ca5ab852262d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947" y="3874222"/>
            <a:ext cx="3673699" cy="26361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3505" y="6396335"/>
            <a:ext cx="105458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Клоун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User\Desktop\робота\image-0-02-04-b3250b4b602f78af6ba73351c3e4ff7797da20d0f55281b27966a11e552d5af5-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822" b="6869"/>
          <a:stretch/>
        </p:blipFill>
        <p:spPr bwMode="auto">
          <a:xfrm>
            <a:off x="4932040" y="698490"/>
            <a:ext cx="3773084" cy="2816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робота\image-0-02-04-d3ec9fced44cb1ba9b9606908811a085d7fecb21e0b088870f7aa568ff0cc79c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21792"/>
            <a:ext cx="3773084" cy="2705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36320" y="3583570"/>
            <a:ext cx="136877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Сонечко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 descr="C:\Users\User\Desktop\робота\PC13088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52" b="7316"/>
          <a:stretch/>
        </p:blipFill>
        <p:spPr bwMode="auto">
          <a:xfrm>
            <a:off x="495288" y="698490"/>
            <a:ext cx="3782357" cy="2816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18616" y="3440034"/>
            <a:ext cx="1644361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Господиня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лыбающееся лицо 6"/>
          <p:cNvSpPr/>
          <p:nvPr/>
        </p:nvSpPr>
        <p:spPr>
          <a:xfrm>
            <a:off x="4184828" y="3357202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01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222" y="827"/>
            <a:ext cx="9166221" cy="685717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1" y="-48712"/>
            <a:ext cx="79286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Робота з родинами вихованців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390" y="635451"/>
            <a:ext cx="446449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Фізкультурно</a:t>
            </a:r>
            <a:r>
              <a:rPr lang="uk-UA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математична розвага</a:t>
            </a:r>
          </a:p>
          <a:p>
            <a:pPr algn="ctr"/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 батьками  на тему: «Пригоди з Машею»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User\Desktop\робота\IMG_8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01" y="1558780"/>
            <a:ext cx="4398193" cy="3224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User\Desktop\робота\IMG_85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17" b="25271"/>
          <a:stretch/>
        </p:blipFill>
        <p:spPr bwMode="auto">
          <a:xfrm>
            <a:off x="802946" y="4385821"/>
            <a:ext cx="3264998" cy="24721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0888" y="1536453"/>
            <a:ext cx="4428872" cy="29486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9010" y="4341561"/>
            <a:ext cx="3893726" cy="2477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67743" y="714259"/>
            <a:ext cx="432201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Круглий стіл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Тема</a:t>
            </a:r>
            <a:r>
              <a:rPr lang="ru-RU" b="1" dirty="0">
                <a:solidFill>
                  <a:srgbClr val="7030A0"/>
                </a:solidFill>
              </a:rPr>
              <a:t>: «Місце дитячої книги у сім’ї».</a:t>
            </a:r>
          </a:p>
        </p:txBody>
      </p:sp>
    </p:spTree>
    <p:extLst>
      <p:ext uri="{BB962C8B-B14F-4D97-AF65-F5344CB8AC3E}">
        <p14:creationId xmlns:p14="http://schemas.microsoft.com/office/powerpoint/2010/main" xmlns="" val="154448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120"/>
            <a:ext cx="9144000" cy="68518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6049" y="2708920"/>
            <a:ext cx="653190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6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Дякую за увагу!</a:t>
            </a:r>
            <a:endParaRPr lang="ru-RU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03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19" y="0"/>
            <a:ext cx="911056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30198" y="260648"/>
            <a:ext cx="6883616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Візитна карта вихователя</a:t>
            </a:r>
            <a:endParaRPr lang="ru-RU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052736"/>
            <a:ext cx="4464496" cy="50475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uk-UA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Жучик </a:t>
            </a:r>
            <a:r>
              <a:rPr lang="uk-UA" sz="24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Альона</a:t>
            </a:r>
            <a:r>
              <a:rPr lang="uk-UA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Василівна</a:t>
            </a:r>
            <a:endParaRPr lang="uk-UA" sz="2400" b="1" u="sng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Дата народження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 18.06.1994р.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uk-UA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повна вища;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2016р.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– Луцький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педагогічний коледж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: «Дошкільна освіта». Кваліфікація: «Вихователь дітей в дошкільних закладах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2017р. – РДГУ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Спеціальність: «Дошкільна освіта».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Кваліфікація: 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Вихователь дітей дошкільного віку, організатор дошкільної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освіти.»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Педагогічний стаж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 3 роки.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Місце роботи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 9 листопада 2015 р.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ЗДО № 35 м. Луцьк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>Посада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 вихователь.</a:t>
            </a:r>
          </a:p>
          <a:p>
            <a:pPr marL="285750" indent="-285750">
              <a:buFont typeface="Wingdings" pitchFamily="2" charset="2"/>
              <a:buChar char="v"/>
            </a:pPr>
            <a:endParaRPr lang="uk-UA" dirty="0" smtClean="0"/>
          </a:p>
        </p:txBody>
      </p:sp>
      <p:pic>
        <p:nvPicPr>
          <p:cNvPr id="1026" name="Picture 2" descr="C:\Users\User\Desktop\портфоліо\IMG_20180307_1107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400" y="1222717"/>
            <a:ext cx="3584667" cy="47075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66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19" y="0"/>
            <a:ext cx="9110561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55576" y="188640"/>
            <a:ext cx="78488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Моє педагогічне </a:t>
            </a:r>
          </a:p>
          <a:p>
            <a:pPr algn="ctr"/>
            <a:r>
              <a:rPr lang="uk-UA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кредо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719" y="1997839"/>
            <a:ext cx="51125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/>
              <a:t>«</a:t>
            </a:r>
            <a:r>
              <a:rPr lang="ru-RU" sz="3600" b="1" i="1" dirty="0" err="1"/>
              <a:t>Щасливе</a:t>
            </a:r>
            <a:r>
              <a:rPr lang="ru-RU" sz="3600" b="1" i="1" dirty="0"/>
              <a:t>, </a:t>
            </a:r>
            <a:r>
              <a:rPr lang="ru-RU" sz="3600" b="1" i="1" dirty="0" err="1"/>
              <a:t>усміхнене</a:t>
            </a:r>
            <a:r>
              <a:rPr lang="ru-RU" sz="3600" b="1" i="1" dirty="0"/>
              <a:t> </a:t>
            </a:r>
            <a:r>
              <a:rPr lang="ru-RU" sz="3600" b="1" i="1" dirty="0" smtClean="0"/>
              <a:t>  </a:t>
            </a:r>
            <a:r>
              <a:rPr lang="ru-RU" sz="3600" b="1" i="1" dirty="0" err="1" smtClean="0"/>
              <a:t>обличчя</a:t>
            </a:r>
            <a:r>
              <a:rPr lang="ru-RU" sz="3600" b="1" i="1" dirty="0" smtClean="0"/>
              <a:t> </a:t>
            </a:r>
            <a:r>
              <a:rPr lang="ru-RU" sz="3600" b="1" i="1" dirty="0" err="1"/>
              <a:t>дитини</a:t>
            </a:r>
            <a:r>
              <a:rPr lang="ru-RU" sz="3600" b="1" i="1" dirty="0"/>
              <a:t> в </a:t>
            </a:r>
            <a:r>
              <a:rPr lang="ru-RU" sz="3600" b="1" i="1" dirty="0" err="1"/>
              <a:t>садочку</a:t>
            </a:r>
            <a:r>
              <a:rPr lang="ru-RU" sz="3600" b="1" i="1" dirty="0"/>
              <a:t> - </a:t>
            </a:r>
            <a:r>
              <a:rPr lang="ru-RU" sz="3600" b="1" i="1" dirty="0" err="1"/>
              <a:t>найвища</a:t>
            </a:r>
            <a:r>
              <a:rPr lang="ru-RU" sz="3600" b="1" i="1" dirty="0"/>
              <a:t> </a:t>
            </a:r>
            <a:r>
              <a:rPr lang="ru-RU" sz="3600" b="1" i="1" dirty="0" err="1"/>
              <a:t>оцінка</a:t>
            </a:r>
            <a:r>
              <a:rPr lang="ru-RU" sz="3600" b="1" i="1" dirty="0"/>
              <a:t> </a:t>
            </a:r>
            <a:r>
              <a:rPr lang="ru-RU" sz="3600" b="1" i="1" dirty="0" err="1"/>
              <a:t>діяльності</a:t>
            </a:r>
            <a:r>
              <a:rPr lang="ru-RU" sz="3600" b="1" i="1" dirty="0"/>
              <a:t> </a:t>
            </a:r>
            <a:r>
              <a:rPr lang="ru-RU" sz="3600" b="1" i="1" dirty="0" err="1"/>
              <a:t>вихователя</a:t>
            </a:r>
            <a:r>
              <a:rPr lang="ru-RU" sz="3600" b="1" i="1" dirty="0"/>
              <a:t>"</a:t>
            </a:r>
          </a:p>
        </p:txBody>
      </p:sp>
      <p:pic>
        <p:nvPicPr>
          <p:cNvPr id="2050" name="Picture 2" descr="C:\Users\User\Desktop\IMG_20180202_1054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644"/>
          <a:stretch/>
        </p:blipFill>
        <p:spPr bwMode="auto">
          <a:xfrm>
            <a:off x="5004048" y="2305807"/>
            <a:ext cx="3991203" cy="2570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лыбающееся лицо 1"/>
          <p:cNvSpPr/>
          <p:nvPr/>
        </p:nvSpPr>
        <p:spPr>
          <a:xfrm>
            <a:off x="143508" y="4860161"/>
            <a:ext cx="792088" cy="72008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лыбающееся лицо 2"/>
          <p:cNvSpPr/>
          <p:nvPr/>
        </p:nvSpPr>
        <p:spPr>
          <a:xfrm>
            <a:off x="2913214" y="5949280"/>
            <a:ext cx="694340" cy="60121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4571999" y="5417505"/>
            <a:ext cx="595857" cy="49949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7003825" y="5706588"/>
            <a:ext cx="914400" cy="84390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803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26" y="34458"/>
            <a:ext cx="9120273" cy="682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5480" y="83335"/>
            <a:ext cx="66143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cs typeface="Gautami" pitchFamily="34" charset="0"/>
              </a:rPr>
              <a:t>Моє життєве кредо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cs typeface="Gautam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061" y="1054661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"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промінь</a:t>
            </a:r>
            <a:r>
              <a:rPr lang="ru-RU" sz="2800" dirty="0"/>
              <a:t> </a:t>
            </a:r>
            <a:r>
              <a:rPr lang="ru-RU" sz="2800" dirty="0" err="1"/>
              <a:t>світла</a:t>
            </a:r>
            <a:r>
              <a:rPr lang="ru-RU" sz="2800" dirty="0"/>
              <a:t> і </a:t>
            </a:r>
            <a:r>
              <a:rPr lang="ru-RU" sz="2800" dirty="0" err="1"/>
              <a:t>спрямуй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туди</a:t>
            </a:r>
            <a:r>
              <a:rPr lang="ru-RU" sz="2800" dirty="0"/>
              <a:t>, </a:t>
            </a:r>
            <a:r>
              <a:rPr lang="ru-RU" sz="2800" dirty="0" smtClean="0"/>
              <a:t>де </a:t>
            </a:r>
            <a:r>
              <a:rPr lang="ru-RU" sz="2800" dirty="0" err="1" smtClean="0"/>
              <a:t>панує</a:t>
            </a:r>
            <a:r>
              <a:rPr lang="ru-RU" sz="2800" dirty="0" smtClean="0"/>
              <a:t> </a:t>
            </a:r>
            <a:r>
              <a:rPr lang="ru-RU" sz="2800" dirty="0" err="1"/>
              <a:t>темрява</a:t>
            </a:r>
            <a:r>
              <a:rPr lang="ru-RU" sz="2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усмішку</a:t>
            </a:r>
            <a:r>
              <a:rPr lang="ru-RU" sz="2800" dirty="0"/>
              <a:t> і </a:t>
            </a:r>
            <a:r>
              <a:rPr lang="ru-RU" sz="2800" dirty="0" err="1"/>
              <a:t>подаруй</a:t>
            </a:r>
            <a:r>
              <a:rPr lang="ru-RU" sz="2800" dirty="0"/>
              <a:t> </a:t>
            </a:r>
            <a:r>
              <a:rPr lang="ru-RU" sz="2800" dirty="0" err="1"/>
              <a:t>її</a:t>
            </a:r>
            <a:r>
              <a:rPr lang="ru-RU" sz="2800" dirty="0"/>
              <a:t> тому, </a:t>
            </a:r>
            <a:r>
              <a:rPr lang="ru-RU" sz="2800" dirty="0" err="1"/>
              <a:t>хто</a:t>
            </a:r>
            <a:r>
              <a:rPr lang="ru-RU" sz="2800" dirty="0"/>
              <a:t> так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потребує</a:t>
            </a:r>
            <a:r>
              <a:rPr lang="ru-RU" sz="2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/>
              <a:t>доброту і яви </a:t>
            </a:r>
            <a:r>
              <a:rPr lang="ru-RU" sz="2800" dirty="0" err="1"/>
              <a:t>її</a:t>
            </a:r>
            <a:r>
              <a:rPr lang="ru-RU" sz="2800" dirty="0"/>
              <a:t> тому, </a:t>
            </a:r>
            <a:r>
              <a:rPr lang="ru-RU" sz="2800" dirty="0" err="1"/>
              <a:t>хто</a:t>
            </a:r>
            <a:r>
              <a:rPr lang="ru-RU" sz="2800" dirty="0"/>
              <a:t> сам не </a:t>
            </a:r>
            <a:r>
              <a:rPr lang="ru-RU" sz="2800" dirty="0" err="1" smtClean="0"/>
              <a:t>вміє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віддавати</a:t>
            </a:r>
            <a:r>
              <a:rPr lang="ru-RU" sz="2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віру</a:t>
            </a:r>
            <a:r>
              <a:rPr lang="ru-RU" sz="2800" dirty="0"/>
              <a:t> і </a:t>
            </a:r>
            <a:r>
              <a:rPr lang="ru-RU" sz="2800" dirty="0" err="1"/>
              <a:t>віддай</a:t>
            </a:r>
            <a:r>
              <a:rPr lang="ru-RU" sz="2800" dirty="0"/>
              <a:t> кожному, </a:t>
            </a:r>
            <a:r>
              <a:rPr lang="ru-RU" sz="2800" dirty="0" err="1"/>
              <a:t>хто</a:t>
            </a:r>
            <a:r>
              <a:rPr lang="ru-RU" sz="2800" dirty="0"/>
              <a:t> не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її</a:t>
            </a:r>
            <a:r>
              <a:rPr lang="ru-RU" sz="2800" dirty="0"/>
              <a:t>. 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/>
              <a:t> </a:t>
            </a:r>
            <a:r>
              <a:rPr lang="ru-RU" sz="2800" dirty="0" err="1" smtClean="0"/>
              <a:t>Візьми</a:t>
            </a:r>
            <a:r>
              <a:rPr lang="ru-RU" sz="2800" dirty="0" smtClean="0"/>
              <a:t> </a:t>
            </a:r>
            <a:r>
              <a:rPr lang="ru-RU" sz="2800" dirty="0" err="1"/>
              <a:t>любов</a:t>
            </a:r>
            <a:r>
              <a:rPr lang="ru-RU" sz="2800" dirty="0"/>
              <a:t> і неси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всьому</a:t>
            </a:r>
            <a:r>
              <a:rPr lang="ru-RU" sz="2800" dirty="0"/>
              <a:t> </a:t>
            </a:r>
            <a:r>
              <a:rPr lang="ru-RU" sz="2800" dirty="0" err="1"/>
              <a:t>світу</a:t>
            </a:r>
            <a:r>
              <a:rPr lang="ru-RU" sz="2800" dirty="0"/>
              <a:t>".</a:t>
            </a:r>
          </a:p>
        </p:txBody>
      </p:sp>
      <p:sp>
        <p:nvSpPr>
          <p:cNvPr id="4" name="Сердце 3"/>
          <p:cNvSpPr/>
          <p:nvPr/>
        </p:nvSpPr>
        <p:spPr>
          <a:xfrm>
            <a:off x="251520" y="290723"/>
            <a:ext cx="914400" cy="7639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ердце 4"/>
          <p:cNvSpPr/>
          <p:nvPr/>
        </p:nvSpPr>
        <p:spPr>
          <a:xfrm>
            <a:off x="7997014" y="290723"/>
            <a:ext cx="914400" cy="7639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лнце 6"/>
          <p:cNvSpPr/>
          <p:nvPr/>
        </p:nvSpPr>
        <p:spPr>
          <a:xfrm>
            <a:off x="793792" y="1196752"/>
            <a:ext cx="358430" cy="33833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810561" y="2030437"/>
            <a:ext cx="324638" cy="29488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ердце 8"/>
          <p:cNvSpPr/>
          <p:nvPr/>
        </p:nvSpPr>
        <p:spPr>
          <a:xfrm>
            <a:off x="813886" y="4221088"/>
            <a:ext cx="321313" cy="186501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6-конечная звезда 9"/>
          <p:cNvSpPr/>
          <p:nvPr/>
        </p:nvSpPr>
        <p:spPr>
          <a:xfrm>
            <a:off x="827329" y="2910152"/>
            <a:ext cx="291101" cy="228600"/>
          </a:xfrm>
          <a:prstGeom prst="star6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абличка 10"/>
          <p:cNvSpPr/>
          <p:nvPr/>
        </p:nvSpPr>
        <p:spPr>
          <a:xfrm>
            <a:off x="827330" y="3799017"/>
            <a:ext cx="291100" cy="163973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 descr="C:\Users\User\Desktop\робота\IMG_20170901_0935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14" r="5387"/>
          <a:stretch/>
        </p:blipFill>
        <p:spPr bwMode="auto">
          <a:xfrm>
            <a:off x="2771800" y="4613410"/>
            <a:ext cx="3324499" cy="207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568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094"/>
            <a:ext cx="9144000" cy="684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solidFill>
                  <a:srgbClr val="C00000"/>
                </a:solidFill>
              </a:rPr>
              <a:t>Що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значить </a:t>
            </a:r>
            <a:r>
              <a:rPr lang="ru-RU" sz="3200" b="1" dirty="0">
                <a:solidFill>
                  <a:srgbClr val="C00000"/>
                </a:solidFill>
              </a:rPr>
              <a:t>бути </a:t>
            </a:r>
            <a:r>
              <a:rPr lang="ru-RU" sz="3200" b="1" dirty="0" err="1">
                <a:solidFill>
                  <a:srgbClr val="C00000"/>
                </a:solidFill>
              </a:rPr>
              <a:t>вихователем</a:t>
            </a:r>
            <a:r>
              <a:rPr lang="ru-RU" sz="3200" b="1" dirty="0">
                <a:solidFill>
                  <a:srgbClr val="C00000"/>
                </a:solidFill>
              </a:rPr>
              <a:t>? </a:t>
            </a:r>
            <a:r>
              <a:rPr lang="ru-RU" sz="2400" dirty="0" smtClean="0"/>
              <a:t>- </a:t>
            </a:r>
            <a:r>
              <a:rPr lang="ru-RU" sz="2400" dirty="0" err="1" smtClean="0">
                <a:cs typeface="Times New Roman" pitchFamily="18" charset="0"/>
              </a:rPr>
              <a:t>Кожен</a:t>
            </a:r>
            <a:r>
              <a:rPr lang="ru-RU" sz="2400" dirty="0" smtClean="0">
                <a:cs typeface="Times New Roman" pitchFamily="18" charset="0"/>
              </a:rPr>
              <a:t> день </a:t>
            </a:r>
            <a:r>
              <a:rPr lang="ru-RU" sz="2400" dirty="0" err="1" smtClean="0">
                <a:cs typeface="Times New Roman" pitchFamily="18" charset="0"/>
              </a:rPr>
              <a:t>спілкуватися</a:t>
            </a:r>
            <a:r>
              <a:rPr lang="ru-RU" sz="2400" dirty="0" smtClean="0">
                <a:cs typeface="Times New Roman" pitchFamily="18" charset="0"/>
              </a:rPr>
              <a:t> з </a:t>
            </a:r>
            <a:r>
              <a:rPr lang="ru-RU" sz="2400" dirty="0" err="1" smtClean="0">
                <a:cs typeface="Times New Roman" pitchFamily="18" charset="0"/>
              </a:rPr>
              <a:t>дітьми</a:t>
            </a:r>
            <a:r>
              <a:rPr lang="ru-RU" sz="2400" dirty="0" smtClean="0">
                <a:cs typeface="Times New Roman" pitchFamily="18" charset="0"/>
              </a:rPr>
              <a:t>. </a:t>
            </a:r>
            <a:r>
              <a:rPr lang="ru-RU" sz="2400" dirty="0" err="1" smtClean="0">
                <a:cs typeface="Times New Roman" pitchFamily="18" charset="0"/>
              </a:rPr>
              <a:t>Знаходити</a:t>
            </a:r>
            <a:r>
              <a:rPr lang="ru-RU" sz="2400" dirty="0" smtClean="0">
                <a:cs typeface="Times New Roman" pitchFamily="18" charset="0"/>
              </a:rPr>
              <a:t> в </a:t>
            </a:r>
            <a:r>
              <a:rPr lang="ru-RU" sz="2400" dirty="0" err="1" smtClean="0">
                <a:cs typeface="Times New Roman" pitchFamily="18" charset="0"/>
              </a:rPr>
              <a:t>цьому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 err="1" smtClean="0">
                <a:cs typeface="Times New Roman" pitchFamily="18" charset="0"/>
              </a:rPr>
              <a:t>радість</a:t>
            </a:r>
            <a:r>
              <a:rPr lang="ru-RU" sz="2400" dirty="0" smtClean="0">
                <a:cs typeface="Times New Roman" pitchFamily="18" charset="0"/>
              </a:rPr>
              <a:t> і </a:t>
            </a:r>
            <a:r>
              <a:rPr lang="ru-RU" sz="2400" dirty="0" err="1" smtClean="0">
                <a:cs typeface="Times New Roman" pitchFamily="18" charset="0"/>
              </a:rPr>
              <a:t>задоволення</a:t>
            </a:r>
            <a:r>
              <a:rPr lang="ru-RU" sz="2400" dirty="0" smtClean="0">
                <a:cs typeface="Times New Roman" pitchFamily="18" charset="0"/>
              </a:rPr>
              <a:t>. </a:t>
            </a:r>
            <a:r>
              <a:rPr lang="ru-RU" sz="2400" dirty="0" err="1" smtClean="0">
                <a:cs typeface="Times New Roman" pitchFamily="18" charset="0"/>
              </a:rPr>
              <a:t>Думати</a:t>
            </a:r>
            <a:r>
              <a:rPr lang="ru-RU" sz="2400" dirty="0" smtClean="0">
                <a:cs typeface="Times New Roman" pitchFamily="18" charset="0"/>
              </a:rPr>
              <a:t> про них.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uk-UA" sz="2400" dirty="0">
                <a:cs typeface="Times New Roman" pitchFamily="18" charset="0"/>
              </a:rPr>
              <a:t>П</a:t>
            </a:r>
            <a:r>
              <a:rPr lang="ru-RU" sz="2400" dirty="0" err="1" smtClean="0">
                <a:cs typeface="Times New Roman" pitchFamily="18" charset="0"/>
              </a:rPr>
              <a:t>ереживати</a:t>
            </a:r>
            <a:r>
              <a:rPr lang="ru-RU" sz="2400" dirty="0" smtClean="0">
                <a:cs typeface="Times New Roman" pitchFamily="18" charset="0"/>
              </a:rPr>
              <a:t> разом </a:t>
            </a:r>
            <a:r>
              <a:rPr lang="ru-RU" sz="2400" dirty="0" err="1" smtClean="0">
                <a:cs typeface="Times New Roman" pitchFamily="18" charset="0"/>
              </a:rPr>
              <a:t>успіхи</a:t>
            </a:r>
            <a:r>
              <a:rPr lang="ru-RU" sz="2400" dirty="0" smtClean="0">
                <a:cs typeface="Times New Roman" pitchFamily="18" charset="0"/>
              </a:rPr>
              <a:t> і </a:t>
            </a:r>
            <a:r>
              <a:rPr lang="ru-RU" sz="2400" dirty="0" err="1" smtClean="0">
                <a:cs typeface="Times New Roman" pitchFamily="18" charset="0"/>
              </a:rPr>
              <a:t>невдачі</a:t>
            </a:r>
            <a:r>
              <a:rPr lang="ru-RU" sz="2400" dirty="0" smtClean="0">
                <a:cs typeface="Times New Roman" pitchFamily="18" charset="0"/>
              </a:rPr>
              <a:t>. Нести </a:t>
            </a:r>
            <a:r>
              <a:rPr lang="ru-RU" sz="2400" dirty="0" err="1" smtClean="0">
                <a:cs typeface="Times New Roman" pitchFamily="18" charset="0"/>
              </a:rPr>
              <a:t>відповідальність</a:t>
            </a:r>
            <a:r>
              <a:rPr lang="ru-RU" sz="2400" dirty="0" smtClean="0">
                <a:cs typeface="Times New Roman" pitchFamily="18" charset="0"/>
              </a:rPr>
              <a:t>, </a:t>
            </a:r>
            <a:r>
              <a:rPr lang="ru-RU" sz="2400" dirty="0" err="1" smtClean="0">
                <a:cs typeface="Times New Roman" pitchFamily="18" charset="0"/>
              </a:rPr>
              <a:t>любити</a:t>
            </a:r>
            <a:r>
              <a:rPr lang="ru-RU" sz="24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cs typeface="Times New Roman" pitchFamily="18" charset="0"/>
              </a:rPr>
              <a:t>"Бути </a:t>
            </a:r>
            <a:r>
              <a:rPr lang="ru-RU" sz="2400" dirty="0" err="1">
                <a:cs typeface="Times New Roman" pitchFamily="18" charset="0"/>
              </a:rPr>
              <a:t>вихователем</a:t>
            </a:r>
            <a:r>
              <a:rPr lang="ru-RU" sz="2400" dirty="0">
                <a:cs typeface="Times New Roman" pitchFamily="18" charset="0"/>
              </a:rPr>
              <a:t> - </a:t>
            </a:r>
            <a:r>
              <a:rPr lang="ru-RU" sz="2400" dirty="0" err="1">
                <a:cs typeface="Times New Roman" pitchFamily="18" charset="0"/>
              </a:rPr>
              <a:t>це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покликання</a:t>
            </a:r>
            <a:r>
              <a:rPr lang="ru-RU" sz="2400" dirty="0">
                <a:cs typeface="Times New Roman" pitchFamily="18" charset="0"/>
              </a:rPr>
              <a:t>. </a:t>
            </a:r>
            <a:r>
              <a:rPr lang="ru-RU" sz="2400" dirty="0" err="1">
                <a:cs typeface="Times New Roman" pitchFamily="18" charset="0"/>
              </a:rPr>
              <a:t>Це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означає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хотіти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вміти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знову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знову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проживати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дитинство</a:t>
            </a:r>
            <a:r>
              <a:rPr lang="ru-RU" sz="2400" dirty="0">
                <a:cs typeface="Times New Roman" pitchFamily="18" charset="0"/>
              </a:rPr>
              <a:t> з кожною </a:t>
            </a:r>
            <a:r>
              <a:rPr lang="ru-RU" sz="2400" dirty="0" err="1">
                <a:cs typeface="Times New Roman" pitchFamily="18" charset="0"/>
              </a:rPr>
              <a:t>дитиною</a:t>
            </a:r>
            <a:r>
              <a:rPr lang="ru-RU" sz="2400" dirty="0">
                <a:cs typeface="Times New Roman" pitchFamily="18" charset="0"/>
              </a:rPr>
              <a:t>, </a:t>
            </a:r>
            <a:r>
              <a:rPr lang="ru-RU" sz="2400" dirty="0" err="1">
                <a:cs typeface="Times New Roman" pitchFamily="18" charset="0"/>
              </a:rPr>
              <a:t>бачити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 smtClean="0">
                <a:cs typeface="Times New Roman" pitchFamily="18" charset="0"/>
              </a:rPr>
              <a:t>світ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 err="1" smtClean="0">
                <a:cs typeface="Times New Roman" pitchFamily="18" charset="0"/>
              </a:rPr>
              <a:t>її</a:t>
            </a:r>
            <a:r>
              <a:rPr lang="ru-RU" sz="2400" dirty="0" smtClean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очима</a:t>
            </a:r>
            <a:r>
              <a:rPr lang="ru-RU" sz="2400" dirty="0">
                <a:cs typeface="Times New Roman" pitchFamily="18" charset="0"/>
              </a:rPr>
              <a:t>, </a:t>
            </a:r>
            <a:r>
              <a:rPr lang="ru-RU" sz="2400" dirty="0" err="1">
                <a:cs typeface="Times New Roman" pitchFamily="18" charset="0"/>
              </a:rPr>
              <a:t>дивуватися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пізнавати</a:t>
            </a:r>
            <a:r>
              <a:rPr lang="ru-RU" sz="2400" dirty="0">
                <a:cs typeface="Times New Roman" pitchFamily="18" charset="0"/>
              </a:rPr>
              <a:t> разом </a:t>
            </a:r>
            <a:r>
              <a:rPr lang="ru-RU" sz="2400" dirty="0" err="1">
                <a:cs typeface="Times New Roman" pitchFamily="18" charset="0"/>
              </a:rPr>
              <a:t>з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smtClean="0">
                <a:cs typeface="Times New Roman" pitchFamily="18" charset="0"/>
              </a:rPr>
              <a:t>нею, </a:t>
            </a:r>
            <a:r>
              <a:rPr lang="ru-RU" sz="2400" dirty="0">
                <a:cs typeface="Times New Roman" pitchFamily="18" charset="0"/>
              </a:rPr>
              <a:t>бути </a:t>
            </a:r>
            <a:r>
              <a:rPr lang="ru-RU" sz="2400" dirty="0" err="1">
                <a:cs typeface="Times New Roman" pitchFamily="18" charset="0"/>
              </a:rPr>
              <a:t>непомітним</a:t>
            </a:r>
            <a:r>
              <a:rPr lang="ru-RU" sz="2400" dirty="0">
                <a:cs typeface="Times New Roman" pitchFamily="18" charset="0"/>
              </a:rPr>
              <a:t>, коли </a:t>
            </a:r>
            <a:r>
              <a:rPr lang="ru-RU" sz="2400" dirty="0" err="1">
                <a:cs typeface="Times New Roman" pitchFamily="18" charset="0"/>
              </a:rPr>
              <a:t>малюк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зайнятий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своєю</a:t>
            </a:r>
            <a:r>
              <a:rPr lang="ru-RU" sz="2400" dirty="0">
                <a:cs typeface="Times New Roman" pitchFamily="18" charset="0"/>
              </a:rPr>
              <a:t> справою, і </a:t>
            </a:r>
            <a:r>
              <a:rPr lang="ru-RU" sz="2400" dirty="0" err="1">
                <a:cs typeface="Times New Roman" pitchFamily="18" charset="0"/>
              </a:rPr>
              <a:t>незамінним</a:t>
            </a:r>
            <a:r>
              <a:rPr lang="ru-RU" sz="2400" dirty="0">
                <a:cs typeface="Times New Roman" pitchFamily="18" charset="0"/>
              </a:rPr>
              <a:t>, коли </a:t>
            </a:r>
            <a:r>
              <a:rPr lang="ru-RU" sz="2400" dirty="0" err="1">
                <a:cs typeface="Times New Roman" pitchFamily="18" charset="0"/>
              </a:rPr>
              <a:t>йому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потрібні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допомога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підтримка</a:t>
            </a:r>
            <a:r>
              <a:rPr lang="ru-RU" sz="2400" dirty="0">
                <a:cs typeface="Times New Roman" pitchFamily="18" charset="0"/>
              </a:rPr>
              <a:t>, бути </a:t>
            </a:r>
            <a:r>
              <a:rPr lang="ru-RU" sz="2400" dirty="0" err="1">
                <a:cs typeface="Times New Roman" pitchFamily="18" charset="0"/>
              </a:rPr>
              <a:t>цікавим</a:t>
            </a:r>
            <a:r>
              <a:rPr lang="ru-RU" sz="2400" dirty="0">
                <a:cs typeface="Times New Roman" pitchFamily="18" charset="0"/>
              </a:rPr>
              <a:t> для </a:t>
            </a:r>
            <a:r>
              <a:rPr lang="ru-RU" sz="2400" dirty="0" err="1">
                <a:cs typeface="Times New Roman" pitchFamily="18" charset="0"/>
              </a:rPr>
              <a:t>нього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постійно</a:t>
            </a:r>
            <a:r>
              <a:rPr lang="ru-RU" sz="2400" dirty="0">
                <a:cs typeface="Times New Roman" pitchFamily="18" charset="0"/>
              </a:rPr>
              <a:t> і </a:t>
            </a:r>
            <a:r>
              <a:rPr lang="ru-RU" sz="2400" dirty="0" err="1">
                <a:cs typeface="Times New Roman" pitchFamily="18" charset="0"/>
              </a:rPr>
              <a:t>приймати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його</a:t>
            </a:r>
            <a:r>
              <a:rPr lang="ru-RU" sz="2400" dirty="0">
                <a:cs typeface="Times New Roman" pitchFamily="18" charset="0"/>
              </a:rPr>
              <a:t> таким, </a:t>
            </a:r>
            <a:r>
              <a:rPr lang="ru-RU" sz="2400" dirty="0" err="1">
                <a:cs typeface="Times New Roman" pitchFamily="18" charset="0"/>
              </a:rPr>
              <a:t>яким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він</a:t>
            </a:r>
            <a:r>
              <a:rPr lang="ru-RU" sz="2400" dirty="0">
                <a:cs typeface="Times New Roman" pitchFamily="18" charset="0"/>
              </a:rPr>
              <a:t> є</a:t>
            </a:r>
            <a:r>
              <a:rPr lang="ru-RU" sz="24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cs typeface="Times New Roman" pitchFamily="18" charset="0"/>
              </a:rPr>
              <a:t>Основними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якостями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своєї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професії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вважаю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саме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dirty="0" err="1">
                <a:cs typeface="Times New Roman" pitchFamily="18" charset="0"/>
              </a:rPr>
              <a:t>любов</a:t>
            </a:r>
            <a:r>
              <a:rPr lang="ru-RU" sz="2400" dirty="0">
                <a:cs typeface="Times New Roman" pitchFamily="18" charset="0"/>
              </a:rPr>
              <a:t> і доброту. </a:t>
            </a:r>
            <a:endParaRPr lang="ru-RU" sz="2400" dirty="0" smtClean="0">
              <a:cs typeface="Times New Roman" pitchFamily="18" charset="0"/>
            </a:endParaRPr>
          </a:p>
          <a:p>
            <a:pPr algn="just"/>
            <a:r>
              <a:rPr lang="uk-UA" sz="2400" dirty="0" smtClean="0">
                <a:cs typeface="Times New Roman" pitchFamily="18" charset="0"/>
              </a:rPr>
              <a:t>Бути вихователем для </a:t>
            </a:r>
            <a:r>
              <a:rPr lang="uk-UA" sz="2400" dirty="0" smtClean="0">
                <a:cs typeface="Times New Roman" pitchFamily="18" charset="0"/>
              </a:rPr>
              <a:t>мене - </a:t>
            </a:r>
            <a:r>
              <a:rPr lang="uk-UA" sz="2400" dirty="0" smtClean="0">
                <a:cs typeface="Times New Roman" pitchFamily="18" charset="0"/>
              </a:rPr>
              <a:t>це не просто професія, це маленький початок великого шляху кожної дитини.</a:t>
            </a:r>
            <a:endParaRPr lang="ru-RU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49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19" y="0"/>
            <a:ext cx="91105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09749" y="188640"/>
            <a:ext cx="68419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Правила педагогічної </a:t>
            </a:r>
          </a:p>
          <a:p>
            <a:pPr algn="ctr"/>
            <a:r>
              <a:rPr lang="uk-UA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майстерності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1861" y="1783270"/>
            <a:ext cx="84577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Ніколи не зупинятися на досягнутому.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Займатися самоосвітою, вчити і вчитися самій.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rgbClr val="FF9933"/>
                </a:solidFill>
                <a:latin typeface="Times New Roman" pitchFamily="18" charset="0"/>
                <a:cs typeface="Times New Roman" pitchFamily="18" charset="0"/>
              </a:rPr>
              <a:t>Ділитися з дітьми своїм досвідом.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Відповідати сучасності та змінам у системі реформування дошкільної освіти</a:t>
            </a:r>
            <a:r>
              <a:rPr lang="uk-UA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Намагатися бути прикладом для дітей у всьому.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734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44"/>
            <a:ext cx="9143999" cy="685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258" y="195154"/>
            <a:ext cx="8733481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Принципи педагогічної </a:t>
            </a:r>
            <a:r>
              <a:rPr lang="uk-UA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діяльності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074" y="908720"/>
            <a:ext cx="8539850" cy="55399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C73980"/>
                </a:solidFill>
              </a:rPr>
              <a:t>Я не змушую, а пропоную, або заохочую вихованців до певної діяльності.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002060"/>
                </a:solidFill>
              </a:rPr>
              <a:t>Співробітництво, а не контроль. Налагоджування особистісного контакту з кожною дитиною, визначальні для взаємин у колективі.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C00000"/>
                </a:solidFill>
              </a:rPr>
              <a:t>Надаю дитині свободу у виборі діяльності.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rgbClr val="7030A0"/>
                </a:solidFill>
              </a:rPr>
              <a:t>Забезпечую постійний розвивальний взаємозв’язок дітей з навколишнім середовищем (людьми, речами, </a:t>
            </a:r>
            <a:r>
              <a:rPr lang="uk-UA" sz="2400" b="1" dirty="0" smtClean="0">
                <a:solidFill>
                  <a:srgbClr val="7030A0"/>
                </a:solidFill>
              </a:rPr>
              <a:t>природним </a:t>
            </a:r>
            <a:r>
              <a:rPr lang="uk-UA" sz="2400" b="1" dirty="0" smtClean="0">
                <a:solidFill>
                  <a:srgbClr val="7030A0"/>
                </a:solidFill>
              </a:rPr>
              <a:t>світом).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Зосереджую увагу передусім на процесі діяльності дитини, а вже потім – на її результатах.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/>
              <a:t> </a:t>
            </a:r>
            <a:r>
              <a:rPr lang="uk-UA" sz="2400" b="1" dirty="0" smtClean="0">
                <a:solidFill>
                  <a:srgbClr val="FF3300"/>
                </a:solidFill>
              </a:rPr>
              <a:t>Сприяю розвитку творчих здібностей у дітей</a:t>
            </a:r>
            <a:r>
              <a:rPr lang="uk-UA" sz="2400" b="1" dirty="0" smtClean="0">
                <a:solidFill>
                  <a:srgbClr val="FFC000"/>
                </a:solidFill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uk-UA" sz="2400" b="1" dirty="0" smtClean="0"/>
              <a:t>Розвиваю у дитини цікавість до життя та бажання визначити своє місце в ньому.</a:t>
            </a:r>
          </a:p>
          <a:p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162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ортфоліо\fon-dlya-prezentacii-vesna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51" y="3554"/>
            <a:ext cx="9122449" cy="685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5971" y="188640"/>
            <a:ext cx="759695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Проблема,</a:t>
            </a:r>
          </a:p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над якою працюю:</a:t>
            </a: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311" y="2132856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«Розвиток зв'язного мовлення дітей дошкільного віку з використанням методу мнемотехніки»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4286256"/>
            <a:ext cx="774734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«</a:t>
            </a:r>
            <a:r>
              <a:rPr lang="ru-RU" sz="2400" b="1" dirty="0"/>
              <a:t>Ви </a:t>
            </a:r>
            <a:r>
              <a:rPr lang="ru-RU" sz="2400" b="1" dirty="0" err="1"/>
              <a:t>навчаєте</a:t>
            </a:r>
            <a:r>
              <a:rPr lang="ru-RU" sz="2400" b="1" dirty="0"/>
              <a:t> </a:t>
            </a:r>
            <a:r>
              <a:rPr lang="ru-RU" sz="2400" b="1" dirty="0" err="1"/>
              <a:t>дитину</a:t>
            </a:r>
            <a:r>
              <a:rPr lang="ru-RU" sz="2400" b="1" dirty="0"/>
              <a:t> </a:t>
            </a:r>
            <a:r>
              <a:rPr lang="ru-RU" sz="2400" b="1" dirty="0" err="1"/>
              <a:t>яким-небудь</a:t>
            </a:r>
            <a:r>
              <a:rPr lang="ru-RU" sz="2400" b="1" dirty="0"/>
              <a:t> </a:t>
            </a:r>
            <a:r>
              <a:rPr lang="ru-RU" sz="2400" b="1" dirty="0" err="1"/>
              <a:t>невідомим</a:t>
            </a:r>
            <a:r>
              <a:rPr lang="ru-RU" sz="2400" b="1" dirty="0"/>
              <a:t> </a:t>
            </a:r>
            <a:r>
              <a:rPr lang="ru-RU" sz="2400" b="1" dirty="0" err="1"/>
              <a:t>йому</a:t>
            </a:r>
            <a:r>
              <a:rPr lang="ru-RU" sz="2400" b="1" dirty="0"/>
              <a:t> </a:t>
            </a:r>
            <a:r>
              <a:rPr lang="ru-RU" sz="2400" b="1" dirty="0" err="1"/>
              <a:t>п'яти</a:t>
            </a:r>
            <a:r>
              <a:rPr lang="ru-RU" sz="2400" b="1" dirty="0"/>
              <a:t> словами - </a:t>
            </a:r>
            <a:r>
              <a:rPr lang="ru-RU" sz="2400" b="1" dirty="0" err="1"/>
              <a:t>він</a:t>
            </a:r>
            <a:r>
              <a:rPr lang="ru-RU" sz="2400" b="1" dirty="0"/>
              <a:t> буде </a:t>
            </a:r>
            <a:r>
              <a:rPr lang="ru-RU" sz="2400" b="1" dirty="0" err="1"/>
              <a:t>довго</a:t>
            </a:r>
            <a:r>
              <a:rPr lang="ru-RU" sz="2400" b="1" dirty="0"/>
              <a:t> і марно </a:t>
            </a:r>
            <a:r>
              <a:rPr lang="ru-RU" sz="2400" b="1" dirty="0" err="1"/>
              <a:t>мучитися</a:t>
            </a:r>
            <a:r>
              <a:rPr lang="ru-RU" sz="2400" b="1" dirty="0"/>
              <a:t>, але </a:t>
            </a:r>
            <a:r>
              <a:rPr lang="ru-RU" sz="2400" b="1" dirty="0" err="1"/>
              <a:t>зв'яжіть</a:t>
            </a:r>
            <a:r>
              <a:rPr lang="ru-RU" sz="2400" b="1" dirty="0"/>
              <a:t> </a:t>
            </a:r>
            <a:r>
              <a:rPr lang="ru-RU" sz="2400" b="1" dirty="0" err="1"/>
              <a:t>двадцять</a:t>
            </a:r>
            <a:r>
              <a:rPr lang="ru-RU" sz="2400" b="1" dirty="0"/>
              <a:t> таких </a:t>
            </a:r>
            <a:r>
              <a:rPr lang="ru-RU" sz="2400" b="1" dirty="0" err="1"/>
              <a:t>слів</a:t>
            </a:r>
            <a:r>
              <a:rPr lang="ru-RU" sz="2400" b="1" dirty="0"/>
              <a:t> з картинками, і </a:t>
            </a:r>
            <a:r>
              <a:rPr lang="ru-RU" sz="2400" b="1" dirty="0" err="1"/>
              <a:t>він</a:t>
            </a:r>
            <a:r>
              <a:rPr lang="ru-RU" sz="2400" b="1" dirty="0"/>
              <a:t> </a:t>
            </a:r>
            <a:r>
              <a:rPr lang="ru-RU" sz="2400" b="1" dirty="0" err="1"/>
              <a:t>засвоїть</a:t>
            </a:r>
            <a:r>
              <a:rPr lang="ru-RU" sz="2400" b="1" dirty="0"/>
              <a:t> на </a:t>
            </a:r>
            <a:r>
              <a:rPr lang="ru-RU" sz="2400" b="1" dirty="0" err="1"/>
              <a:t>льоту</a:t>
            </a:r>
            <a:r>
              <a:rPr lang="ru-RU" sz="2400" b="1" dirty="0"/>
              <a:t>». </a:t>
            </a:r>
          </a:p>
          <a:p>
            <a:pPr algn="r"/>
            <a:r>
              <a:rPr lang="ru-RU" sz="2400" b="1" i="1" dirty="0" err="1" smtClean="0"/>
              <a:t>К.Д.Ушинський</a:t>
            </a:r>
            <a:r>
              <a:rPr lang="ru-RU" sz="2400" b="1" i="1" dirty="0" smtClean="0"/>
              <a:t> 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xmlns="" val="254682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1051</TotalTime>
  <Words>935</Words>
  <Application>Microsoft Office PowerPoint</Application>
  <PresentationFormat>Экран (4:3)</PresentationFormat>
  <Paragraphs>150</Paragraphs>
  <Slides>26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Mama</cp:lastModifiedBy>
  <cp:revision>87</cp:revision>
  <dcterms:created xsi:type="dcterms:W3CDTF">2019-02-02T19:54:38Z</dcterms:created>
  <dcterms:modified xsi:type="dcterms:W3CDTF">2021-10-02T19:01:52Z</dcterms:modified>
</cp:coreProperties>
</file>