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F42A447-3433-46B3-B660-4A53DD81D73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D790C3A-186A-4AF9-A5E0-5E1AC982B2F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44D0CA2-6E38-45D0-A611-F6C67828689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4D19A4D-9A76-4AF1-99A9-ECE53A817505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5461955-CE96-425F-B775-88D4586D0B8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2787CA7-9DED-444D-8139-218AD4ED004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A898CED-90D7-4519-806F-FFD6A293E9B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BDCB2D2-F58A-41EE-9C17-F62277A7A34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7D5E4FD-2F6F-4195-A829-9E5439CF3EB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5FF6D2B-7557-45FD-BAD7-9E14508BF8F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B3FB7E4-3247-447B-B097-E261536AB63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4CC147B-2A8D-4639-8685-1BAB6F932F1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E5E4D6D-61F2-47AD-87D7-8E91CD2749F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238DA64-8B3B-4D7D-9DF5-BDFE01874FA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F3786D9-EC06-4698-A25F-C5CCE7AD76E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E35BAA8-33B8-482C-887D-5AB66CAB757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17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118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85AEA4C-0187-4F7F-86FD-B59B342B038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2D6146C-6574-4424-BDF1-9A341941C6C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64E784F-3819-4F91-992F-99992A371A7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5C1B261-ADC8-4B15-923C-7F9BBCC31E2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5C13D18-AA9A-441C-9E9B-9F9E7FB320C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2BD3514-C350-4775-AEF4-8B39A3C9F1C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DDDA131-0768-40CB-81ED-CDCB2F2F879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uk-UA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uk-UA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420921-B7C5-40CB-A6FA-066CF17ABB7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7" hidden="1"/>
          <p:cNvSpPr/>
          <p:nvPr/>
        </p:nvSpPr>
        <p:spPr>
          <a:xfrm>
            <a:off x="0" y="366840"/>
            <a:ext cx="9142200" cy="8244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0" name="Прямоугольник 28" hidden="1"/>
          <p:cNvSpPr/>
          <p:nvPr/>
        </p:nvSpPr>
        <p:spPr>
          <a:xfrm>
            <a:off x="0" y="0"/>
            <a:ext cx="9142200" cy="30888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Прямоугольник 29" hidden="1"/>
          <p:cNvSpPr/>
          <p:nvPr/>
        </p:nvSpPr>
        <p:spPr>
          <a:xfrm>
            <a:off x="0" y="308160"/>
            <a:ext cx="9142200" cy="89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" name="Прямоугольник 30" hidden="1"/>
          <p:cNvSpPr/>
          <p:nvPr/>
        </p:nvSpPr>
        <p:spPr>
          <a:xfrm flipV="1">
            <a:off x="5410080" y="357120"/>
            <a:ext cx="3732120" cy="8928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" name="Прямоугольник 31" hidden="1"/>
          <p:cNvSpPr/>
          <p:nvPr/>
        </p:nvSpPr>
        <p:spPr>
          <a:xfrm flipV="1">
            <a:off x="5410080" y="436320"/>
            <a:ext cx="3732120" cy="17820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" name="Скругленный прямоугольник 32" hidden="1"/>
          <p:cNvSpPr/>
          <p:nvPr/>
        </p:nvSpPr>
        <p:spPr>
          <a:xfrm>
            <a:off x="5407200" y="497520"/>
            <a:ext cx="3061440" cy="255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" name="Скругленный прямоугольник 33" hidden="1"/>
          <p:cNvSpPr/>
          <p:nvPr/>
        </p:nvSpPr>
        <p:spPr>
          <a:xfrm>
            <a:off x="7373520" y="588960"/>
            <a:ext cx="1598400" cy="34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" name="Прямоугольник 34" hidden="1"/>
          <p:cNvSpPr/>
          <p:nvPr/>
        </p:nvSpPr>
        <p:spPr>
          <a:xfrm>
            <a:off x="9084960" y="-2160"/>
            <a:ext cx="55800" cy="619920"/>
          </a:xfrm>
          <a:prstGeom prst="rect">
            <a:avLst/>
          </a:prstGeom>
          <a:solidFill>
            <a:srgbClr val="FFFFFF">
              <a:alpha val="65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" name="Прямоугольник 35" hidden="1"/>
          <p:cNvSpPr/>
          <p:nvPr/>
        </p:nvSpPr>
        <p:spPr>
          <a:xfrm>
            <a:off x="9044640" y="-2160"/>
            <a:ext cx="25560" cy="619920"/>
          </a:xfrm>
          <a:prstGeom prst="rect">
            <a:avLst/>
          </a:prstGeom>
          <a:solidFill>
            <a:srgbClr val="FFFFFF">
              <a:alpha val="65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" name="Прямоугольник 36" hidden="1"/>
          <p:cNvSpPr/>
          <p:nvPr/>
        </p:nvSpPr>
        <p:spPr>
          <a:xfrm>
            <a:off x="9025560" y="-2160"/>
            <a:ext cx="7200" cy="619920"/>
          </a:xfrm>
          <a:prstGeom prst="rect">
            <a:avLst/>
          </a:prstGeom>
          <a:solidFill>
            <a:srgbClr val="FFFFFF">
              <a:alpha val="6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0" name="Прямоугольник 37" hidden="1"/>
          <p:cNvSpPr/>
          <p:nvPr/>
        </p:nvSpPr>
        <p:spPr>
          <a:xfrm>
            <a:off x="8975520" y="-2160"/>
            <a:ext cx="25560" cy="619920"/>
          </a:xfrm>
          <a:prstGeom prst="rect">
            <a:avLst/>
          </a:prstGeom>
          <a:solidFill>
            <a:srgbClr val="FFFFFF">
              <a:alpha val="4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1" name="Прямоугольник 38" hidden="1"/>
          <p:cNvSpPr/>
          <p:nvPr/>
        </p:nvSpPr>
        <p:spPr>
          <a:xfrm>
            <a:off x="8915760" y="360"/>
            <a:ext cx="52920" cy="583560"/>
          </a:xfrm>
          <a:prstGeom prst="rect">
            <a:avLst/>
          </a:prstGeom>
          <a:solidFill>
            <a:srgbClr val="FFFFFF">
              <a:alpha val="2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2" name="Прямоугольник 39" hidden="1"/>
          <p:cNvSpPr/>
          <p:nvPr/>
        </p:nvSpPr>
        <p:spPr>
          <a:xfrm>
            <a:off x="8873640" y="360"/>
            <a:ext cx="7200" cy="583560"/>
          </a:xfrm>
          <a:prstGeom prst="rect">
            <a:avLst/>
          </a:prstGeom>
          <a:solidFill>
            <a:srgbClr val="FFFFFF">
              <a:alpha val="3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3" name="Прямоугольник 22"/>
          <p:cNvSpPr/>
          <p:nvPr/>
        </p:nvSpPr>
        <p:spPr>
          <a:xfrm flipV="1">
            <a:off x="5410080" y="3808440"/>
            <a:ext cx="3732120" cy="8928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4" name="Прямоугольник 23"/>
          <p:cNvSpPr/>
          <p:nvPr/>
        </p:nvSpPr>
        <p:spPr>
          <a:xfrm flipV="1">
            <a:off x="5410080" y="3895560"/>
            <a:ext cx="3732120" cy="19008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5" name="Прямоугольник 24"/>
          <p:cNvSpPr/>
          <p:nvPr/>
        </p:nvSpPr>
        <p:spPr>
          <a:xfrm flipV="1">
            <a:off x="5410080" y="4113720"/>
            <a:ext cx="3732120" cy="7200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6" name="Прямоугольник 25"/>
          <p:cNvSpPr/>
          <p:nvPr/>
        </p:nvSpPr>
        <p:spPr>
          <a:xfrm flipV="1">
            <a:off x="5410080" y="4163040"/>
            <a:ext cx="1964160" cy="1656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7" name="Прямоугольник 26"/>
          <p:cNvSpPr/>
          <p:nvPr/>
        </p:nvSpPr>
        <p:spPr>
          <a:xfrm flipV="1">
            <a:off x="5410080" y="4197960"/>
            <a:ext cx="1964160" cy="7200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8" name="Скругленный прямоугольник 29"/>
          <p:cNvSpPr/>
          <p:nvPr/>
        </p:nvSpPr>
        <p:spPr>
          <a:xfrm>
            <a:off x="5410080" y="3962520"/>
            <a:ext cx="3061440" cy="255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9" name="Скругленный прямоугольник 30"/>
          <p:cNvSpPr/>
          <p:nvPr/>
        </p:nvSpPr>
        <p:spPr>
          <a:xfrm>
            <a:off x="7376400" y="4061160"/>
            <a:ext cx="1598400" cy="34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0" name="Прямоугольник 6"/>
          <p:cNvSpPr/>
          <p:nvPr/>
        </p:nvSpPr>
        <p:spPr>
          <a:xfrm>
            <a:off x="0" y="3649680"/>
            <a:ext cx="9142200" cy="24228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1" name="Прямоугольник 9"/>
          <p:cNvSpPr/>
          <p:nvPr/>
        </p:nvSpPr>
        <p:spPr>
          <a:xfrm>
            <a:off x="0" y="3675600"/>
            <a:ext cx="9142200" cy="13896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2" name="Прямоугольник 10"/>
          <p:cNvSpPr/>
          <p:nvPr/>
        </p:nvSpPr>
        <p:spPr>
          <a:xfrm flipV="1">
            <a:off x="6414120" y="3641040"/>
            <a:ext cx="2728080" cy="246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3" name="Прямоугольник 18"/>
          <p:cNvSpPr/>
          <p:nvPr/>
        </p:nvSpPr>
        <p:spPr>
          <a:xfrm>
            <a:off x="0" y="0"/>
            <a:ext cx="9142200" cy="370008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4" name="PlaceHolder 1"/>
          <p:cNvSpPr>
            <a:spLocks noGrp="1"/>
          </p:cNvSpPr>
          <p:nvPr>
            <p:ph type="ftr" idx="1"/>
          </p:nvPr>
        </p:nvSpPr>
        <p:spPr>
          <a:xfrm>
            <a:off x="5410080" y="4205160"/>
            <a:ext cx="1293480" cy="455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uk-UA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uk-UA" sz="1400" b="0" strike="noStrike" spc="-1">
                <a:latin typeface="Times New Roman"/>
              </a:rPr>
              <a:t>&lt;нижній колонтитул&gt;</a:t>
            </a:r>
          </a:p>
        </p:txBody>
      </p:sp>
      <p:sp>
        <p:nvSpPr>
          <p:cNvPr id="25" name="PlaceHolder 2"/>
          <p:cNvSpPr>
            <a:spLocks noGrp="1"/>
          </p:cNvSpPr>
          <p:nvPr>
            <p:ph type="sldNum" idx="2"/>
          </p:nvPr>
        </p:nvSpPr>
        <p:spPr>
          <a:xfrm>
            <a:off x="8319960" y="1080"/>
            <a:ext cx="7459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algn="r">
              <a:lnSpc>
                <a:spcPct val="100000"/>
              </a:lnSpc>
              <a:buNone/>
              <a:defRPr lang="ru-RU" sz="1800" b="0" strike="noStrike" spc="-1">
                <a:solidFill>
                  <a:srgbClr val="FFFFFF"/>
                </a:solidFill>
                <a:latin typeface="Georgi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7A4A121-8CBC-43D9-8EC0-A412C5ACF541}" type="slidenum">
              <a:rPr lang="ru-RU" sz="1800" b="0" strike="noStrike" spc="-1">
                <a:solidFill>
                  <a:srgbClr val="FFFFFF"/>
                </a:solidFill>
                <a:latin typeface="Georgia"/>
              </a:rPr>
              <a:t>‹#›</a:t>
            </a:fld>
            <a:endParaRPr lang="uk-UA" sz="1800" b="0" strike="noStrike" spc="-1">
              <a:latin typeface="Times New Roman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3"/>
          </p:nvPr>
        </p:nvSpPr>
        <p:spPr>
          <a:xfrm>
            <a:off x="6705720" y="4206240"/>
            <a:ext cx="958320" cy="455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>
              <a:defRPr lang="uk-UA" sz="1400" b="0" strike="noStrike" spc="-1">
                <a:latin typeface="Times New Roman"/>
              </a:defRPr>
            </a:lvl1pPr>
          </a:lstStyle>
          <a:p>
            <a:r>
              <a:rPr lang="uk-UA" sz="1400" b="0" strike="noStrike" spc="-1">
                <a:latin typeface="Times New Roman"/>
              </a:rPr>
              <a:t>&lt;дата/час&gt;</a:t>
            </a:r>
          </a:p>
        </p:txBody>
      </p:sp>
      <p:sp>
        <p:nvSpPr>
          <p:cNvPr id="2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uk-UA" sz="4400" b="0" strike="noStrike" spc="-1">
                <a:latin typeface="Arial"/>
              </a:rPr>
              <a:t>Для правки тексту заголовка клацніть мишею</a:t>
            </a: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z="3200" b="0" strike="noStrike" spc="-1">
                <a:latin typeface="Arial"/>
              </a:rPr>
              <a:t>Для редагування структури клацніть мишею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uk-UA" sz="2800" b="0" strike="noStrike" spc="-1">
                <a:latin typeface="Arial"/>
              </a:rPr>
              <a:t>Другий рівень структури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z="2400" b="0" strike="noStrike" spc="-1">
                <a:latin typeface="Arial"/>
              </a:rPr>
              <a:t>Третій рівень структури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uk-UA" sz="2000" b="0" strike="noStrike" spc="-1">
                <a:latin typeface="Arial"/>
              </a:rPr>
              <a:t>Четвертий рівень структури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z="2000" b="0" strike="noStrike" spc="-1">
                <a:latin typeface="Arial"/>
              </a:rPr>
              <a:t>П'ятий рівень структури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z="2000" b="0" strike="noStrike" spc="-1">
                <a:latin typeface="Arial"/>
              </a:rPr>
              <a:t>Шостий рівень структури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z="2000" b="0" strike="noStrike" spc="-1">
                <a:latin typeface="Arial"/>
              </a:rPr>
              <a:t>Сьомий рівень структури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27"/>
          <p:cNvSpPr/>
          <p:nvPr/>
        </p:nvSpPr>
        <p:spPr>
          <a:xfrm>
            <a:off x="0" y="366840"/>
            <a:ext cx="9142200" cy="8244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6" name="Прямоугольник 28"/>
          <p:cNvSpPr/>
          <p:nvPr/>
        </p:nvSpPr>
        <p:spPr>
          <a:xfrm>
            <a:off x="0" y="0"/>
            <a:ext cx="9142200" cy="30888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7" name="Прямоугольник 29"/>
          <p:cNvSpPr/>
          <p:nvPr/>
        </p:nvSpPr>
        <p:spPr>
          <a:xfrm>
            <a:off x="0" y="308160"/>
            <a:ext cx="9142200" cy="89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8" name="Прямоугольник 30"/>
          <p:cNvSpPr/>
          <p:nvPr/>
        </p:nvSpPr>
        <p:spPr>
          <a:xfrm flipV="1">
            <a:off x="5410080" y="357120"/>
            <a:ext cx="3732120" cy="8928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9" name="Прямоугольник 31"/>
          <p:cNvSpPr/>
          <p:nvPr/>
        </p:nvSpPr>
        <p:spPr>
          <a:xfrm flipV="1">
            <a:off x="5410080" y="436320"/>
            <a:ext cx="3732120" cy="17820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0" name="Скругленный прямоугольник 32"/>
          <p:cNvSpPr/>
          <p:nvPr/>
        </p:nvSpPr>
        <p:spPr>
          <a:xfrm>
            <a:off x="5407200" y="497520"/>
            <a:ext cx="3061440" cy="255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1" name="Скругленный прямоугольник 33"/>
          <p:cNvSpPr/>
          <p:nvPr/>
        </p:nvSpPr>
        <p:spPr>
          <a:xfrm>
            <a:off x="7373520" y="588960"/>
            <a:ext cx="1598400" cy="34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2" name="Прямоугольник 34"/>
          <p:cNvSpPr/>
          <p:nvPr/>
        </p:nvSpPr>
        <p:spPr>
          <a:xfrm>
            <a:off x="9084960" y="-2160"/>
            <a:ext cx="55800" cy="619920"/>
          </a:xfrm>
          <a:prstGeom prst="rect">
            <a:avLst/>
          </a:prstGeom>
          <a:solidFill>
            <a:srgbClr val="FFFFFF">
              <a:alpha val="65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3" name="Прямоугольник 35"/>
          <p:cNvSpPr/>
          <p:nvPr/>
        </p:nvSpPr>
        <p:spPr>
          <a:xfrm>
            <a:off x="9044640" y="-2160"/>
            <a:ext cx="25560" cy="619920"/>
          </a:xfrm>
          <a:prstGeom prst="rect">
            <a:avLst/>
          </a:prstGeom>
          <a:solidFill>
            <a:srgbClr val="FFFFFF">
              <a:alpha val="65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4" name="Прямоугольник 36"/>
          <p:cNvSpPr/>
          <p:nvPr/>
        </p:nvSpPr>
        <p:spPr>
          <a:xfrm>
            <a:off x="9025560" y="-2160"/>
            <a:ext cx="7200" cy="619920"/>
          </a:xfrm>
          <a:prstGeom prst="rect">
            <a:avLst/>
          </a:prstGeom>
          <a:solidFill>
            <a:srgbClr val="FFFFFF">
              <a:alpha val="6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5" name="Прямоугольник 37"/>
          <p:cNvSpPr/>
          <p:nvPr/>
        </p:nvSpPr>
        <p:spPr>
          <a:xfrm>
            <a:off x="8975520" y="-2160"/>
            <a:ext cx="25560" cy="619920"/>
          </a:xfrm>
          <a:prstGeom prst="rect">
            <a:avLst/>
          </a:prstGeom>
          <a:solidFill>
            <a:srgbClr val="FFFFFF">
              <a:alpha val="4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6" name="Прямоугольник 38"/>
          <p:cNvSpPr/>
          <p:nvPr/>
        </p:nvSpPr>
        <p:spPr>
          <a:xfrm>
            <a:off x="8915760" y="360"/>
            <a:ext cx="52920" cy="583560"/>
          </a:xfrm>
          <a:prstGeom prst="rect">
            <a:avLst/>
          </a:prstGeom>
          <a:solidFill>
            <a:srgbClr val="FFFFFF">
              <a:alpha val="2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7" name="Прямоугольник 39"/>
          <p:cNvSpPr/>
          <p:nvPr/>
        </p:nvSpPr>
        <p:spPr>
          <a:xfrm>
            <a:off x="8873640" y="360"/>
            <a:ext cx="7200" cy="583560"/>
          </a:xfrm>
          <a:prstGeom prst="rect">
            <a:avLst/>
          </a:prstGeom>
          <a:solidFill>
            <a:srgbClr val="FFFFFF">
              <a:alpha val="3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8" name="PlaceHolder 1"/>
          <p:cNvSpPr>
            <a:spLocks noGrp="1"/>
          </p:cNvSpPr>
          <p:nvPr>
            <p:ph type="ftr" idx="4"/>
          </p:nvPr>
        </p:nvSpPr>
        <p:spPr>
          <a:xfrm>
            <a:off x="5257800" y="612720"/>
            <a:ext cx="1324080" cy="455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uk-UA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uk-UA" sz="1400" b="0" strike="noStrike" spc="-1">
                <a:latin typeface="Times New Roman"/>
              </a:rPr>
              <a:t>&lt;нижній колонтитул&gt;</a:t>
            </a:r>
          </a:p>
        </p:txBody>
      </p:sp>
      <p:sp>
        <p:nvSpPr>
          <p:cNvPr id="79" name="PlaceHolder 2"/>
          <p:cNvSpPr>
            <a:spLocks noGrp="1"/>
          </p:cNvSpPr>
          <p:nvPr>
            <p:ph type="sldNum" idx="5"/>
          </p:nvPr>
        </p:nvSpPr>
        <p:spPr>
          <a:xfrm>
            <a:off x="8174880" y="2160"/>
            <a:ext cx="7603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algn="r">
              <a:lnSpc>
                <a:spcPct val="100000"/>
              </a:lnSpc>
              <a:buNone/>
              <a:defRPr lang="ru-RU" sz="1800" b="0" strike="noStrike" spc="-1">
                <a:solidFill>
                  <a:srgbClr val="FFFFFF"/>
                </a:solidFill>
                <a:latin typeface="Georgi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A294865-9797-4843-A5DA-27A2C60BB1DA}" type="slidenum">
              <a:rPr lang="ru-RU" sz="1800" b="0" strike="noStrike" spc="-1">
                <a:solidFill>
                  <a:srgbClr val="FFFFFF"/>
                </a:solidFill>
                <a:latin typeface="Georgia"/>
              </a:rPr>
              <a:t>‹#›</a:t>
            </a:fld>
            <a:endParaRPr lang="uk-UA" sz="1800" b="0" strike="noStrike" spc="-1">
              <a:latin typeface="Times New Roman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dt" idx="6"/>
          </p:nvPr>
        </p:nvSpPr>
        <p:spPr>
          <a:xfrm>
            <a:off x="6586560" y="612720"/>
            <a:ext cx="955440" cy="455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>
              <a:defRPr lang="uk-UA" sz="1400" b="0" strike="noStrike" spc="-1">
                <a:latin typeface="Times New Roman"/>
              </a:defRPr>
            </a:lvl1pPr>
          </a:lstStyle>
          <a:p>
            <a:r>
              <a:rPr lang="uk-UA" sz="1400" b="0" strike="noStrike" spc="-1">
                <a:latin typeface="Times New Roman"/>
              </a:rPr>
              <a:t>&lt;дата/час&gt;</a:t>
            </a:r>
          </a:p>
        </p:txBody>
      </p:sp>
      <p:sp>
        <p:nvSpPr>
          <p:cNvPr id="81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uk-UA" sz="4400" b="0" strike="noStrike" spc="-1">
                <a:latin typeface="Arial"/>
              </a:rPr>
              <a:t>Для правки тексту заголовка клацніть мишею</a:t>
            </a: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z="3200" b="0" strike="noStrike" spc="-1">
                <a:latin typeface="Arial"/>
              </a:rPr>
              <a:t>Для редагування структури клацніть мишею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uk-UA" sz="2800" b="0" strike="noStrike" spc="-1">
                <a:latin typeface="Arial"/>
              </a:rPr>
              <a:t>Другий рівень структури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z="2400" b="0" strike="noStrike" spc="-1">
                <a:latin typeface="Arial"/>
              </a:rPr>
              <a:t>Третій рівень структури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uk-UA" sz="2000" b="0" strike="noStrike" spc="-1">
                <a:latin typeface="Arial"/>
              </a:rPr>
              <a:t>Четвертий рівень структури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z="2000" b="0" strike="noStrike" spc="-1">
                <a:latin typeface="Arial"/>
              </a:rPr>
              <a:t>П'ятий рівень структури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z="2000" b="0" strike="noStrike" spc="-1">
                <a:latin typeface="Arial"/>
              </a:rPr>
              <a:t>Шостий рівень структури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uk-UA" sz="2000" b="0" strike="noStrike" spc="-1">
                <a:latin typeface="Arial"/>
              </a:rPr>
              <a:t>Сьомий рівень структури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796320" y="1238400"/>
            <a:ext cx="7770600" cy="2545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uk-UA" sz="4400" b="0" strike="noStrike" spc="-1">
                <a:solidFill>
                  <a:srgbClr val="FFFFFF"/>
                </a:solidFill>
                <a:latin typeface="Times New Roman"/>
              </a:rPr>
              <a:t>Інноваційні технології в музичному вихованні дошкільників</a:t>
            </a:r>
            <a:endParaRPr lang="uk-UA" sz="4400" b="0" strike="noStrike" spc="-1">
              <a:latin typeface="Arial"/>
            </a:endParaRPr>
          </a:p>
        </p:txBody>
      </p:sp>
      <p:sp>
        <p:nvSpPr>
          <p:cNvPr id="120" name="TextBox 3"/>
          <p:cNvSpPr/>
          <p:nvPr/>
        </p:nvSpPr>
        <p:spPr>
          <a:xfrm>
            <a:off x="5724000" y="4725000"/>
            <a:ext cx="424656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uk-UA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Підготувала:</a:t>
            </a:r>
            <a:endParaRPr lang="uk-UA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uk-UA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Керівник музичний  </a:t>
            </a:r>
            <a:endParaRPr lang="uk-UA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uk-UA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Шнит Лариса Антонівна</a:t>
            </a:r>
            <a:endParaRPr lang="uk-UA" sz="2400" b="0" strike="noStrike" spc="-1">
              <a:latin typeface="Arial"/>
            </a:endParaRPr>
          </a:p>
        </p:txBody>
      </p:sp>
      <p:sp>
        <p:nvSpPr>
          <p:cNvPr id="121" name="TextBox 4"/>
          <p:cNvSpPr/>
          <p:nvPr/>
        </p:nvSpPr>
        <p:spPr>
          <a:xfrm>
            <a:off x="3580560" y="6371280"/>
            <a:ext cx="10177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uk-UA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202</a:t>
            </a:r>
            <a:r>
              <a:rPr lang="en-US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4</a:t>
            </a:r>
            <a:r>
              <a:rPr lang="uk-UA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р.</a:t>
            </a:r>
            <a:endParaRPr lang="uk-UA" sz="2400" b="0" strike="noStrike" spc="-1">
              <a:latin typeface="Arial"/>
            </a:endParaRPr>
          </a:p>
        </p:txBody>
      </p:sp>
      <p:sp>
        <p:nvSpPr>
          <p:cNvPr id="122" name="TextBox 5"/>
          <p:cNvSpPr/>
          <p:nvPr/>
        </p:nvSpPr>
        <p:spPr>
          <a:xfrm>
            <a:off x="957600" y="299520"/>
            <a:ext cx="758484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uk-UA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Комунальний заклад «Луцький заклад дошкільної освіти</a:t>
            </a:r>
            <a:endParaRPr lang="uk-UA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uk-UA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(ясла – садок) №35 Луцької міської ради»</a:t>
            </a:r>
            <a:endParaRPr lang="uk-UA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328680" y="762001"/>
            <a:ext cx="8227800" cy="99752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algn="ctr">
              <a:lnSpc>
                <a:spcPct val="100000"/>
              </a:lnSpc>
              <a:buNone/>
            </a:pPr>
            <a:r>
              <a:rPr lang="uk-UA" sz="2800" b="1" strike="noStrike" spc="-1" dirty="0">
                <a:solidFill>
                  <a:srgbClr val="424456"/>
                </a:solidFill>
                <a:latin typeface="Times New Roman"/>
              </a:rPr>
              <a:t> </a:t>
            </a:r>
            <a:r>
              <a:rPr lang="uk-UA" sz="4000" b="1" strike="noStrike" spc="-1" dirty="0">
                <a:solidFill>
                  <a:srgbClr val="424456"/>
                </a:solidFill>
                <a:latin typeface="Times New Roman"/>
              </a:rPr>
              <a:t>Корекційні технології</a:t>
            </a:r>
            <a:r>
              <a:rPr sz="4000" dirty="0"/>
              <a:t/>
            </a:r>
            <a:br>
              <a:rPr sz="4000" dirty="0"/>
            </a:br>
            <a:r>
              <a:rPr lang="uk-UA" sz="4000" b="1" strike="noStrike" spc="-1" dirty="0" err="1">
                <a:solidFill>
                  <a:srgbClr val="424456"/>
                </a:solidFill>
                <a:latin typeface="Times New Roman"/>
              </a:rPr>
              <a:t>Логоритміка</a:t>
            </a:r>
            <a:r>
              <a:rPr sz="4000" dirty="0"/>
              <a:t/>
            </a:r>
            <a:br>
              <a:rPr sz="4000" dirty="0"/>
            </a:br>
            <a:endParaRPr lang="uk-UA" sz="4000" b="0" strike="noStrike" spc="-1" dirty="0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709560" y="1072440"/>
            <a:ext cx="7846920" cy="1619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endParaRPr lang="uk-UA" sz="2400" b="0" strike="noStrike" spc="-1" dirty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1. Зв’язок мови з рухом і музичним ритмом; </a:t>
            </a:r>
            <a:endParaRPr lang="uk-UA" sz="2400" b="0" strike="noStrike" spc="-1" dirty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2. Розвиток у дітей основних рухів;</a:t>
            </a:r>
            <a:endParaRPr lang="uk-UA" sz="2400" b="0" strike="noStrike" spc="-1" dirty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3. Розвиток у дітей музично-ритмічного почуття. </a:t>
            </a:r>
            <a:endParaRPr lang="uk-UA" sz="2400" b="0" strike="noStrike" spc="-1" dirty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8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endParaRPr lang="uk-UA" sz="2800" b="0" strike="noStrike" spc="-1" dirty="0">
              <a:latin typeface="Arial"/>
            </a:endParaRPr>
          </a:p>
        </p:txBody>
      </p:sp>
      <p:pic>
        <p:nvPicPr>
          <p:cNvPr id="147" name="Рисунок 146"/>
          <p:cNvPicPr/>
          <p:nvPr/>
        </p:nvPicPr>
        <p:blipFill>
          <a:blip r:embed="rId2"/>
          <a:srcRect t="25945" r="-3510" b="24188"/>
          <a:stretch/>
        </p:blipFill>
        <p:spPr>
          <a:xfrm>
            <a:off x="698580" y="2879280"/>
            <a:ext cx="3934440" cy="3958920"/>
          </a:xfrm>
          <a:prstGeom prst="rect">
            <a:avLst/>
          </a:prstGeom>
          <a:ln w="0">
            <a:noFill/>
          </a:ln>
        </p:spPr>
      </p:pic>
      <p:pic>
        <p:nvPicPr>
          <p:cNvPr id="148" name="Рисунок 147"/>
          <p:cNvPicPr/>
          <p:nvPr/>
        </p:nvPicPr>
        <p:blipFill>
          <a:blip r:embed="rId3"/>
          <a:srcRect t="15442" r="7" b="29443"/>
          <a:stretch/>
        </p:blipFill>
        <p:spPr>
          <a:xfrm>
            <a:off x="4633020" y="2879280"/>
            <a:ext cx="3651998" cy="3958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/>
          </p:nvPr>
        </p:nvSpPr>
        <p:spPr>
          <a:xfrm>
            <a:off x="565740" y="835004"/>
            <a:ext cx="8227800" cy="646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3600" b="1" strike="noStrike" spc="-1" dirty="0">
                <a:solidFill>
                  <a:srgbClr val="373737"/>
                </a:solidFill>
                <a:latin typeface="Times New Roman"/>
              </a:rPr>
              <a:t>Арт-терапія та Музикотерапія</a:t>
            </a:r>
            <a:endParaRPr lang="uk-UA" sz="3600" b="0" strike="noStrike" spc="-1" dirty="0">
              <a:latin typeface="Arial"/>
            </a:endParaRPr>
          </a:p>
        </p:txBody>
      </p:sp>
      <p:pic>
        <p:nvPicPr>
          <p:cNvPr id="150" name="Рисунок 149"/>
          <p:cNvPicPr/>
          <p:nvPr/>
        </p:nvPicPr>
        <p:blipFill>
          <a:blip r:embed="rId2"/>
          <a:srcRect t="28571" r="7" b="24191"/>
          <a:stretch/>
        </p:blipFill>
        <p:spPr>
          <a:xfrm>
            <a:off x="4864320" y="1800000"/>
            <a:ext cx="3955320" cy="4049640"/>
          </a:xfrm>
          <a:prstGeom prst="rect">
            <a:avLst/>
          </a:prstGeom>
          <a:ln w="0">
            <a:noFill/>
          </a:ln>
        </p:spPr>
      </p:pic>
      <p:pic>
        <p:nvPicPr>
          <p:cNvPr id="151" name="Рисунок 150"/>
          <p:cNvPicPr/>
          <p:nvPr/>
        </p:nvPicPr>
        <p:blipFill>
          <a:blip r:embed="rId3"/>
          <a:stretch/>
        </p:blipFill>
        <p:spPr>
          <a:xfrm>
            <a:off x="360000" y="2160000"/>
            <a:ext cx="4319640" cy="3239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/>
          </p:nvPr>
        </p:nvSpPr>
        <p:spPr>
          <a:xfrm>
            <a:off x="591840" y="875813"/>
            <a:ext cx="8227800" cy="850669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3600" b="1" strike="noStrike" spc="-1" dirty="0" err="1">
                <a:solidFill>
                  <a:srgbClr val="373737"/>
                </a:solidFill>
                <a:latin typeface="Times New Roman"/>
              </a:rPr>
              <a:t>Ритмодекламація</a:t>
            </a:r>
            <a:endParaRPr lang="uk-UA" sz="3600" b="0" strike="noStrike" spc="-1" dirty="0">
              <a:latin typeface="Arial"/>
            </a:endParaRPr>
          </a:p>
        </p:txBody>
      </p:sp>
      <p:pic>
        <p:nvPicPr>
          <p:cNvPr id="153" name="Picture 1" descr="H:\метод.обєденение\Новая папка (2)\images.jpg"/>
          <p:cNvPicPr/>
          <p:nvPr/>
        </p:nvPicPr>
        <p:blipFill>
          <a:blip r:embed="rId2"/>
          <a:stretch/>
        </p:blipFill>
        <p:spPr>
          <a:xfrm>
            <a:off x="0" y="1399308"/>
            <a:ext cx="5018760" cy="2716145"/>
          </a:xfrm>
          <a:prstGeom prst="rect">
            <a:avLst/>
          </a:prstGeom>
          <a:ln w="0">
            <a:noFill/>
          </a:ln>
        </p:spPr>
      </p:pic>
      <p:pic>
        <p:nvPicPr>
          <p:cNvPr id="154" name="Рисунок 153"/>
          <p:cNvPicPr/>
          <p:nvPr/>
        </p:nvPicPr>
        <p:blipFill>
          <a:blip r:embed="rId3"/>
          <a:stretch/>
        </p:blipFill>
        <p:spPr>
          <a:xfrm>
            <a:off x="4500000" y="3420000"/>
            <a:ext cx="4319640" cy="3239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710900" y="595800"/>
            <a:ext cx="5038920" cy="574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uk-UA" sz="3600" b="1" strike="noStrike" spc="-1" dirty="0" err="1">
                <a:solidFill>
                  <a:srgbClr val="424456"/>
                </a:solidFill>
                <a:latin typeface="Times New Roman"/>
              </a:rPr>
              <a:t>Психогімнастика</a:t>
            </a:r>
            <a:endParaRPr lang="uk-UA" sz="3600" b="0" strike="noStrike" spc="-1" dirty="0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996873" y="1467709"/>
            <a:ext cx="4102560" cy="2158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«Сніжинка»</a:t>
            </a:r>
            <a:endParaRPr lang="uk-UA" sz="2400" b="0" strike="noStrike" spc="-1" dirty="0">
              <a:latin typeface="Arial"/>
            </a:endParaRPr>
          </a:p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«Зміна ритмів»</a:t>
            </a:r>
            <a:endParaRPr lang="uk-UA" sz="2400" b="0" strike="noStrike" spc="-1" dirty="0">
              <a:latin typeface="Arial"/>
            </a:endParaRPr>
          </a:p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«Повітряні кульки»</a:t>
            </a:r>
            <a:endParaRPr lang="uk-UA" sz="2400" b="0" strike="noStrike" spc="-1" dirty="0">
              <a:latin typeface="Arial"/>
            </a:endParaRPr>
          </a:p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«Вітрильник і вітер»</a:t>
            </a:r>
            <a:endParaRPr lang="uk-UA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buNone/>
            </a:pPr>
            <a:endParaRPr lang="uk-UA" sz="2800" b="0" strike="noStrike" spc="-1" dirty="0">
              <a:latin typeface="Arial"/>
            </a:endParaRPr>
          </a:p>
        </p:txBody>
      </p:sp>
      <p:pic>
        <p:nvPicPr>
          <p:cNvPr id="157" name="Picture 2" descr="D:\Дети Гр10 2019-2020\IMG_20190719_092647699.jpg"/>
          <p:cNvPicPr/>
          <p:nvPr/>
        </p:nvPicPr>
        <p:blipFill>
          <a:blip r:embed="rId2"/>
          <a:srcRect t="36167" r="-2134"/>
          <a:stretch/>
        </p:blipFill>
        <p:spPr>
          <a:xfrm>
            <a:off x="720000" y="3420000"/>
            <a:ext cx="3671640" cy="305964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blurRad="5508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8" name="Рисунок 157"/>
          <p:cNvPicPr/>
          <p:nvPr/>
        </p:nvPicPr>
        <p:blipFill>
          <a:blip r:embed="rId3"/>
          <a:srcRect l="12949" t="2320" r="3064" b="5815"/>
          <a:stretch/>
        </p:blipFill>
        <p:spPr>
          <a:xfrm>
            <a:off x="4860000" y="1260000"/>
            <a:ext cx="3779640" cy="5399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395640" y="620640"/>
            <a:ext cx="8227800" cy="141597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algn="ctr">
              <a:lnSpc>
                <a:spcPct val="100000"/>
              </a:lnSpc>
              <a:buNone/>
            </a:pPr>
            <a:r>
              <a:rPr lang="uk-UA" sz="4000" b="1" strike="noStrike" spc="-1" dirty="0">
                <a:solidFill>
                  <a:srgbClr val="424456"/>
                </a:solidFill>
                <a:latin typeface="Trebuchet MS"/>
              </a:rPr>
              <a:t> </a:t>
            </a:r>
            <a:r>
              <a:rPr sz="4000" dirty="0"/>
              <a:t/>
            </a:r>
            <a:br>
              <a:rPr sz="4000" dirty="0"/>
            </a:br>
            <a:r>
              <a:rPr lang="uk-UA" sz="3600" b="1" strike="noStrike" spc="-1" dirty="0">
                <a:solidFill>
                  <a:srgbClr val="424456"/>
                </a:solidFill>
                <a:latin typeface="Times New Roman"/>
              </a:rPr>
              <a:t>Інформаційні технології </a:t>
            </a:r>
            <a:r>
              <a:rPr sz="3600" dirty="0"/>
              <a:t/>
            </a:r>
            <a:br>
              <a:rPr sz="3600" dirty="0"/>
            </a:br>
            <a:r>
              <a:rPr lang="uk-UA" sz="3600" b="1" strike="noStrike" spc="-1" dirty="0">
                <a:solidFill>
                  <a:srgbClr val="424456"/>
                </a:solidFill>
                <a:latin typeface="Times New Roman"/>
              </a:rPr>
              <a:t>Використання ІКТ на музичному занятті та в різних видах музичної діяльності</a:t>
            </a:r>
            <a:r>
              <a:rPr sz="3600" dirty="0"/>
              <a:t/>
            </a:r>
            <a:br>
              <a:rPr sz="3600" dirty="0"/>
            </a:br>
            <a:endParaRPr lang="uk-UA" sz="3600" b="0" strike="noStrike" spc="-1" dirty="0">
              <a:latin typeface="Arial"/>
            </a:endParaRPr>
          </a:p>
        </p:txBody>
      </p:sp>
      <p:pic>
        <p:nvPicPr>
          <p:cNvPr id="160" name="Рисунок 159"/>
          <p:cNvPicPr/>
          <p:nvPr/>
        </p:nvPicPr>
        <p:blipFill>
          <a:blip r:embed="rId2"/>
          <a:srcRect t="31496" r="7" b="18380"/>
          <a:stretch/>
        </p:blipFill>
        <p:spPr>
          <a:xfrm>
            <a:off x="290727" y="2409491"/>
            <a:ext cx="3810960" cy="4139640"/>
          </a:xfrm>
          <a:prstGeom prst="rect">
            <a:avLst/>
          </a:prstGeom>
          <a:ln w="0">
            <a:noFill/>
          </a:ln>
        </p:spPr>
      </p:pic>
      <p:pic>
        <p:nvPicPr>
          <p:cNvPr id="161" name="Рисунок 160"/>
          <p:cNvPicPr/>
          <p:nvPr/>
        </p:nvPicPr>
        <p:blipFill>
          <a:blip r:embed="rId3"/>
          <a:srcRect l="6857" t="31190" r="7828" b="39936"/>
          <a:stretch/>
        </p:blipFill>
        <p:spPr>
          <a:xfrm>
            <a:off x="4271040" y="2991054"/>
            <a:ext cx="4352400" cy="3191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/>
          </p:nvPr>
        </p:nvSpPr>
        <p:spPr>
          <a:xfrm>
            <a:off x="1475640" y="1917000"/>
            <a:ext cx="5697000" cy="96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ru-RU" sz="6600" b="1" strike="noStrike" spc="-1">
                <a:solidFill>
                  <a:srgbClr val="373737"/>
                </a:solidFill>
                <a:latin typeface="Times New Roman"/>
              </a:rPr>
              <a:t>ДЯКУ</a:t>
            </a:r>
            <a:r>
              <a:rPr lang="uk-UA" sz="6600" b="1" strike="noStrike" spc="-1">
                <a:solidFill>
                  <a:srgbClr val="373737"/>
                </a:solidFill>
                <a:latin typeface="Times New Roman"/>
              </a:rPr>
              <a:t>Ю</a:t>
            </a:r>
            <a:endParaRPr lang="uk-UA" sz="6600" b="0" strike="noStrike" spc="-1">
              <a:latin typeface="Arial"/>
            </a:endParaRPr>
          </a:p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6600" b="1" strike="noStrike" spc="-1">
                <a:solidFill>
                  <a:srgbClr val="373737"/>
                </a:solidFill>
                <a:latin typeface="Times New Roman"/>
              </a:rPr>
              <a:t> ЗА УВАГУ!</a:t>
            </a:r>
            <a:endParaRPr lang="uk-UA" sz="6600" b="0" strike="noStrike" spc="-1">
              <a:latin typeface="Arial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365205" y="734292"/>
            <a:ext cx="8432432" cy="151014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algn="ctr">
              <a:lnSpc>
                <a:spcPct val="100000"/>
              </a:lnSpc>
              <a:buNone/>
            </a:pPr>
            <a:r>
              <a:rPr sz="3100" dirty="0"/>
              <a:t/>
            </a:r>
            <a:br>
              <a:rPr sz="3100" dirty="0"/>
            </a:br>
            <a:r>
              <a:rPr lang="ru-RU" sz="4000" b="1" strike="noStrike" spc="-1" dirty="0" err="1">
                <a:solidFill>
                  <a:srgbClr val="424456"/>
                </a:solidFill>
                <a:latin typeface="Times New Roman"/>
              </a:rPr>
              <a:t>Інноваційні</a:t>
            </a:r>
            <a:r>
              <a:rPr lang="ru-RU" sz="4000" b="1" strike="noStrike" spc="-1" dirty="0">
                <a:solidFill>
                  <a:srgbClr val="424456"/>
                </a:solidFill>
                <a:latin typeface="Times New Roman"/>
              </a:rPr>
              <a:t> та </a:t>
            </a:r>
            <a:r>
              <a:rPr lang="ru-RU" sz="4000" b="1" strike="noStrike" spc="-1" dirty="0" err="1">
                <a:solidFill>
                  <a:srgbClr val="424456"/>
                </a:solidFill>
                <a:latin typeface="Times New Roman"/>
              </a:rPr>
              <a:t>традиційні</a:t>
            </a:r>
            <a:r>
              <a:rPr lang="ru-RU" sz="4000" b="1" strike="noStrike" spc="-1" dirty="0">
                <a:solidFill>
                  <a:srgbClr val="424456"/>
                </a:solidFill>
                <a:latin typeface="Times New Roman"/>
              </a:rPr>
              <a:t> </a:t>
            </a:r>
            <a:r>
              <a:rPr lang="ru-RU" sz="4000" b="1" strike="noStrike" spc="-1" dirty="0" err="1">
                <a:solidFill>
                  <a:srgbClr val="424456"/>
                </a:solidFill>
                <a:latin typeface="Times New Roman"/>
              </a:rPr>
              <a:t>технології</a:t>
            </a:r>
            <a:r>
              <a:rPr lang="uk-UA" sz="4000" b="1" strike="noStrike" spc="-1" dirty="0">
                <a:solidFill>
                  <a:srgbClr val="424456"/>
                </a:solidFill>
                <a:latin typeface="Times New Roman"/>
              </a:rPr>
              <a:t>,</a:t>
            </a:r>
            <a:r>
              <a:rPr lang="ru-RU" sz="4000" b="1" strike="noStrike" spc="-1" dirty="0">
                <a:solidFill>
                  <a:srgbClr val="424456"/>
                </a:solidFill>
                <a:latin typeface="Times New Roman"/>
              </a:rPr>
              <a:t> як</a:t>
            </a:r>
            <a:r>
              <a:rPr lang="uk-UA" sz="4000" b="1" strike="noStrike" spc="-1" dirty="0">
                <a:solidFill>
                  <a:srgbClr val="424456"/>
                </a:solidFill>
                <a:latin typeface="Times New Roman"/>
              </a:rPr>
              <a:t>і </a:t>
            </a:r>
            <a:r>
              <a:rPr lang="ru-RU" sz="4000" b="1" strike="noStrike" spc="-1" dirty="0" err="1">
                <a:solidFill>
                  <a:srgbClr val="424456"/>
                </a:solidFill>
                <a:latin typeface="Times New Roman"/>
              </a:rPr>
              <a:t>застосовуються</a:t>
            </a:r>
            <a:r>
              <a:rPr lang="ru-RU" sz="4000" b="1" strike="noStrike" spc="-1" dirty="0">
                <a:solidFill>
                  <a:srgbClr val="424456"/>
                </a:solidFill>
                <a:latin typeface="Times New Roman"/>
              </a:rPr>
              <a:t> у </a:t>
            </a:r>
            <a:r>
              <a:rPr lang="ru-RU" sz="4000" b="1" strike="noStrike" spc="-1" dirty="0" err="1">
                <a:solidFill>
                  <a:srgbClr val="424456"/>
                </a:solidFill>
                <a:latin typeface="Times New Roman"/>
              </a:rPr>
              <a:t>музичному</a:t>
            </a:r>
            <a:r>
              <a:rPr lang="ru-RU" sz="4000" b="1" strike="noStrike" spc="-1" dirty="0">
                <a:solidFill>
                  <a:srgbClr val="424456"/>
                </a:solidFill>
                <a:latin typeface="Times New Roman"/>
              </a:rPr>
              <a:t> </a:t>
            </a:r>
            <a:r>
              <a:rPr lang="ru-RU" sz="4000" b="1" strike="noStrike" spc="-1" dirty="0" err="1">
                <a:solidFill>
                  <a:srgbClr val="424456"/>
                </a:solidFill>
                <a:latin typeface="Times New Roman"/>
              </a:rPr>
              <a:t>вихованні</a:t>
            </a:r>
            <a:r>
              <a:rPr lang="ru-RU" sz="4000" b="1" strike="noStrike" spc="-1" dirty="0">
                <a:solidFill>
                  <a:srgbClr val="424456"/>
                </a:solidFill>
                <a:latin typeface="Times New Roman"/>
              </a:rPr>
              <a:t> </a:t>
            </a:r>
            <a:r>
              <a:rPr lang="ru-RU" sz="4000" b="1" strike="noStrike" spc="-1" dirty="0" err="1">
                <a:solidFill>
                  <a:srgbClr val="424456"/>
                </a:solidFill>
                <a:latin typeface="Times New Roman"/>
              </a:rPr>
              <a:t>дошкільника</a:t>
            </a:r>
            <a:r>
              <a:rPr dirty="0"/>
              <a:t/>
            </a:r>
            <a:br>
              <a:rPr dirty="0"/>
            </a:br>
            <a:endParaRPr lang="uk-UA" b="0" strike="noStrike" spc="-1" dirty="0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796058" y="2405628"/>
            <a:ext cx="7570725" cy="456320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Здоров’язберігаючі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технології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uk-UA" sz="3200" b="0" strike="noStrike" spc="-1" dirty="0">
              <a:latin typeface="Arial"/>
            </a:endParaRPr>
          </a:p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Проектна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діяльність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; </a:t>
            </a:r>
            <a:endParaRPr lang="uk-UA" sz="3200" b="0" strike="noStrike" spc="-1" dirty="0">
              <a:latin typeface="Arial"/>
            </a:endParaRPr>
          </a:p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Розвиваючі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технології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; </a:t>
            </a:r>
            <a:endParaRPr lang="uk-UA" sz="3200" b="0" strike="noStrike" spc="-1" dirty="0">
              <a:latin typeface="Arial"/>
            </a:endParaRPr>
          </a:p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Корекційні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технології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; </a:t>
            </a:r>
            <a:endParaRPr lang="uk-UA" sz="3200" b="0" strike="noStrike" spc="-1" dirty="0">
              <a:latin typeface="Arial"/>
            </a:endParaRPr>
          </a:p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Інформаційні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технології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; </a:t>
            </a:r>
            <a:endParaRPr lang="uk-UA" sz="3200" b="0" strike="noStrike" spc="-1" dirty="0">
              <a:latin typeface="Arial"/>
            </a:endParaRPr>
          </a:p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Пізнавально-дослідницька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діяльність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; </a:t>
            </a:r>
            <a:endParaRPr lang="uk-UA" sz="3200" b="0" strike="noStrike" spc="-1" dirty="0">
              <a:latin typeface="Arial"/>
            </a:endParaRPr>
          </a:p>
          <a:p>
            <a:pPr marL="109800" indent="-324000">
              <a:lnSpc>
                <a:spcPct val="100000"/>
              </a:lnSpc>
              <a:spcBef>
                <a:spcPts val="300"/>
              </a:spcBef>
              <a:buClr>
                <a:srgbClr val="A04DA3"/>
              </a:buClr>
              <a:buFont typeface="Wingdings" charset="2"/>
              <a:buChar char=""/>
            </a:pP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Особистісно-орієнтовані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Times New Roman"/>
              </a:rPr>
              <a:t>технології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. </a:t>
            </a:r>
            <a:endParaRPr lang="uk-UA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51349" y="836858"/>
            <a:ext cx="8227800" cy="99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3600" b="1" strike="noStrike" spc="-1" dirty="0" err="1">
                <a:solidFill>
                  <a:srgbClr val="424456"/>
                </a:solidFill>
                <a:latin typeface="Times New Roman"/>
              </a:rPr>
              <a:t>Валеологічні</a:t>
            </a:r>
            <a:r>
              <a:rPr lang="ru-RU" sz="3600" b="1" strike="noStrike" spc="-1" dirty="0">
                <a:solidFill>
                  <a:srgbClr val="424456"/>
                </a:solidFill>
                <a:latin typeface="Times New Roman"/>
              </a:rPr>
              <a:t> </a:t>
            </a:r>
            <a:r>
              <a:rPr lang="ru-RU" sz="3600" b="1" strike="noStrike" spc="-1" dirty="0" err="1">
                <a:solidFill>
                  <a:srgbClr val="424456"/>
                </a:solidFill>
                <a:latin typeface="Times New Roman"/>
              </a:rPr>
              <a:t>пісеньки</a:t>
            </a:r>
            <a:r>
              <a:rPr lang="ru-RU" sz="3600" b="1" strike="noStrike" spc="-1" dirty="0">
                <a:solidFill>
                  <a:srgbClr val="424456"/>
                </a:solidFill>
                <a:latin typeface="Times New Roman"/>
              </a:rPr>
              <a:t>-</a:t>
            </a:r>
            <a:r>
              <a:rPr lang="uk-UA" sz="3600" b="1" strike="noStrike" spc="-1" dirty="0">
                <a:solidFill>
                  <a:srgbClr val="424456"/>
                </a:solidFill>
                <a:latin typeface="Times New Roman"/>
              </a:rPr>
              <a:t>співаночки</a:t>
            </a:r>
            <a:r>
              <a:rPr sz="3600" dirty="0"/>
              <a:t/>
            </a:r>
            <a:br>
              <a:rPr sz="3600" dirty="0"/>
            </a:br>
            <a:endParaRPr lang="uk-UA" sz="3600" b="0" strike="noStrike" spc="-1" dirty="0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467640" y="1556640"/>
            <a:ext cx="8227800" cy="511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2500" lnSpcReduction="10000"/>
          </a:bodyPr>
          <a:lstStyle/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endParaRPr lang="uk-UA" sz="2400" b="0" strike="noStrike" spc="-1" dirty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000" b="1" strike="noStrike" spc="-1" dirty="0" smtClean="0">
                <a:solidFill>
                  <a:srgbClr val="000000"/>
                </a:solidFill>
                <a:latin typeface="Times New Roman"/>
              </a:rPr>
              <a:t>  </a:t>
            </a:r>
            <a:r>
              <a:rPr lang="uk-UA" sz="2000" b="1" strike="noStrike" spc="-1" dirty="0">
                <a:solidFill>
                  <a:srgbClr val="000000"/>
                </a:solidFill>
                <a:latin typeface="Times New Roman"/>
              </a:rPr>
              <a:t>	</a:t>
            </a:r>
            <a:r>
              <a:rPr lang="uk-UA" sz="2400" b="1" strike="noStrike" spc="-1" dirty="0" smtClean="0">
                <a:solidFill>
                  <a:srgbClr val="000000"/>
                </a:solidFill>
                <a:latin typeface="Times New Roman"/>
              </a:rPr>
              <a:t>«Вітання»				</a:t>
            </a:r>
            <a:endParaRPr lang="uk-UA" sz="2400" b="0" strike="noStrike" spc="-1" dirty="0" smtClean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    Добрий день, тобі сказали,</a:t>
            </a:r>
            <a:endParaRPr lang="uk-UA" sz="2400" b="0" strike="noStrike" spc="-1" dirty="0" smtClean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    Добрий день, сказав і ти.</a:t>
            </a:r>
            <a:endParaRPr lang="uk-UA" sz="2400" b="0" strike="noStrike" spc="-1" dirty="0" smtClean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    Нас дві ниточки зв'язали </a:t>
            </a:r>
            <a:endParaRPr lang="uk-UA" sz="2400" b="0" strike="noStrike" spc="-1" dirty="0" smtClean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    Теплоти і доброти.                                       </a:t>
            </a:r>
            <a:r>
              <a:rPr lang="uk-UA" sz="2400" b="1" strike="noStrike" spc="-1" dirty="0" smtClean="0">
                <a:solidFill>
                  <a:srgbClr val="000000"/>
                </a:solidFill>
                <a:latin typeface="Times New Roman"/>
              </a:rPr>
              <a:t>«Доброго ранку»</a:t>
            </a:r>
            <a:endParaRPr lang="uk-UA" sz="2400" b="0" strike="noStrike" spc="-1" dirty="0" smtClean="0">
              <a:latin typeface="Arial"/>
            </a:endParaRPr>
          </a:p>
          <a:p>
            <a:pPr marL="109800" algn="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 smtClean="0">
                <a:solidFill>
                  <a:srgbClr val="000000"/>
                </a:solidFill>
                <a:latin typeface="Times New Roman"/>
              </a:rPr>
              <a:t>Доброго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ранку, посміхнись скоріше</a:t>
            </a:r>
            <a:endParaRPr lang="uk-UA" sz="2400" b="0" strike="noStrike" spc="-1" dirty="0">
              <a:latin typeface="Arial"/>
            </a:endParaRPr>
          </a:p>
          <a:p>
            <a:pPr marL="109800" algn="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І сьогодні весь день буде веселіше.</a:t>
            </a:r>
            <a:endParaRPr lang="uk-UA" sz="2400" b="0" strike="noStrike" spc="-1" dirty="0">
              <a:latin typeface="Arial"/>
            </a:endParaRPr>
          </a:p>
          <a:p>
            <a:pPr marL="109800" algn="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Ми погладим лобика, носика та щічки,</a:t>
            </a:r>
            <a:endParaRPr lang="uk-UA" sz="2400" b="0" strike="noStrike" spc="-1" dirty="0">
              <a:latin typeface="Arial"/>
            </a:endParaRPr>
          </a:p>
          <a:p>
            <a:pPr marL="109800" algn="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Будемо красиві, як в гаю сунички.</a:t>
            </a:r>
            <a:endParaRPr lang="uk-UA" sz="2400" b="0" strike="noStrike" spc="-1" dirty="0">
              <a:latin typeface="Arial"/>
            </a:endParaRPr>
          </a:p>
          <a:p>
            <a:pPr marL="109800" algn="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Розітрем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долоні тепліше, тепліше</a:t>
            </a:r>
            <a:endParaRPr lang="uk-UA" sz="2400" b="0" strike="noStrike" spc="-1" dirty="0">
              <a:latin typeface="Arial"/>
            </a:endParaRPr>
          </a:p>
          <a:p>
            <a:pPr marL="109800" algn="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А тепер </a:t>
            </a:r>
            <a:r>
              <a:rPr lang="uk-UA" sz="2400" b="0" strike="noStrike" spc="-1" dirty="0" err="1">
                <a:solidFill>
                  <a:srgbClr val="000000"/>
                </a:solidFill>
                <a:latin typeface="Times New Roman"/>
              </a:rPr>
              <a:t>поплещемо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 разом сміливіше</a:t>
            </a:r>
            <a:endParaRPr lang="uk-UA" sz="2400" b="0" strike="noStrike" spc="-1" dirty="0">
              <a:latin typeface="Arial"/>
            </a:endParaRPr>
          </a:p>
          <a:p>
            <a:pPr marL="109800" algn="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А тепер і вушка ми скоріш потремо</a:t>
            </a:r>
            <a:endParaRPr lang="uk-UA" sz="2400" b="0" strike="noStrike" spc="-1" dirty="0">
              <a:latin typeface="Arial"/>
            </a:endParaRPr>
          </a:p>
          <a:p>
            <a:pPr marL="109800" algn="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Посміхнемось знову. Будемо здорові!</a:t>
            </a:r>
            <a:endParaRPr lang="uk-UA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446760" y="698311"/>
            <a:ext cx="8227800" cy="142143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ru-RU" sz="3600" b="1" strike="noStrike" spc="-1" dirty="0" err="1">
                <a:solidFill>
                  <a:srgbClr val="323341"/>
                </a:solidFill>
                <a:latin typeface="Georgia"/>
              </a:rPr>
              <a:t>Дихальна</a:t>
            </a:r>
            <a:r>
              <a:rPr lang="ru-RU" sz="3600" b="1" strike="noStrike" spc="-1" dirty="0">
                <a:solidFill>
                  <a:srgbClr val="323341"/>
                </a:solidFill>
                <a:latin typeface="Georgia"/>
              </a:rPr>
              <a:t> </a:t>
            </a:r>
            <a:r>
              <a:rPr lang="ru-RU" sz="3600" b="1" strike="noStrike" spc="-1" dirty="0" err="1">
                <a:solidFill>
                  <a:srgbClr val="323341"/>
                </a:solidFill>
                <a:latin typeface="Georgia"/>
              </a:rPr>
              <a:t>гімнастика</a:t>
            </a:r>
            <a:r>
              <a:rPr lang="ru-RU" sz="3600" b="1" strike="noStrike" spc="-1" dirty="0">
                <a:solidFill>
                  <a:srgbClr val="323341"/>
                </a:solidFill>
                <a:latin typeface="Georgia"/>
              </a:rPr>
              <a:t> </a:t>
            </a:r>
            <a:endParaRPr lang="uk-UA" sz="3600" b="0" strike="noStrike" spc="-1" dirty="0">
              <a:latin typeface="Arial"/>
            </a:endParaRPr>
          </a:p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3600" b="1" strike="noStrike" spc="-1" dirty="0">
                <a:solidFill>
                  <a:srgbClr val="323341"/>
                </a:solidFill>
                <a:latin typeface="Georgia"/>
              </a:rPr>
              <a:t>за О.М. </a:t>
            </a:r>
            <a:r>
              <a:rPr lang="uk-UA" sz="3600" b="1" strike="noStrike" spc="-1" dirty="0" err="1">
                <a:solidFill>
                  <a:srgbClr val="323341"/>
                </a:solidFill>
                <a:latin typeface="Georgia"/>
              </a:rPr>
              <a:t>Стрельніковою</a:t>
            </a:r>
            <a:endParaRPr lang="uk-UA" sz="3600" b="0" strike="noStrike" spc="-1" dirty="0">
              <a:latin typeface="Arial"/>
            </a:endParaRPr>
          </a:p>
        </p:txBody>
      </p:sp>
      <p:pic>
        <p:nvPicPr>
          <p:cNvPr id="128" name="Picture 2" descr="H:\метод.обєденение\Новая папка (2)\dyhalna-gimnastyka-765h500.jpg"/>
          <p:cNvPicPr/>
          <p:nvPr/>
        </p:nvPicPr>
        <p:blipFill>
          <a:blip r:embed="rId2"/>
          <a:stretch/>
        </p:blipFill>
        <p:spPr>
          <a:xfrm>
            <a:off x="323640" y="2349000"/>
            <a:ext cx="4151880" cy="2734560"/>
          </a:xfrm>
          <a:prstGeom prst="rect">
            <a:avLst/>
          </a:prstGeom>
          <a:ln w="0">
            <a:noFill/>
          </a:ln>
        </p:spPr>
      </p:pic>
      <p:pic>
        <p:nvPicPr>
          <p:cNvPr id="129" name="Picture 3" descr="H:\метод.обєденение\Новая папка (2)\wsi-imageoptim-8dyhatelnaya-gimnastika-Strelnikovoj-1.jpg"/>
          <p:cNvPicPr/>
          <p:nvPr/>
        </p:nvPicPr>
        <p:blipFill>
          <a:blip r:embed="rId3"/>
          <a:stretch/>
        </p:blipFill>
        <p:spPr>
          <a:xfrm>
            <a:off x="5004000" y="2277000"/>
            <a:ext cx="3670560" cy="2950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67640" y="548640"/>
            <a:ext cx="8227800" cy="1006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algn="ctr">
              <a:lnSpc>
                <a:spcPct val="100000"/>
              </a:lnSpc>
              <a:buNone/>
            </a:pPr>
            <a:r>
              <a:rPr sz="3100"/>
              <a:t/>
            </a:r>
            <a:br>
              <a:rPr sz="3100"/>
            </a:br>
            <a:r>
              <a:rPr sz="3100"/>
              <a:t/>
            </a:r>
            <a:br>
              <a:rPr sz="3100"/>
            </a:br>
            <a:r>
              <a:rPr sz="4000"/>
              <a:t/>
            </a:r>
            <a:br>
              <a:rPr sz="4000"/>
            </a:br>
            <a:r>
              <a:rPr sz="3100"/>
              <a:t/>
            </a:r>
            <a:br>
              <a:rPr sz="3100"/>
            </a:br>
            <a:endParaRPr lang="uk-UA" sz="31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720000" y="2160000"/>
            <a:ext cx="5470920" cy="2878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endParaRPr lang="uk-UA" sz="2800" b="0" strike="noStrike" spc="-1" dirty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</a:rPr>
              <a:t>Скоромовки;</a:t>
            </a:r>
            <a:endParaRPr lang="uk-UA" sz="2400" b="1" strike="noStrike" spc="-1" dirty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endParaRPr lang="uk-UA" sz="2400" b="1" strike="noStrike" spc="-1" dirty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uk-UA" sz="2400" b="1" strike="noStrike" spc="-1" dirty="0" err="1">
                <a:solidFill>
                  <a:srgbClr val="000000"/>
                </a:solidFill>
                <a:latin typeface="Times New Roman"/>
              </a:rPr>
              <a:t>Чистомовки</a:t>
            </a: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</a:rPr>
              <a:t>; </a:t>
            </a:r>
            <a:endParaRPr lang="uk-UA" sz="2400" b="1" strike="noStrike" spc="-1" dirty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endParaRPr lang="uk-UA" sz="2400" b="1" strike="noStrike" spc="-1" dirty="0">
              <a:latin typeface="Arial"/>
            </a:endParaRPr>
          </a:p>
          <a:p>
            <a:pPr marL="1098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uk-UA" sz="2400" b="1" strike="noStrike" spc="-1" dirty="0" err="1">
                <a:solidFill>
                  <a:srgbClr val="000000"/>
                </a:solidFill>
                <a:latin typeface="Times New Roman"/>
              </a:rPr>
              <a:t>Фонопедичні</a:t>
            </a:r>
            <a:r>
              <a:rPr lang="uk-UA" sz="2400" b="1" strike="noStrike" spc="-1" dirty="0">
                <a:solidFill>
                  <a:srgbClr val="000000"/>
                </a:solidFill>
                <a:latin typeface="Times New Roman"/>
              </a:rPr>
              <a:t> вправи.</a:t>
            </a:r>
            <a:endParaRPr lang="uk-UA" sz="2400" b="1" strike="noStrike" spc="-1" dirty="0">
              <a:latin typeface="Arial"/>
            </a:endParaRPr>
          </a:p>
        </p:txBody>
      </p:sp>
      <p:pic>
        <p:nvPicPr>
          <p:cNvPr id="132" name="Рисунок 131"/>
          <p:cNvPicPr/>
          <p:nvPr/>
        </p:nvPicPr>
        <p:blipFill>
          <a:blip r:embed="rId2"/>
          <a:stretch/>
        </p:blipFill>
        <p:spPr>
          <a:xfrm>
            <a:off x="4581540" y="1800109"/>
            <a:ext cx="3644280" cy="4859280"/>
          </a:xfrm>
          <a:prstGeom prst="rect">
            <a:avLst/>
          </a:prstGeom>
          <a:ln w="0">
            <a:noFill/>
          </a:ln>
        </p:spPr>
      </p:pic>
      <p:sp>
        <p:nvSpPr>
          <p:cNvPr id="133" name="Прямоугольник 132"/>
          <p:cNvSpPr/>
          <p:nvPr/>
        </p:nvSpPr>
        <p:spPr>
          <a:xfrm>
            <a:off x="788940" y="491329"/>
            <a:ext cx="7436880" cy="100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uk-UA" sz="3600" b="1" strike="noStrike" spc="-1" dirty="0">
                <a:solidFill>
                  <a:srgbClr val="424456"/>
                </a:solidFill>
                <a:latin typeface="Times New Roman"/>
                <a:ea typeface="DejaVu Sans"/>
              </a:rPr>
              <a:t>Оздоровчі та </a:t>
            </a:r>
            <a:r>
              <a:rPr lang="uk-UA" sz="3600" b="1" strike="noStrike" spc="-1" dirty="0" err="1">
                <a:solidFill>
                  <a:srgbClr val="424456"/>
                </a:solidFill>
                <a:latin typeface="Times New Roman"/>
                <a:ea typeface="DejaVu Sans"/>
              </a:rPr>
              <a:t>фонопедичні</a:t>
            </a:r>
            <a:r>
              <a:rPr lang="uk-UA" sz="3600" b="1" strike="noStrike" spc="-1" dirty="0">
                <a:solidFill>
                  <a:srgbClr val="424456"/>
                </a:solidFill>
                <a:latin typeface="Times New Roman"/>
                <a:ea typeface="DejaVu Sans"/>
              </a:rPr>
              <a:t> вправи</a:t>
            </a:r>
            <a:r>
              <a:rPr lang="uk-UA" sz="3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sz="3600" dirty="0"/>
              <a:t/>
            </a:r>
            <a:br>
              <a:rPr sz="3600" dirty="0"/>
            </a:br>
            <a:r>
              <a:rPr lang="uk-UA" sz="3600" b="1" strike="noStrike" spc="-1" dirty="0">
                <a:solidFill>
                  <a:srgbClr val="424456"/>
                </a:solidFill>
                <a:latin typeface="Times New Roman"/>
                <a:ea typeface="DejaVu Sans"/>
              </a:rPr>
              <a:t>Артикуляційна гімнастика</a:t>
            </a:r>
            <a:r>
              <a:rPr lang="uk-UA" sz="3600" b="0" strike="noStrike" spc="-1" dirty="0">
                <a:solidFill>
                  <a:srgbClr val="424456"/>
                </a:solidFill>
                <a:latin typeface="Times New Roman"/>
                <a:ea typeface="DejaVu Sans"/>
              </a:rPr>
              <a:t> </a:t>
            </a:r>
            <a:endParaRPr lang="uk-UA" sz="3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0" y="548640"/>
            <a:ext cx="9033164" cy="1064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algn="ctr">
              <a:lnSpc>
                <a:spcPct val="100000"/>
              </a:lnSpc>
              <a:buNone/>
            </a:pPr>
            <a:r>
              <a:rPr sz="3100" dirty="0"/>
              <a:t/>
            </a:r>
            <a:br>
              <a:rPr sz="3100" dirty="0"/>
            </a:br>
            <a:r>
              <a:rPr lang="uk-UA" sz="3600" b="1" strike="noStrike" spc="-1" dirty="0">
                <a:solidFill>
                  <a:srgbClr val="424456"/>
                </a:solidFill>
                <a:latin typeface="Times New Roman"/>
              </a:rPr>
              <a:t>Алгоритм використання здоров’язберігаючих технологій на музичному занятті</a:t>
            </a:r>
            <a:r>
              <a:rPr sz="3100" dirty="0"/>
              <a:t/>
            </a:r>
            <a:br>
              <a:rPr sz="3100" dirty="0"/>
            </a:br>
            <a:endParaRPr lang="uk-UA" sz="3100" b="0" strike="noStrike" spc="-1" dirty="0">
              <a:latin typeface="Arial"/>
            </a:endParaRPr>
          </a:p>
        </p:txBody>
      </p:sp>
      <p:graphicFrame>
        <p:nvGraphicFramePr>
          <p:cNvPr id="135" name="Объект 3"/>
          <p:cNvGraphicFramePr/>
          <p:nvPr>
            <p:extLst>
              <p:ext uri="{D42A27DB-BD31-4B8C-83A1-F6EECF244321}">
                <p14:modId xmlns:p14="http://schemas.microsoft.com/office/powerpoint/2010/main" val="1080308595"/>
              </p:ext>
            </p:extLst>
          </p:nvPr>
        </p:nvGraphicFramePr>
        <p:xfrm>
          <a:off x="718402" y="1613520"/>
          <a:ext cx="7912980" cy="5102640"/>
        </p:xfrm>
        <a:graphic>
          <a:graphicData uri="http://schemas.openxmlformats.org/drawingml/2006/table">
            <a:tbl>
              <a:tblPr/>
              <a:tblGrid>
                <a:gridCol w="2470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2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96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uk-UA" sz="1200" b="0" strike="noStrike" spc="-1">
                          <a:solidFill>
                            <a:srgbClr val="000000"/>
                          </a:solidFill>
                          <a:latin typeface="Georgia"/>
                        </a:rPr>
                        <a:t>Вхід до зали, привітання</a:t>
                      </a:r>
                      <a:endParaRPr lang="uk-UA" sz="12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 dirty="0">
                          <a:latin typeface="Arial"/>
                        </a:rPr>
                        <a:t>Активна музикотерапія з використанням музично-ритмічних вправ. </a:t>
                      </a:r>
                      <a:r>
                        <a:rPr lang="uk-UA" sz="1800" b="0" strike="noStrike" spc="-1" dirty="0" err="1">
                          <a:latin typeface="Arial"/>
                        </a:rPr>
                        <a:t>Валеологічна</a:t>
                      </a:r>
                      <a:r>
                        <a:rPr lang="uk-UA" sz="1800" b="0" strike="noStrike" spc="-1" dirty="0">
                          <a:latin typeface="Arial"/>
                        </a:rPr>
                        <a:t> співаночка-привітання.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43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Сприйняття музики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Слухання музики з елементами музикотерапії, дихальної гімнастики, ритмопластики. Використання ІКТ, відео ряд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5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Співи, пісенна творчість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Цілющі звуки, дихальна гімнастика, артикуляційна гімнастика, пальчикові ігри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7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Музично-дидактичні ігри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Використання ІКТ, посібників, моделювання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45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Танці, танцювальна творчість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Музично-ритмічні рухи, мнемотаблиці рухів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45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Музичні ігри. </a:t>
                      </a:r>
                    </a:p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Гра на ДМІ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Комунікативна гра.</a:t>
                      </a:r>
                    </a:p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Творче музикування, ігри звуками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7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>
                          <a:latin typeface="Arial"/>
                        </a:rPr>
                        <a:t>Заключна частина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800" b="0" strike="noStrike" spc="-1" dirty="0" err="1">
                          <a:latin typeface="Arial"/>
                        </a:rPr>
                        <a:t>Психогімнастика</a:t>
                      </a:r>
                      <a:r>
                        <a:rPr lang="uk-UA" sz="1800" b="0" strike="noStrike" spc="-1" dirty="0">
                          <a:latin typeface="Arial"/>
                        </a:rPr>
                        <a:t>, елементи пасивної музикотерапії</a:t>
                      </a: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Рисунок 135"/>
          <p:cNvPicPr/>
          <p:nvPr/>
        </p:nvPicPr>
        <p:blipFill>
          <a:blip r:embed="rId2"/>
          <a:srcRect l="10256" t="23743" r="7822" b="29016"/>
          <a:stretch/>
        </p:blipFill>
        <p:spPr>
          <a:xfrm>
            <a:off x="595418" y="2299233"/>
            <a:ext cx="2879280" cy="3598920"/>
          </a:xfrm>
          <a:prstGeom prst="rect">
            <a:avLst/>
          </a:prstGeom>
          <a:ln w="0">
            <a:noFill/>
          </a:ln>
        </p:spPr>
      </p:pic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312480" y="435110"/>
            <a:ext cx="8639280" cy="214683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algn="ctr">
              <a:lnSpc>
                <a:spcPct val="100000"/>
              </a:lnSpc>
              <a:buNone/>
            </a:pPr>
            <a:r>
              <a:rPr lang="uk-UA" sz="4000" b="1" strike="noStrike" spc="-1" dirty="0">
                <a:solidFill>
                  <a:srgbClr val="424456"/>
                </a:solidFill>
                <a:latin typeface="Times New Roman"/>
              </a:rPr>
              <a:t>Метод </a:t>
            </a:r>
            <a:r>
              <a:rPr lang="uk-UA" sz="4000" b="1" strike="noStrike" spc="-1" dirty="0" err="1">
                <a:solidFill>
                  <a:srgbClr val="424456"/>
                </a:solidFill>
                <a:latin typeface="Times New Roman"/>
              </a:rPr>
              <a:t>проєктів</a:t>
            </a:r>
            <a:r>
              <a:rPr lang="uk-UA" sz="4000" b="1" strike="noStrike" spc="-1" dirty="0">
                <a:solidFill>
                  <a:srgbClr val="424456"/>
                </a:solidFill>
                <a:latin typeface="Times New Roman"/>
              </a:rPr>
              <a:t> </a:t>
            </a:r>
            <a:r>
              <a:rPr sz="4000" dirty="0"/>
              <a:t/>
            </a:r>
            <a:br>
              <a:rPr sz="4000" dirty="0"/>
            </a:br>
            <a:r>
              <a:rPr lang="uk-UA" sz="4000" b="1" strike="noStrike" spc="-1" dirty="0">
                <a:solidFill>
                  <a:srgbClr val="424456"/>
                </a:solidFill>
                <a:latin typeface="Times New Roman"/>
              </a:rPr>
              <a:t>” Сьогодні до діточок прийшов </a:t>
            </a:r>
            <a:r>
              <a:rPr lang="uk-UA" sz="4000" b="1" strike="noStrike" spc="-1" dirty="0" err="1">
                <a:solidFill>
                  <a:srgbClr val="424456"/>
                </a:solidFill>
                <a:latin typeface="Times New Roman"/>
              </a:rPr>
              <a:t>Мастершеф</a:t>
            </a:r>
            <a:r>
              <a:rPr lang="uk-UA" sz="4000" b="1" strike="noStrike" spc="-1" dirty="0">
                <a:solidFill>
                  <a:srgbClr val="424456"/>
                </a:solidFill>
                <a:latin typeface="Times New Roman"/>
              </a:rPr>
              <a:t> в садочок”</a:t>
            </a:r>
            <a:r>
              <a:rPr sz="4000" dirty="0"/>
              <a:t/>
            </a:r>
            <a:br>
              <a:rPr sz="4000" dirty="0"/>
            </a:br>
            <a:endParaRPr lang="uk-UA" sz="4000" b="0" strike="noStrike" spc="-1" dirty="0">
              <a:latin typeface="Arial"/>
            </a:endParaRPr>
          </a:p>
        </p:txBody>
      </p:sp>
      <p:pic>
        <p:nvPicPr>
          <p:cNvPr id="138" name="Рисунок 137"/>
          <p:cNvPicPr/>
          <p:nvPr/>
        </p:nvPicPr>
        <p:blipFill>
          <a:blip r:embed="rId3"/>
          <a:srcRect t="15866" r="20" b="21142"/>
          <a:stretch/>
        </p:blipFill>
        <p:spPr>
          <a:xfrm>
            <a:off x="3240720" y="2540902"/>
            <a:ext cx="2782800" cy="3800160"/>
          </a:xfrm>
          <a:prstGeom prst="rect">
            <a:avLst/>
          </a:prstGeom>
          <a:ln w="0">
            <a:noFill/>
          </a:ln>
        </p:spPr>
      </p:pic>
      <p:pic>
        <p:nvPicPr>
          <p:cNvPr id="139" name="Рисунок 138"/>
          <p:cNvPicPr/>
          <p:nvPr/>
        </p:nvPicPr>
        <p:blipFill>
          <a:blip r:embed="rId4"/>
          <a:srcRect t="20357" r="13" b="21184"/>
          <a:stretch/>
        </p:blipFill>
        <p:spPr>
          <a:xfrm>
            <a:off x="6023520" y="3080891"/>
            <a:ext cx="2879280" cy="3647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66560" y="188640"/>
            <a:ext cx="8227800" cy="1064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uk-UA" sz="4000" b="1" strike="noStrike" spc="-1" dirty="0">
                <a:solidFill>
                  <a:srgbClr val="424456"/>
                </a:solidFill>
                <a:latin typeface="Trebuchet MS"/>
              </a:rPr>
              <a:t> </a:t>
            </a:r>
            <a:r>
              <a:rPr lang="uk-UA" sz="3600" b="1" strike="noStrike" spc="-1" dirty="0">
                <a:solidFill>
                  <a:srgbClr val="424456"/>
                </a:solidFill>
                <a:latin typeface="Times New Roman"/>
              </a:rPr>
              <a:t>Розвиваючі технології </a:t>
            </a:r>
            <a:endParaRPr lang="uk-UA" sz="3600" b="0" strike="noStrike" spc="-1" dirty="0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83640" y="1095120"/>
            <a:ext cx="8227800" cy="1438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2400" b="1" strike="noStrike" spc="-1" dirty="0">
                <a:solidFill>
                  <a:srgbClr val="000000"/>
                </a:solidFill>
                <a:latin typeface="Georgia"/>
              </a:rPr>
              <a:t>Мнемотехніка - </a:t>
            </a:r>
            <a:r>
              <a:rPr lang="uk-UA" sz="2400" b="0" strike="noStrike" spc="-1" dirty="0">
                <a:solidFill>
                  <a:srgbClr val="000000"/>
                </a:solidFill>
                <a:latin typeface="Times New Roman"/>
              </a:rPr>
              <a:t>техніка запам'ятовування, сукупність прийомів і способів, що полегшують запам'ятовування і збільшують обсяг пам'яті шляхом утворення штучних асоціацій</a:t>
            </a:r>
            <a:r>
              <a:rPr lang="uk-UA" sz="2400" b="0" strike="noStrike" spc="-1" dirty="0">
                <a:solidFill>
                  <a:srgbClr val="000000"/>
                </a:solidFill>
                <a:latin typeface="Georgia"/>
              </a:rPr>
              <a:t>. </a:t>
            </a:r>
            <a:endParaRPr lang="uk-UA" sz="2400" b="0" strike="noStrike" spc="-1" dirty="0">
              <a:latin typeface="Arial"/>
            </a:endParaRPr>
          </a:p>
        </p:txBody>
      </p:sp>
      <p:pic>
        <p:nvPicPr>
          <p:cNvPr id="142" name="Рисунок 3"/>
          <p:cNvPicPr/>
          <p:nvPr/>
        </p:nvPicPr>
        <p:blipFill>
          <a:blip r:embed="rId2"/>
          <a:stretch/>
        </p:blipFill>
        <p:spPr>
          <a:xfrm>
            <a:off x="1412999" y="2533320"/>
            <a:ext cx="6428673" cy="4324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323640" y="476639"/>
            <a:ext cx="8227800" cy="1172051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3200" b="1" strike="noStrike" spc="-1" dirty="0" err="1">
                <a:solidFill>
                  <a:srgbClr val="373737"/>
                </a:solidFill>
                <a:latin typeface="Times New Roman"/>
              </a:rPr>
              <a:t>Танцювально</a:t>
            </a:r>
            <a:r>
              <a:rPr lang="uk-UA" sz="3200" b="1" strike="noStrike" spc="-1" dirty="0">
                <a:solidFill>
                  <a:srgbClr val="373737"/>
                </a:solidFill>
                <a:latin typeface="Times New Roman"/>
              </a:rPr>
              <a:t>-ігрова </a:t>
            </a:r>
            <a:r>
              <a:rPr lang="uk-UA" sz="3200" b="1" strike="noStrike" spc="-1" dirty="0" smtClean="0">
                <a:solidFill>
                  <a:srgbClr val="373737"/>
                </a:solidFill>
                <a:latin typeface="Times New Roman"/>
              </a:rPr>
              <a:t>гімнастика</a:t>
            </a:r>
          </a:p>
          <a:p>
            <a:pPr marL="109800" algn="ctr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uk-UA" sz="3200" b="1" strike="noStrike" spc="-1" dirty="0" smtClean="0">
                <a:solidFill>
                  <a:srgbClr val="373737"/>
                </a:solidFill>
                <a:latin typeface="Times New Roman"/>
              </a:rPr>
              <a:t> </a:t>
            </a:r>
            <a:r>
              <a:rPr lang="uk-UA" sz="3200" b="1" strike="noStrike" spc="-1" dirty="0">
                <a:solidFill>
                  <a:srgbClr val="373737"/>
                </a:solidFill>
                <a:latin typeface="Times New Roman"/>
              </a:rPr>
              <a:t>«</a:t>
            </a:r>
            <a:r>
              <a:rPr lang="uk-UA" sz="3200" b="1" strike="noStrike" spc="-1" dirty="0" err="1">
                <a:solidFill>
                  <a:srgbClr val="373737"/>
                </a:solidFill>
                <a:latin typeface="Times New Roman"/>
              </a:rPr>
              <a:t>Са</a:t>
            </a:r>
            <a:r>
              <a:rPr lang="uk-UA" sz="3200" b="1" strike="noStrike" spc="-1" dirty="0">
                <a:solidFill>
                  <a:srgbClr val="373737"/>
                </a:solidFill>
                <a:latin typeface="Times New Roman"/>
              </a:rPr>
              <a:t>-Фі-</a:t>
            </a:r>
            <a:r>
              <a:rPr lang="uk-UA" sz="3200" b="1" strike="noStrike" spc="-1" dirty="0" err="1">
                <a:solidFill>
                  <a:srgbClr val="373737"/>
                </a:solidFill>
                <a:latin typeface="Times New Roman"/>
              </a:rPr>
              <a:t>Дансе</a:t>
            </a:r>
            <a:r>
              <a:rPr lang="uk-UA" sz="3200" b="1" strike="noStrike" spc="-1" dirty="0">
                <a:solidFill>
                  <a:srgbClr val="373737"/>
                </a:solidFill>
                <a:latin typeface="Times New Roman"/>
              </a:rPr>
              <a:t>»</a:t>
            </a:r>
            <a:endParaRPr lang="uk-UA" sz="3200" b="0" strike="noStrike" spc="-1" dirty="0">
              <a:latin typeface="Arial"/>
            </a:endParaRPr>
          </a:p>
        </p:txBody>
      </p:sp>
      <p:pic>
        <p:nvPicPr>
          <p:cNvPr id="144" name="Picture 2" descr="H:\метод.обєденение\Новая папка (2)\-5-638.jpg"/>
          <p:cNvPicPr/>
          <p:nvPr/>
        </p:nvPicPr>
        <p:blipFill>
          <a:blip r:embed="rId2"/>
          <a:stretch/>
        </p:blipFill>
        <p:spPr>
          <a:xfrm>
            <a:off x="899640" y="1759526"/>
            <a:ext cx="7329960" cy="4836033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507</TotalTime>
  <Words>258</Words>
  <Application>Microsoft Office PowerPoint</Application>
  <PresentationFormat>Экран (4:3)</PresentationFormat>
  <Paragraphs>78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DejaVu Sans</vt:lpstr>
      <vt:lpstr>Georgia</vt:lpstr>
      <vt:lpstr>Symbol</vt:lpstr>
      <vt:lpstr>Times New Roman</vt:lpstr>
      <vt:lpstr>Trebuchet MS</vt:lpstr>
      <vt:lpstr>Wingdings</vt:lpstr>
      <vt:lpstr>Office Theme</vt:lpstr>
      <vt:lpstr>Office Theme</vt:lpstr>
      <vt:lpstr>Інноваційні технології в музичному вихованні дошкільників</vt:lpstr>
      <vt:lpstr> Інноваційні та традиційні технології, які застосовуються у музичному вихованні дошкільника </vt:lpstr>
      <vt:lpstr>Валеологічні пісеньки-співаночки </vt:lpstr>
      <vt:lpstr>Презентация PowerPoint</vt:lpstr>
      <vt:lpstr>    </vt:lpstr>
      <vt:lpstr> Алгоритм використання здоров’язберігаючих технологій на музичному занятті </vt:lpstr>
      <vt:lpstr>Метод проєктів  ” Сьогодні до діточок прийшов Мастершеф в садочок” </vt:lpstr>
      <vt:lpstr> Розвиваючі технології </vt:lpstr>
      <vt:lpstr>Презентация PowerPoint</vt:lpstr>
      <vt:lpstr> Корекційні технології Логоритміка </vt:lpstr>
      <vt:lpstr>Презентация PowerPoint</vt:lpstr>
      <vt:lpstr>Презентация PowerPoint</vt:lpstr>
      <vt:lpstr>Психогімнастика</vt:lpstr>
      <vt:lpstr>  Інформаційні технології  Використання ІКТ на музичному занятті та в різних видах музичної діяльності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Администратор</dc:creator>
  <dc:description/>
  <cp:lastModifiedBy>User</cp:lastModifiedBy>
  <cp:revision>56</cp:revision>
  <dcterms:created xsi:type="dcterms:W3CDTF">2002-01-11T01:54:00Z</dcterms:created>
  <dcterms:modified xsi:type="dcterms:W3CDTF">2024-01-30T11:44:38Z</dcterms:modified>
  <dc:language>uk-UA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15</vt:i4>
  </property>
</Properties>
</file>