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2" r:id="rId5"/>
    <p:sldId id="263" r:id="rId6"/>
    <p:sldId id="258" r:id="rId7"/>
    <p:sldId id="297" r:id="rId8"/>
    <p:sldId id="284" r:id="rId9"/>
    <p:sldId id="265" r:id="rId10"/>
    <p:sldId id="272" r:id="rId11"/>
    <p:sldId id="273" r:id="rId12"/>
    <p:sldId id="300" r:id="rId13"/>
    <p:sldId id="269" r:id="rId14"/>
    <p:sldId id="302" r:id="rId15"/>
    <p:sldId id="283" r:id="rId16"/>
    <p:sldId id="271" r:id="rId17"/>
    <p:sldId id="267" r:id="rId18"/>
    <p:sldId id="274" r:id="rId19"/>
    <p:sldId id="301" r:id="rId20"/>
    <p:sldId id="282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7739"/>
    <a:srgbClr val="DDE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>
        <p:scale>
          <a:sx n="100" d="100"/>
          <a:sy n="100" d="100"/>
        </p:scale>
        <p:origin x="-318" y="-150"/>
      </p:cViewPr>
      <p:guideLst>
        <p:guide orient="horz" pos="2103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9.pn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6.png"/><Relationship Id="rId1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42.png"/><Relationship Id="rId3" Type="http://schemas.openxmlformats.org/officeDocument/2006/relationships/image" Target="../media/image48.jpeg"/><Relationship Id="rId2" Type="http://schemas.openxmlformats.org/officeDocument/2006/relationships/image" Target="../media/image32.jpeg"/><Relationship Id="rId1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GIF"/><Relationship Id="rId1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17695" y="332740"/>
            <a:ext cx="4547235" cy="14700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2000" b="1" dirty="0" smtClean="0">
                <a:solidFill>
                  <a:srgbClr val="497739"/>
                </a:solidFill>
              </a:rPr>
              <a:t>Департамент освіти Луцької міської ради</a:t>
            </a:r>
            <a:br>
              <a:rPr lang="uk-UA" sz="2000" b="1" dirty="0" smtClean="0">
                <a:solidFill>
                  <a:srgbClr val="497739"/>
                </a:solidFill>
              </a:rPr>
            </a:br>
            <a:r>
              <a:rPr lang="uk-UA" sz="2000" b="1" dirty="0" smtClean="0">
                <a:solidFill>
                  <a:srgbClr val="497739"/>
                </a:solidFill>
              </a:rPr>
              <a:t>Заклад дошкільної освіти № 35</a:t>
            </a:r>
            <a:br>
              <a:rPr lang="uk-UA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1556792"/>
            <a:ext cx="3096344" cy="280831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l"/>
            <a:r>
              <a:rPr lang="uk-UA" sz="2800" b="1" dirty="0" err="1" smtClean="0">
                <a:solidFill>
                  <a:srgbClr val="497739"/>
                </a:solidFill>
              </a:rPr>
              <a:t>Портфоліо</a:t>
            </a:r>
            <a:r>
              <a:rPr lang="uk-UA" sz="2800" b="1" dirty="0" smtClean="0">
                <a:solidFill>
                  <a:srgbClr val="497739"/>
                </a:solidFill>
              </a:rPr>
              <a:t> </a:t>
            </a:r>
            <a:endParaRPr lang="uk-UA" sz="2800" b="1" dirty="0" smtClean="0">
              <a:solidFill>
                <a:srgbClr val="497739"/>
              </a:solidFill>
            </a:endParaRPr>
          </a:p>
          <a:p>
            <a:pPr algn="l"/>
            <a:r>
              <a:rPr lang="uk-UA" sz="2800" b="1" dirty="0" smtClean="0">
                <a:solidFill>
                  <a:srgbClr val="497739"/>
                </a:solidFill>
              </a:rPr>
              <a:t>вихователя</a:t>
            </a:r>
            <a:r>
              <a:rPr lang="en-US" sz="2800" b="1" dirty="0" smtClean="0">
                <a:solidFill>
                  <a:srgbClr val="497739"/>
                </a:solidFill>
              </a:rPr>
              <a:t> </a:t>
            </a:r>
            <a:endParaRPr lang="uk-UA" sz="2800" b="1" dirty="0" smtClean="0">
              <a:solidFill>
                <a:srgbClr val="497739"/>
              </a:solidFill>
            </a:endParaRPr>
          </a:p>
          <a:p>
            <a:pPr algn="l"/>
            <a:r>
              <a:rPr lang="uk-UA" sz="2800" b="1" dirty="0" smtClean="0">
                <a:solidFill>
                  <a:srgbClr val="497739"/>
                </a:solidFill>
              </a:rPr>
              <a:t>групи </a:t>
            </a:r>
            <a:r>
              <a:rPr lang="uk-UA" sz="2800" b="1" dirty="0" err="1" smtClean="0">
                <a:solidFill>
                  <a:srgbClr val="497739"/>
                </a:solidFill>
              </a:rPr>
              <a:t>“Мальва”</a:t>
            </a:r>
            <a:endParaRPr lang="uk-UA" sz="2800" b="1" dirty="0" smtClean="0">
              <a:solidFill>
                <a:srgbClr val="497739"/>
              </a:solidFill>
            </a:endParaRPr>
          </a:p>
          <a:p>
            <a:pPr algn="l"/>
            <a:endParaRPr lang="uk-UA" sz="1400" b="1" dirty="0" smtClean="0">
              <a:solidFill>
                <a:srgbClr val="497739"/>
              </a:solidFill>
            </a:endParaRPr>
          </a:p>
          <a:p>
            <a:pPr algn="l"/>
            <a:r>
              <a:rPr lang="uk-UA" sz="2800" b="1" dirty="0" err="1" smtClean="0">
                <a:solidFill>
                  <a:srgbClr val="497739"/>
                </a:solidFill>
              </a:rPr>
              <a:t>Зюлькової</a:t>
            </a:r>
            <a:r>
              <a:rPr lang="uk-UA" sz="2800" b="1" dirty="0" smtClean="0">
                <a:solidFill>
                  <a:srgbClr val="497739"/>
                </a:solidFill>
              </a:rPr>
              <a:t> </a:t>
            </a:r>
            <a:endParaRPr lang="uk-UA" sz="2800" b="1" dirty="0" smtClean="0">
              <a:solidFill>
                <a:srgbClr val="497739"/>
              </a:solidFill>
            </a:endParaRPr>
          </a:p>
          <a:p>
            <a:pPr algn="l"/>
            <a:r>
              <a:rPr lang="uk-UA" sz="2800" b="1" dirty="0" smtClean="0">
                <a:solidFill>
                  <a:srgbClr val="497739"/>
                </a:solidFill>
              </a:rPr>
              <a:t>Наталії Євгенівни</a:t>
            </a:r>
            <a:endParaRPr lang="ru-RU" sz="2800" b="1" dirty="0">
              <a:solidFill>
                <a:srgbClr val="497739"/>
              </a:solidFill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355976" y="4725144"/>
            <a:ext cx="1296144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4977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</a:t>
            </a:r>
            <a:r>
              <a:rPr lang="en-US" altLang="uk-UA" sz="2400" b="1" dirty="0" smtClean="0">
                <a:solidFill>
                  <a:srgbClr val="4977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uk-UA" sz="2400" b="1" dirty="0" smtClean="0">
                <a:solidFill>
                  <a:srgbClr val="4977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b="1" dirty="0">
                <a:solidFill>
                  <a:srgbClr val="4977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рік</a:t>
            </a:r>
            <a:endParaRPr lang="uk-UA" sz="2400" b="1" dirty="0">
              <a:solidFill>
                <a:srgbClr val="4977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Mama\Desktop\фон\21751892_2011066925843347_1430648218548825551_n.jpg"/>
          <p:cNvPicPr>
            <a:picLocks noChangeAspect="1" noChangeArrowheads="1"/>
          </p:cNvPicPr>
          <p:nvPr/>
        </p:nvPicPr>
        <p:blipFill>
          <a:blip r:embed="rId2" cstate="print"/>
          <a:srcRect r="19256" b="19256"/>
          <a:stretch>
            <a:fillRect/>
          </a:stretch>
        </p:blipFill>
        <p:spPr bwMode="auto">
          <a:xfrm>
            <a:off x="5868144" y="1628799"/>
            <a:ext cx="2664296" cy="35523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3203848" y="188640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Освітня діяльність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 descr="C:\Users\Mama\Desktop\фон\3743104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219700" y="5517515"/>
            <a:ext cx="1238250" cy="1183005"/>
          </a:xfrm>
          <a:prstGeom prst="rect">
            <a:avLst/>
          </a:prstGeom>
          <a:noFill/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701665" y="836930"/>
            <a:ext cx="307848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Інтегроване заняття </a:t>
            </a:r>
            <a:endParaRPr lang="uk-U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“У пошуках Кая”</a:t>
            </a:r>
            <a:endParaRPr lang="uk-U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Замещающее содержимое 5"/>
          <p:cNvPicPr>
            <a:picLocks noChangeAspect="1"/>
          </p:cNvPicPr>
          <p:nvPr>
            <p:ph sz="half" idx="1"/>
          </p:nvPr>
        </p:nvPicPr>
        <p:blipFill>
          <a:blip r:embed="rId2">
            <a:lum bright="18000" contrast="18000"/>
          </a:blip>
          <a:stretch>
            <a:fillRect/>
          </a:stretch>
        </p:blipFill>
        <p:spPr>
          <a:xfrm>
            <a:off x="532765" y="404495"/>
            <a:ext cx="3930015" cy="294767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Замещающее содержимое 8"/>
          <p:cNvPicPr>
            <a:picLocks noChangeAspect="1"/>
          </p:cNvPicPr>
          <p:nvPr>
            <p:ph sz="half" idx="2"/>
          </p:nvPr>
        </p:nvPicPr>
        <p:blipFill>
          <a:blip r:embed="rId3">
            <a:lum bright="18000" contrast="18000"/>
          </a:blip>
          <a:srcRect l="26745" r="-94" b="21"/>
          <a:stretch>
            <a:fillRect/>
          </a:stretch>
        </p:blipFill>
        <p:spPr>
          <a:xfrm>
            <a:off x="5147945" y="1917065"/>
            <a:ext cx="3521710" cy="360045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>
            <a:lum bright="18000" contrast="18000"/>
          </a:blip>
          <a:srcRect t="19882" r="9531" b="-682"/>
          <a:stretch>
            <a:fillRect/>
          </a:stretch>
        </p:blipFill>
        <p:spPr>
          <a:xfrm>
            <a:off x="532130" y="3590925"/>
            <a:ext cx="4046855" cy="271145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3"/>
          <p:cNvSpPr>
            <a:spLocks noGrp="1"/>
          </p:cNvSpPr>
          <p:nvPr>
            <p:ph sz="half" idx="1"/>
          </p:nvPr>
        </p:nvSpPr>
        <p:spPr>
          <a:xfrm>
            <a:off x="5292090" y="4076700"/>
            <a:ext cx="3481070" cy="798830"/>
          </a:xfrm>
        </p:spPr>
        <p:txBody>
          <a:bodyPr>
            <a:normAutofit fontScale="90000" lnSpcReduction="10000"/>
          </a:bodyPr>
          <a:p>
            <a:pPr marL="0" indent="0">
              <a:buNone/>
            </a:pPr>
            <a:r>
              <a:rPr lang="uk-UA" altLang="ru-RU" sz="2665" b="1"/>
              <a:t>Заняття з економічного виховання “Гроші”</a:t>
            </a:r>
            <a:endParaRPr lang="uk-UA" altLang="ru-RU" sz="2665" b="1"/>
          </a:p>
        </p:txBody>
      </p:sp>
      <p:sp>
        <p:nvSpPr>
          <p:cNvPr id="5" name="Заголовок 1"/>
          <p:cNvSpPr txBox="1"/>
          <p:nvPr/>
        </p:nvSpPr>
        <p:spPr>
          <a:xfrm>
            <a:off x="3203848" y="188640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Освітня діяльність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Замещающее содержимое 5"/>
          <p:cNvPicPr>
            <a:picLocks noChangeAspect="1"/>
          </p:cNvPicPr>
          <p:nvPr>
            <p:ph sz="half" idx="2"/>
          </p:nvPr>
        </p:nvPicPr>
        <p:blipFill>
          <a:blip r:embed="rId1">
            <a:lum bright="18000" contrast="42000"/>
          </a:blip>
          <a:stretch>
            <a:fillRect/>
          </a:stretch>
        </p:blipFill>
        <p:spPr>
          <a:xfrm>
            <a:off x="5004435" y="980440"/>
            <a:ext cx="3840480" cy="288036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lum bright="12000" contrast="12000"/>
          </a:blip>
          <a:stretch>
            <a:fillRect/>
          </a:stretch>
        </p:blipFill>
        <p:spPr>
          <a:xfrm>
            <a:off x="539750" y="260350"/>
            <a:ext cx="3839845" cy="288036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lum bright="18000" contrast="18000"/>
          </a:blip>
          <a:stretch>
            <a:fillRect/>
          </a:stretch>
        </p:blipFill>
        <p:spPr>
          <a:xfrm>
            <a:off x="612140" y="3429000"/>
            <a:ext cx="3845560" cy="288480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2" descr="C:\Users\Mama\Desktop\фон\37431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435" y="4940935"/>
            <a:ext cx="1652905" cy="157861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0432" y="5877272"/>
            <a:ext cx="226368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Заголовок 1"/>
          <p:cNvSpPr txBox="1"/>
          <p:nvPr/>
        </p:nvSpPr>
        <p:spPr>
          <a:xfrm>
            <a:off x="2987824" y="260648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Участь у методичній роботі ЗДО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Olena\Downloads\Telegram Desktop\photo_2023-02-21_20-21-14.jpgphoto_2023-02-21_20-21-14"/>
          <p:cNvPicPr>
            <a:picLocks noChangeAspect="1" noChangeArrowheads="1"/>
          </p:cNvPicPr>
          <p:nvPr/>
        </p:nvPicPr>
        <p:blipFill>
          <a:blip r:embed="rId1">
            <a:lum bright="6000" contrast="18000"/>
          </a:blip>
          <a:srcRect/>
          <a:stretch>
            <a:fillRect/>
          </a:stretch>
        </p:blipFill>
        <p:spPr bwMode="auto">
          <a:xfrm>
            <a:off x="5220072" y="1467490"/>
            <a:ext cx="3675676" cy="3202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Olena\Downloads\Telegram Desktop\photo_2023-02-16_21-40-46 - Copy.jpgphoto_2023-02-16_21-40-46 -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205" y="2996565"/>
            <a:ext cx="2500630" cy="3039110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851915" y="5229066"/>
            <a:ext cx="3744416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Участь у роботі творчої майстерні, 2023 р.  “Лялька-мотанка”</a:t>
            </a:r>
            <a:endParaRPr lang="uk-UA" sz="2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75740" y="1196340"/>
            <a:ext cx="3522980" cy="1476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Педагогічна рада. Проведення практичної роботи з педагогами по патріотичному вихованню на тему:  “Складання асоціативної карти “моя Україна”, 2022 р.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3" descr="C:\Users\Mama\Desktop\фон\374309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259277">
            <a:off x="387169" y="-28783"/>
            <a:ext cx="1559170" cy="206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965575" y="332740"/>
            <a:ext cx="4716780" cy="104902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uk-UA" altLang="ru-RU" sz="2400" b="1">
                <a:solidFill>
                  <a:srgbClr val="497739"/>
                </a:solidFill>
              </a:rPr>
              <a:t>Зайняте І місце у конкурсі-огляді “Особливості нашої групи”, 2020 р.</a:t>
            </a:r>
            <a:r>
              <a:rPr lang="uk-UA" altLang="ru-RU" sz="2400"/>
              <a:t> </a:t>
            </a:r>
            <a:endParaRPr lang="uk-UA" altLang="ru-RU" sz="2400"/>
          </a:p>
        </p:txBody>
      </p:sp>
      <p:pic>
        <p:nvPicPr>
          <p:cNvPr id="4" name="Замещающее содержимое 3" descr="122887230_2760749054185456_1094305292039144109_n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3491865" y="1772285"/>
            <a:ext cx="5222240" cy="391668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Замещающее содержимое 6" descr="photo_2023-02-21_20-28-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" y="404495"/>
            <a:ext cx="2798445" cy="386270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550285" y="980440"/>
            <a:ext cx="5412105" cy="1268095"/>
          </a:xfrm>
        </p:spPr>
        <p:txBody>
          <a:bodyPr>
            <a:noAutofit/>
          </a:bodyPr>
          <a:p>
            <a:endParaRPr lang="uk-UA" altLang="ru-RU" sz="1100" i="1"/>
          </a:p>
          <a:p>
            <a:r>
              <a:rPr lang="uk-UA" altLang="ru-RU" sz="1800"/>
              <a:t>Стаття “Магнітне панно”.</a:t>
            </a:r>
            <a:endParaRPr lang="uk-UA" altLang="ru-RU" sz="1800"/>
          </a:p>
          <a:p>
            <a:r>
              <a:rPr lang="uk-UA" altLang="ru-RU" sz="1800"/>
              <a:t>Конспект інтегрованого заняття для дітей старшої групи “Квест від чотирьох пір року”</a:t>
            </a:r>
            <a:endParaRPr lang="uk-UA" altLang="ru-RU" sz="1800"/>
          </a:p>
        </p:txBody>
      </p:sp>
      <p:pic>
        <p:nvPicPr>
          <p:cNvPr id="4" name="Замещающее содержимое 3" descr="photo_2023-02-21_21-07-05"/>
          <p:cNvPicPr>
            <a:picLocks noChangeAspect="1"/>
          </p:cNvPicPr>
          <p:nvPr>
            <p:ph sz="half" idx="2"/>
          </p:nvPr>
        </p:nvPicPr>
        <p:blipFill>
          <a:blip r:embed="rId1">
            <a:lum bright="12000" contrast="12000"/>
          </a:blip>
          <a:stretch>
            <a:fillRect/>
          </a:stretch>
        </p:blipFill>
        <p:spPr>
          <a:xfrm>
            <a:off x="251460" y="260350"/>
            <a:ext cx="3021330" cy="426021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rcRect l="64614" t="18591" r="8927" b="20135"/>
          <a:stretch>
            <a:fillRect/>
          </a:stretch>
        </p:blipFill>
        <p:spPr>
          <a:xfrm>
            <a:off x="2915920" y="2444750"/>
            <a:ext cx="2893695" cy="376936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3707765" y="116205"/>
            <a:ext cx="5097145" cy="956310"/>
          </a:xfrm>
          <a:prstGeom prst="rect">
            <a:avLst/>
          </a:prstGeom>
        </p:spPr>
        <p:txBody>
          <a:bodyPr vert="horz" lIns="91440" tIns="45720" rIns="91440" bIns="45720" rtlCol="0">
            <a:normAutofit fontScale="6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ru-RU" b="1" i="1"/>
              <a:t>Участь у підготовці методичних рекомендацій ”Стіни, стеля та підлога, які говорять” (2023 р.):</a:t>
            </a:r>
            <a:endParaRPr lang="uk-UA" altLang="ru-RU" b="1" i="1"/>
          </a:p>
          <a:p>
            <a:endParaRPr lang="uk-UA" altLang="ru-RU" i="1"/>
          </a:p>
          <a:p>
            <a:endParaRPr lang="uk-UA" altLang="ru-RU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rcRect l="7057" t="17658" r="67796" b="19636"/>
          <a:stretch>
            <a:fillRect/>
          </a:stretch>
        </p:blipFill>
        <p:spPr>
          <a:xfrm>
            <a:off x="6184900" y="2406015"/>
            <a:ext cx="2685415" cy="376682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236460" y="630936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308215" y="6381115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4747895" y="-27305"/>
            <a:ext cx="4032250" cy="648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Робота з батьками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795645" y="2957195"/>
            <a:ext cx="3173095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Благодійний осінній ярмарок-2019</a:t>
            </a:r>
            <a:endParaRPr lang="uk-UA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3" name="Picture 3" descr="C:\Users\Mama\Desktop\фон\DSCF1250.JPG"/>
          <p:cNvPicPr>
            <a:picLocks noChangeAspect="1" noChangeArrowheads="1"/>
          </p:cNvPicPr>
          <p:nvPr/>
        </p:nvPicPr>
        <p:blipFill>
          <a:blip r:embed="rId1" cstate="print"/>
          <a:srcRect l="3820" r="678" b="5771"/>
          <a:stretch>
            <a:fillRect/>
          </a:stretch>
        </p:blipFill>
        <p:spPr bwMode="auto">
          <a:xfrm>
            <a:off x="1259205" y="3572510"/>
            <a:ext cx="3164205" cy="2341245"/>
          </a:xfrm>
          <a:prstGeom prst="rect">
            <a:avLst/>
          </a:prstGeom>
          <a:noFill/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78790" y="6245860"/>
            <a:ext cx="482409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Поради для батьків у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Viber</a:t>
            </a:r>
            <a:r>
              <a:rPr lang="uk-U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-групі </a:t>
            </a:r>
            <a:endParaRPr lang="uk-UA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Замещающее содержимое 1" descr="70245878_2389020211358344_880436908059000832_n"/>
          <p:cNvPicPr>
            <a:picLocks noChangeAspect="1"/>
          </p:cNvPicPr>
          <p:nvPr>
            <p:ph sz="half" idx="1"/>
          </p:nvPr>
        </p:nvPicPr>
        <p:blipFill>
          <a:blip r:embed="rId2">
            <a:lum bright="18000" contrast="24000"/>
          </a:blip>
          <a:stretch>
            <a:fillRect/>
          </a:stretch>
        </p:blipFill>
        <p:spPr>
          <a:xfrm>
            <a:off x="5559425" y="752475"/>
            <a:ext cx="3220720" cy="213296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Замещающее содержимое 5" descr="71110781_2389020524691646_1663358756915773440_n"/>
          <p:cNvPicPr>
            <a:picLocks noChangeAspect="1"/>
          </p:cNvPicPr>
          <p:nvPr>
            <p:ph sz="half" idx="2"/>
          </p:nvPr>
        </p:nvPicPr>
        <p:blipFill>
          <a:blip r:embed="rId3">
            <a:lum bright="18000" contrast="18000"/>
          </a:blip>
          <a:srcRect t="18557" r="41685" b="16861"/>
          <a:stretch>
            <a:fillRect/>
          </a:stretch>
        </p:blipFill>
        <p:spPr>
          <a:xfrm>
            <a:off x="5507990" y="3789045"/>
            <a:ext cx="3154045" cy="231267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/>
          <a:srcRect l="3906" t="8890" r="27651" b="13090"/>
          <a:stretch>
            <a:fillRect/>
          </a:stretch>
        </p:blipFill>
        <p:spPr>
          <a:xfrm>
            <a:off x="1043305" y="238760"/>
            <a:ext cx="3491230" cy="223901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755015" y="2477770"/>
            <a:ext cx="4265295" cy="798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200" b="1" dirty="0">
                <a:latin typeface="Calibri" panose="020F0502020204030204" pitchFamily="34" charset="0"/>
                <a:cs typeface="Calibri" panose="020F0502020204030204" pitchFamily="34" charset="0"/>
              </a:rPr>
              <a:t>Дистанційне навчання під час карантину. </a:t>
            </a:r>
            <a:r>
              <a:rPr lang="uk-UA" sz="2200" b="1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2020 р.</a:t>
            </a:r>
            <a:endParaRPr lang="uk-UA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6300311" y="188893"/>
            <a:ext cx="1755304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Мої ролі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Users\Olena\Downloads\Telegram Desktop\photo_2023-02-21_20-41-50.jpgphoto_2023-02-21_20-41-5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51520" y="500462"/>
            <a:ext cx="4896544" cy="3192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Olena\Downloads\Telegram Desktop\photo_2023-02-21_20-39-51.jpgphoto_2023-02-21_20-39-5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5718109" y="1480339"/>
            <a:ext cx="2958465" cy="4525963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1386" y="3967212"/>
            <a:ext cx="360040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Світлофор-Моргайко. 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Спортивна розвага</a:t>
            </a:r>
            <a:endParaRPr lang="uk-U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C:\Users\Mama\Desktop\фон\37431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60" y="5300707"/>
            <a:ext cx="1432427" cy="1368152"/>
          </a:xfrm>
          <a:prstGeom prst="rect">
            <a:avLst/>
          </a:prstGeom>
          <a:noFill/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843456" y="4896852"/>
            <a:ext cx="360040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uk-UA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Кликун. </a:t>
            </a:r>
            <a:r>
              <a:rPr lang="uk-UA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Тематична розвага “Луцьк - наше місто”</a:t>
            </a:r>
            <a:endParaRPr lang="uk-UA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5796136" y="188640"/>
            <a:ext cx="17553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Мої ролі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C:\Users\Mama\Desktop\фон\3743104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779912" y="4581128"/>
            <a:ext cx="1432427" cy="1368152"/>
          </a:xfrm>
          <a:prstGeom prst="rect">
            <a:avLst/>
          </a:prstGeom>
          <a:noFill/>
        </p:spPr>
      </p:pic>
      <p:pic>
        <p:nvPicPr>
          <p:cNvPr id="1026" name="Picture 2" descr="C:\Users\Olena\Downloads\Telegram Desktop\photo_2023-02-21_20-40-55.jpgphoto_2023-02-21_20-40-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524686"/>
            <a:ext cx="3139547" cy="4090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Olena\Downloads\Telegram Desktop\photo_2023-02-21_20-41-28.jpgphoto_2023-02-21_20-41-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0545" y="1556385"/>
            <a:ext cx="3070860" cy="3511550"/>
          </a:xfrm>
          <a:prstGeom prst="ellipse">
            <a:avLst/>
          </a:prstGeom>
          <a:ln w="635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436096" y="5085184"/>
            <a:ext cx="312801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Кіт. 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Спортивна розвага</a:t>
            </a:r>
            <a:endParaRPr lang="uk-U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11955" y="260350"/>
            <a:ext cx="164211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Сорока. </a:t>
            </a: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Новорічне свято</a:t>
            </a:r>
            <a:endParaRPr lang="uk-U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5075555" y="188595"/>
            <a:ext cx="3180715" cy="1487805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uk-UA" altLang="ru-RU" sz="2400" b="1"/>
              <a:t>Білочка. </a:t>
            </a:r>
            <a:r>
              <a:rPr lang="uk-UA" altLang="ru-RU" sz="2400"/>
              <a:t>Вистава для дітей до дня святого Миколая, </a:t>
            </a:r>
            <a:endParaRPr lang="uk-UA" altLang="ru-RU" sz="2400"/>
          </a:p>
          <a:p>
            <a:pPr marL="0" indent="0">
              <a:buNone/>
            </a:pPr>
            <a:r>
              <a:rPr lang="uk-UA" altLang="ru-RU" sz="2400"/>
              <a:t>19.12.2019 р.</a:t>
            </a:r>
            <a:endParaRPr lang="uk-UA" altLang="ru-RU" sz="2400"/>
          </a:p>
        </p:txBody>
      </p:sp>
      <p:pic>
        <p:nvPicPr>
          <p:cNvPr id="4" name="Замещающее содержимое 3" descr="80788758_2477580855835612_5897151334775259136_n"/>
          <p:cNvPicPr>
            <a:picLocks noChangeAspect="1"/>
          </p:cNvPicPr>
          <p:nvPr>
            <p:ph sz="half" idx="2"/>
          </p:nvPr>
        </p:nvPicPr>
        <p:blipFill>
          <a:blip r:embed="rId1"/>
          <a:srcRect l="18131" t="13015" r="5096" b="5088"/>
          <a:stretch>
            <a:fillRect/>
          </a:stretch>
        </p:blipFill>
        <p:spPr>
          <a:xfrm>
            <a:off x="394970" y="260350"/>
            <a:ext cx="4472940" cy="357886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lum bright="6000" contrast="24000"/>
          </a:blip>
          <a:srcRect l="33960" t="16681" r="30183" b="14485"/>
          <a:stretch>
            <a:fillRect/>
          </a:stretch>
        </p:blipFill>
        <p:spPr>
          <a:xfrm>
            <a:off x="5652135" y="2204720"/>
            <a:ext cx="3026410" cy="435737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7" name="Замещающее содержимое 2"/>
          <p:cNvSpPr>
            <a:spLocks noGrp="1"/>
          </p:cNvSpPr>
          <p:nvPr/>
        </p:nvSpPr>
        <p:spPr>
          <a:xfrm>
            <a:off x="2267585" y="4869180"/>
            <a:ext cx="3180715" cy="1617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ru-RU" sz="2400" b="1"/>
              <a:t>Козак. </a:t>
            </a:r>
            <a:r>
              <a:rPr lang="uk-UA" altLang="ru-RU" sz="2400"/>
              <a:t>Свято До Дня Захисників та Захисниць України, жовтень, 2019 р.</a:t>
            </a:r>
            <a:endParaRPr lang="uk-UA" altLang="ru-RU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1"/>
          <p:cNvSpPr txBox="1"/>
          <p:nvPr/>
        </p:nvSpPr>
        <p:spPr>
          <a:xfrm>
            <a:off x="3851910" y="332740"/>
            <a:ext cx="2548890" cy="822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Нагороди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Замещающее содержимое 3" descr="photo_2023-02-21_20-28-2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040380" y="1557020"/>
            <a:ext cx="2755265" cy="388429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Замещающее содержимое 6" descr="photo_2023-02-21_20-28-3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18225" y="2277110"/>
            <a:ext cx="2651760" cy="366014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9" name="Изображение 8" descr="photo_2023-02-21_20-28-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15" y="260350"/>
            <a:ext cx="2501265" cy="346583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C:\Users\Mama\Desktop\фон\37431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052" y="5229463"/>
            <a:ext cx="1432427" cy="1368152"/>
          </a:xfrm>
          <a:prstGeom prst="rect">
            <a:avLst/>
          </a:prstGeom>
          <a:noFill/>
        </p:spPr>
      </p:pic>
      <p:pic>
        <p:nvPicPr>
          <p:cNvPr id="9218" name="Picture 2" descr="C:\Users\Mama\Desktop\фон\374309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947916" y="44495"/>
            <a:ext cx="195360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8393" y="1094899"/>
            <a:ext cx="8003232" cy="5001419"/>
          </a:xfrm>
        </p:spPr>
        <p:txBody>
          <a:bodyPr>
            <a:normAutofit fontScale="90000" lnSpcReduction="10000"/>
          </a:bodyPr>
          <a:lstStyle/>
          <a:p>
            <a:pPr>
              <a:lnSpc>
                <a:spcPct val="80000"/>
              </a:lnSpc>
            </a:pPr>
            <a:r>
              <a:rPr lang="uk-UA" sz="2400" b="1" dirty="0" smtClean="0"/>
              <a:t>Дата народження –  </a:t>
            </a:r>
            <a:r>
              <a:rPr lang="uk-UA" sz="2400" dirty="0" smtClean="0"/>
              <a:t>17 березня 1978 р.</a:t>
            </a:r>
            <a:endParaRPr lang="uk-UA" sz="2400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Освіта – </a:t>
            </a:r>
            <a:r>
              <a:rPr lang="uk-UA" sz="2400" dirty="0" smtClean="0"/>
              <a:t>повна вища, </a:t>
            </a:r>
            <a:r>
              <a:rPr lang="uk-UA" sz="2400" dirty="0" err="1" smtClean="0"/>
              <a:t>Камянець-Подільський</a:t>
            </a:r>
            <a:endParaRPr lang="uk-UA" sz="2400" dirty="0" err="1" smtClean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 smtClean="0"/>
              <a:t>                     педагогічний університет, 2000 р.</a:t>
            </a:r>
            <a:endParaRPr lang="uk-UA" sz="2400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Спеціальність – </a:t>
            </a:r>
            <a:r>
              <a:rPr lang="uk-UA" sz="2400" dirty="0" err="1" smtClean="0"/>
              <a:t>“Початкове</a:t>
            </a:r>
            <a:r>
              <a:rPr lang="uk-UA" sz="2400" dirty="0" smtClean="0"/>
              <a:t> </a:t>
            </a:r>
            <a:r>
              <a:rPr lang="uk-UA" sz="2400" dirty="0" err="1" smtClean="0"/>
              <a:t>навчання”</a:t>
            </a:r>
            <a:endParaRPr lang="uk-UA" sz="2400" dirty="0" err="1" smtClean="0"/>
          </a:p>
          <a:p>
            <a:pPr marL="0" indent="0">
              <a:lnSpc>
                <a:spcPct val="80000"/>
              </a:lnSpc>
              <a:buNone/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Кваліфікація - </a:t>
            </a:r>
            <a:r>
              <a:rPr lang="uk-UA" sz="2400" dirty="0" smtClean="0"/>
              <a:t>вчитель початкових класів</a:t>
            </a:r>
            <a:endParaRPr lang="uk-UA" sz="2400" dirty="0" smtClean="0"/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Педагогічний стаж – </a:t>
            </a:r>
            <a:r>
              <a:rPr lang="uk-UA" sz="2400" dirty="0" smtClean="0"/>
              <a:t> 14 років</a:t>
            </a:r>
            <a:endParaRPr lang="uk-UA" sz="2400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Остання атестація –  </a:t>
            </a:r>
            <a:r>
              <a:rPr lang="uk-UA" sz="2400" dirty="0" smtClean="0"/>
              <a:t>2018 рік</a:t>
            </a:r>
            <a:endParaRPr lang="uk-UA" sz="2400" b="1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Кваліфікаційна категорія  - </a:t>
            </a:r>
            <a:r>
              <a:rPr lang="uk-UA" sz="2400" dirty="0" err="1" smtClean="0"/>
              <a:t>“спеціаліст ІІ категорії”</a:t>
            </a:r>
            <a:endParaRPr lang="uk-UA" sz="2400" b="1" dirty="0" smtClean="0"/>
          </a:p>
          <a:p>
            <a:pPr>
              <a:lnSpc>
                <a:spcPct val="80000"/>
              </a:lnSpc>
            </a:pPr>
            <a:endParaRPr lang="uk-UA" sz="2400" b="1" dirty="0" smtClean="0"/>
          </a:p>
          <a:p>
            <a:pPr>
              <a:lnSpc>
                <a:spcPct val="80000"/>
              </a:lnSpc>
            </a:pPr>
            <a:r>
              <a:rPr lang="uk-UA" sz="2400" b="1" dirty="0" smtClean="0"/>
              <a:t>Підвищення кваліфікації – </a:t>
            </a:r>
            <a:r>
              <a:rPr lang="uk-UA" sz="2400" dirty="0" smtClean="0"/>
              <a:t>курси при ВІППО, 23.09.2022 р.</a:t>
            </a:r>
            <a:endParaRPr lang="uk-UA" sz="2400" b="1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3610744" cy="92211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497739"/>
                </a:solidFill>
              </a:rPr>
              <a:t>Про себе</a:t>
            </a:r>
            <a:endParaRPr lang="uk-UA" b="1" dirty="0">
              <a:solidFill>
                <a:srgbClr val="497739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13" name="Picture 1" descr="C:\Users\Mama\Desktop\фон\3743104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980902" y="188640"/>
            <a:ext cx="1981200" cy="1892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Рисунок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2" descr="ed14b07ee91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88913"/>
            <a:ext cx="53530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2195513" y="4581525"/>
            <a:ext cx="4824412" cy="1389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</a:ln>
                <a:solidFill>
                  <a:srgbClr val="FF6600">
                    <a:alpha val="49019"/>
                  </a:srgbClr>
                </a:solidFill>
                <a:latin typeface="Arial" panose="020B0604020202020204"/>
                <a:cs typeface="Arial" panose="020B0604020202020204"/>
              </a:rPr>
              <a:t>Дякую за увагу!</a:t>
            </a:r>
            <a:endParaRPr lang="ru-RU" sz="3600" kern="10">
              <a:ln w="9525">
                <a:round/>
              </a:ln>
              <a:solidFill>
                <a:srgbClr val="FF6600">
                  <a:alpha val="49019"/>
                </a:srgb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Замещающее содержимое 7" descr="332491847_921243019209777_6683189742959775259_n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932045" y="1484630"/>
            <a:ext cx="3211830" cy="4281170"/>
          </a:xfrm>
          <a:prstGeom prst="rect">
            <a:avLst/>
          </a:prstGeom>
          <a:ln w="28575">
            <a:solidFill>
              <a:srgbClr val="497739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800" dirty="0" smtClean="0"/>
              <a:t>“Не у кількості знань полягає освіта, а у повному розумінні та майстерному застосуванні у житті </a:t>
            </a:r>
            <a:endParaRPr lang="uk-UA" sz="2800" dirty="0" smtClean="0"/>
          </a:p>
          <a:p>
            <a:pPr marL="0" indent="0">
              <a:buNone/>
            </a:pPr>
            <a:r>
              <a:rPr lang="uk-UA" sz="2800" dirty="0" smtClean="0"/>
              <a:t>    усього того, що </a:t>
            </a:r>
            <a:r>
              <a:rPr lang="uk-UA" sz="2800" dirty="0" err="1" smtClean="0"/>
              <a:t>знаєш.”</a:t>
            </a:r>
            <a:endParaRPr lang="uk-UA" sz="2800" dirty="0" smtClean="0"/>
          </a:p>
          <a:p>
            <a:pPr algn="r">
              <a:buNone/>
            </a:pPr>
            <a:r>
              <a:rPr lang="uk-UA" sz="2800" dirty="0" smtClean="0"/>
              <a:t>(Фрідріх </a:t>
            </a:r>
            <a:r>
              <a:rPr lang="uk-UA" sz="2800" dirty="0" err="1" smtClean="0"/>
              <a:t>Дістервег</a:t>
            </a:r>
            <a:r>
              <a:rPr lang="uk-UA" sz="2800" dirty="0" smtClean="0"/>
              <a:t>)</a:t>
            </a:r>
            <a:endParaRPr lang="ru-RU" sz="2800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1835820" y="332909"/>
            <a:ext cx="4648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Педагогічне кредо</a:t>
            </a:r>
            <a:endParaRPr kumimoji="0" lang="uk-UA" sz="44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C:\Users\Mama\Desktop\фон\374309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975856" y="188640"/>
            <a:ext cx="1953608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1825" y="1196340"/>
            <a:ext cx="7188835" cy="2625725"/>
          </a:xfrm>
        </p:spPr>
        <p:txBody>
          <a:bodyPr>
            <a:normAutofit fontScale="90000" lnSpcReduction="10000"/>
          </a:bodyPr>
          <a:lstStyle/>
          <a:p>
            <a:r>
              <a:rPr lang="ru-RU" dirty="0"/>
              <a:t>LEGO</a:t>
            </a:r>
            <a:r>
              <a:rPr lang="uk-UA" altLang="ru-RU" dirty="0"/>
              <a:t>,</a:t>
            </a:r>
            <a:r>
              <a:rPr lang="ru-RU" dirty="0"/>
              <a:t> як інноваційна технологія всебічного розвитку особистості дошкільника</a:t>
            </a:r>
            <a:r>
              <a:rPr lang="uk-UA" altLang="ru-RU" dirty="0"/>
              <a:t>;</a:t>
            </a:r>
            <a:endParaRPr lang="uk-UA" altLang="ru-RU" dirty="0"/>
          </a:p>
          <a:p>
            <a:r>
              <a:rPr lang="uk-UA" altLang="ru-RU" dirty="0"/>
              <a:t>Технологія “Стіни, стеля та підлога, які говорять”;</a:t>
            </a:r>
            <a:endParaRPr lang="uk-UA" altLang="ru-RU" dirty="0"/>
          </a:p>
          <a:p>
            <a:r>
              <a:rPr lang="uk-UA" altLang="ru-RU" dirty="0"/>
              <a:t>Методика навчання розповіданню за схемами;</a:t>
            </a:r>
            <a:endParaRPr lang="uk-UA" altLang="ru-RU" dirty="0"/>
          </a:p>
          <a:p>
            <a:r>
              <a:rPr lang="uk-UA" altLang="en-US" dirty="0"/>
              <a:t>Методика роботи з логічними блоками Дьєнеша;</a:t>
            </a:r>
            <a:endParaRPr lang="uk-UA" altLang="en-US" dirty="0"/>
          </a:p>
          <a:p>
            <a:r>
              <a:rPr lang="uk-UA" altLang="en-US" dirty="0"/>
              <a:t>Методика “Лялька як персона”</a:t>
            </a:r>
            <a:endParaRPr lang="uk-UA" altLang="en-US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1691640" y="404495"/>
            <a:ext cx="6951345" cy="746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Освоєні </a:t>
            </a: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  <a:sym typeface="+mn-ea"/>
              </a:rPr>
              <a:t>у міжатестаційний період</a:t>
            </a: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  </a:t>
            </a:r>
            <a:endParaRPr lang="uk-UA" sz="3000" b="1" noProof="0" dirty="0" smtClean="0">
              <a:solidFill>
                <a:srgbClr val="497739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сучасні освітні технології та методики </a:t>
            </a:r>
            <a:endParaRPr lang="uk-UA" sz="3000" b="1" noProof="0" dirty="0" smtClean="0">
              <a:solidFill>
                <a:srgbClr val="497739"/>
              </a:solidFill>
              <a:latin typeface="+mj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 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 descr="C:\Users\Mama\Desktop\фон\3743104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2" y="188640"/>
            <a:ext cx="1981200" cy="1892300"/>
          </a:xfrm>
          <a:prstGeom prst="rect">
            <a:avLst/>
          </a:prstGeom>
          <a:noFill/>
        </p:spPr>
      </p:pic>
      <p:pic>
        <p:nvPicPr>
          <p:cNvPr id="6" name="Замещающее содержимое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27630" y="3932555"/>
            <a:ext cx="4038600" cy="227139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0414" y="980470"/>
            <a:ext cx="8003232" cy="132474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uk-UA" altLang="ru-RU" b="1" i="1" dirty="0"/>
              <a:t>Використання </a:t>
            </a:r>
            <a:r>
              <a:rPr lang="en-US" altLang="ru-RU" b="1" i="1" dirty="0"/>
              <a:t>LEGO</a:t>
            </a:r>
            <a:r>
              <a:rPr lang="uk-UA" altLang="ru-RU" b="1" i="1" dirty="0"/>
              <a:t>-технології, як освітнього інструменту на заняттях у ЗДО</a:t>
            </a:r>
            <a:endParaRPr lang="uk-UA" altLang="ru-RU" b="1" i="1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2555875" y="188595"/>
            <a:ext cx="6477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4400" b="1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Т</a:t>
            </a:r>
            <a:r>
              <a:rPr kumimoji="0" lang="uk-UA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ема</a:t>
            </a:r>
            <a:r>
              <a:rPr kumimoji="0" lang="uk-UA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9773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поглибленого опрацювання</a:t>
            </a:r>
            <a:endParaRPr kumimoji="0" lang="uk-UA" sz="44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Содержимое 2"/>
          <p:cNvSpPr>
            <a:spLocks noGrp="1"/>
          </p:cNvSpPr>
          <p:nvPr/>
        </p:nvSpPr>
        <p:spPr>
          <a:xfrm>
            <a:off x="1691640" y="2060575"/>
            <a:ext cx="7443470" cy="4062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ru-RU" dirty="0"/>
              <a:t> </a:t>
            </a:r>
            <a:r>
              <a:rPr lang="en-US" altLang="ru-RU" sz="8800" b="1" dirty="0"/>
              <a:t>LEGO</a:t>
            </a:r>
            <a:r>
              <a:rPr lang="uk-UA" altLang="ru-RU" sz="8800" b="1" dirty="0">
                <a:sym typeface="+mn-ea"/>
              </a:rPr>
              <a:t>-технологія</a:t>
            </a:r>
            <a:r>
              <a:rPr lang="uk-UA" altLang="ru-RU" sz="8800" b="1" dirty="0"/>
              <a:t>:</a:t>
            </a:r>
            <a:endParaRPr lang="uk-UA" altLang="ru-RU" sz="8800" dirty="0"/>
          </a:p>
          <a:p>
            <a:r>
              <a:rPr lang="uk-UA" altLang="ru-RU" sz="8800" dirty="0">
                <a:sym typeface="+mn-ea"/>
              </a:rPr>
              <a:t>інтегрується в освітні заходи з різних розділів програми;</a:t>
            </a:r>
            <a:endParaRPr lang="uk-UA" altLang="ru-RU" sz="8800" dirty="0">
              <a:sym typeface="+mn-ea"/>
            </a:endParaRPr>
          </a:p>
          <a:p>
            <a:r>
              <a:rPr lang="uk-UA" altLang="ru-RU" sz="8800" dirty="0">
                <a:sym typeface="+mn-ea"/>
              </a:rPr>
              <a:t>дає позитивні результати під час засвоєння навчального матеріалу;</a:t>
            </a:r>
            <a:endParaRPr lang="uk-UA" altLang="ru-RU" sz="8800" dirty="0"/>
          </a:p>
          <a:p>
            <a:pPr marL="0" indent="0">
              <a:buNone/>
            </a:pPr>
            <a:r>
              <a:rPr lang="uk-UA" altLang="ru-RU" sz="8800" b="1" dirty="0"/>
              <a:t>сприяє:</a:t>
            </a:r>
            <a:endParaRPr lang="uk-UA" altLang="ru-RU" sz="8800" b="1" dirty="0"/>
          </a:p>
          <a:p>
            <a:r>
              <a:rPr lang="uk-UA" altLang="ru-RU" sz="8800" dirty="0"/>
              <a:t>підвищенню якості навчання;</a:t>
            </a:r>
            <a:endParaRPr lang="uk-UA" altLang="ru-RU" sz="8800" dirty="0"/>
          </a:p>
          <a:p>
            <a:r>
              <a:rPr lang="uk-UA" altLang="ru-RU" sz="8800" dirty="0"/>
              <a:t>ефективності роботи педагога;</a:t>
            </a:r>
            <a:endParaRPr lang="uk-UA" altLang="ru-RU" sz="8800" dirty="0"/>
          </a:p>
          <a:p>
            <a:r>
              <a:rPr lang="uk-UA" altLang="ru-RU" sz="8800" dirty="0"/>
              <a:t>активності дітей під час освітнього процесу;</a:t>
            </a:r>
            <a:endParaRPr lang="uk-UA" altLang="ru-RU" sz="8800" dirty="0"/>
          </a:p>
          <a:p>
            <a:pPr marL="0" indent="0">
              <a:buNone/>
            </a:pPr>
            <a:r>
              <a:rPr lang="uk-UA" altLang="ru-RU" sz="8800" b="1" dirty="0"/>
              <a:t>дозволяє:</a:t>
            </a:r>
            <a:endParaRPr lang="uk-UA" altLang="ru-RU" sz="8800" b="1" dirty="0"/>
          </a:p>
          <a:p>
            <a:r>
              <a:rPr lang="uk-UA" altLang="ru-RU" sz="8800" dirty="0"/>
              <a:t>вчитися граючись і навчатися у грі</a:t>
            </a:r>
            <a:endParaRPr lang="uk-UA" altLang="ru-RU" sz="8800" dirty="0"/>
          </a:p>
          <a:p>
            <a:endParaRPr lang="uk-UA" altLang="ru-RU" dirty="0"/>
          </a:p>
          <a:p>
            <a:endParaRPr lang="uk-UA" altLang="ru-RU" dirty="0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6300470" y="3284855"/>
            <a:ext cx="2270125" cy="15055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photo_2023-02-22_10-33-2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860290" y="3860800"/>
            <a:ext cx="4038600" cy="270192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Замещающее содержимое 5" descr="photo_2023-02-22_10-33-20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88535" y="1196340"/>
            <a:ext cx="4038600" cy="227139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Изображение 7" descr="photo_2023-02-22_10-34-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700530"/>
            <a:ext cx="3776345" cy="375920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9" name="Содержимое 2"/>
          <p:cNvSpPr>
            <a:spLocks noGrp="1"/>
          </p:cNvSpPr>
          <p:nvPr/>
        </p:nvSpPr>
        <p:spPr>
          <a:xfrm>
            <a:off x="323850" y="260350"/>
            <a:ext cx="8003540" cy="1003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altLang="ru-RU" sz="2400" b="1" i="1" dirty="0"/>
              <a:t>Використання цеглинок </a:t>
            </a:r>
            <a:r>
              <a:rPr lang="en-US" altLang="ru-RU" sz="2400" b="1" i="1" dirty="0"/>
              <a:t>LEGO</a:t>
            </a:r>
            <a:r>
              <a:rPr lang="uk-UA" altLang="en-US" sz="2400" b="1" i="1" dirty="0"/>
              <a:t> під час заняття </a:t>
            </a:r>
            <a:endParaRPr lang="uk-UA" altLang="en-US" sz="2400" b="1" i="1" dirty="0"/>
          </a:p>
          <a:p>
            <a:pPr marL="0" indent="0" algn="ctr">
              <a:buNone/>
            </a:pPr>
            <a:r>
              <a:rPr lang="uk-UA" altLang="en-US" sz="2400" b="1" i="1" dirty="0"/>
              <a:t>з логіко-математичного розвитку</a:t>
            </a:r>
            <a:endParaRPr lang="uk-UA" altLang="en-US" sz="2400" b="1" i="1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52095" y="630936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uk-UA" altLang="ru-RU" sz="2400" b="1" i="1"/>
              <a:t>Магнітне панно </a:t>
            </a:r>
            <a:br>
              <a:rPr lang="uk-UA" altLang="ru-RU" sz="2400" b="1" i="1"/>
            </a:br>
            <a:r>
              <a:rPr lang="uk-UA" altLang="ru-RU" sz="2400" b="1" i="1"/>
              <a:t>(робота з танграмом  та магнітним конструктором</a:t>
            </a:r>
            <a:endParaRPr lang="uk-UA" altLang="ru-RU" sz="2400" b="1" i="1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75740" y="1317625"/>
            <a:ext cx="3374390" cy="253111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rcRect t="25655"/>
          <a:stretch>
            <a:fillRect/>
          </a:stretch>
        </p:blipFill>
        <p:spPr>
          <a:xfrm>
            <a:off x="2628265" y="4220845"/>
            <a:ext cx="4780915" cy="192214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8" name="Замещающее содержимое 7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92090" y="1317625"/>
            <a:ext cx="3413760" cy="256095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5507990" y="17145"/>
            <a:ext cx="3411220" cy="13963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indent="0" algn="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kern="1200" cap="none" spc="0" normalizeH="0" baseline="0" noProof="0" dirty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Оновлення розвивального середовища групи</a:t>
            </a:r>
            <a:endParaRPr kumimoji="0" lang="uk-UA" sz="3000" b="1" i="0" kern="1200" cap="none" spc="0" normalizeH="0" baseline="0" noProof="0" dirty="0">
              <a:solidFill>
                <a:srgbClr val="49773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C:\Users\Mama\Desktop\фон\3743098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rot="7969836">
            <a:off x="6805130" y="947836"/>
            <a:ext cx="1981200" cy="2044700"/>
          </a:xfrm>
          <a:prstGeom prst="rect">
            <a:avLst/>
          </a:prstGeom>
          <a:noFill/>
        </p:spPr>
      </p:pic>
      <p:pic>
        <p:nvPicPr>
          <p:cNvPr id="100" name="Замещающее содержимое 99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15060" y="3578860"/>
            <a:ext cx="2925445" cy="2193925"/>
          </a:xfrm>
          <a:prstGeom prst="rect">
            <a:avLst/>
          </a:prstGeom>
          <a:noFill/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1" name="Замещающее содержимое 100"/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9115" y="260350"/>
            <a:ext cx="4367530" cy="2820670"/>
          </a:xfrm>
          <a:prstGeom prst="rect">
            <a:avLst/>
          </a:prstGeom>
          <a:noFill/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" name="Изображение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4932045" y="3356610"/>
            <a:ext cx="3756660" cy="2638425"/>
          </a:xfrm>
          <a:prstGeom prst="rect">
            <a:avLst/>
          </a:prstGeom>
          <a:noFill/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62800" y="6096000"/>
            <a:ext cx="1617559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Зюлькова</a:t>
            </a:r>
            <a:r>
              <a:rPr lang="uk-U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Н.Є.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3204483" y="-27260"/>
            <a:ext cx="5715744" cy="746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uk-UA" sz="3000" b="1" noProof="0" dirty="0" smtClean="0">
                <a:solidFill>
                  <a:srgbClr val="497739"/>
                </a:solidFill>
                <a:latin typeface="+mj-lt"/>
                <a:ea typeface="+mj-ea"/>
                <a:cs typeface="+mj-cs"/>
              </a:rPr>
              <a:t>Освітня діяльність</a:t>
            </a:r>
            <a:endParaRPr kumimoji="0" lang="uk-UA" sz="3000" b="1" i="0" u="none" strike="noStrike" kern="1200" cap="none" spc="0" normalizeH="0" baseline="0" noProof="0" dirty="0">
              <a:ln>
                <a:noFill/>
              </a:ln>
              <a:solidFill>
                <a:srgbClr val="49773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 descr="C:\Users\Mama\Desktop\фон\3743104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085590" y="5156835"/>
            <a:ext cx="1605280" cy="1533525"/>
          </a:xfrm>
          <a:prstGeom prst="rect">
            <a:avLst/>
          </a:prstGeom>
          <a:noFill/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7380605" y="1124585"/>
            <a:ext cx="158623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Кулінарія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Замещающее содержимое 9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5605" y="188595"/>
            <a:ext cx="3724910" cy="279400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Замещающее содержимое 11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6145" y="719455"/>
            <a:ext cx="2298700" cy="306514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/>
          <a:srcRect l="38355" r="6411" b="4108"/>
          <a:stretch>
            <a:fillRect/>
          </a:stretch>
        </p:blipFill>
        <p:spPr>
          <a:xfrm>
            <a:off x="6372225" y="2852420"/>
            <a:ext cx="2392680" cy="3116580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230" y="3284855"/>
            <a:ext cx="2072005" cy="2764155"/>
          </a:xfrm>
          <a:prstGeom prst="rect">
            <a:avLst/>
          </a:prstGeom>
          <a:ln w="38100">
            <a:solidFill>
              <a:srgbClr val="49773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140200" y="4004945"/>
            <a:ext cx="158623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Готуємо з любов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ю! 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2886</Words>
  <Application>WPS Presentation</Application>
  <PresentationFormat>Экран (4:3)</PresentationFormat>
  <Paragraphs>163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Microsoft YaHei</vt:lpstr>
      <vt:lpstr>Arial Unicode MS</vt:lpstr>
      <vt:lpstr>Arial</vt:lpstr>
      <vt:lpstr>Тема Office</vt:lpstr>
      <vt:lpstr>Департамент освіти Луцької міської ради Заклад дошкільної освіти № 35 </vt:lpstr>
      <vt:lpstr>Про себе</vt:lpstr>
      <vt:lpstr>PowerPoint 演示文稿</vt:lpstr>
      <vt:lpstr>PowerPoint 演示文稿</vt:lpstr>
      <vt:lpstr>PowerPoint 演示文稿</vt:lpstr>
      <vt:lpstr>PowerPoint 演示文稿</vt:lpstr>
      <vt:lpstr>Магнітне панно  (робота з танграмом  та магнітним конструктором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освіти Луцької міської ради Заклад дошкільної освіти № 35 </dc:title>
  <dc:creator>Mama</dc:creator>
  <cp:lastModifiedBy>Olena</cp:lastModifiedBy>
  <cp:revision>54</cp:revision>
  <dcterms:created xsi:type="dcterms:W3CDTF">2018-01-28T17:12:00Z</dcterms:created>
  <dcterms:modified xsi:type="dcterms:W3CDTF">2023-02-22T16:25:42Z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9544D13E51294460A3E69E01A2DDA991</vt:lpwstr>
  </property>
  <property fmtid="{D5CDD505-2E9C-101B-9397-08002B2CF9AE}" pid="3" name="KSOProductBuildVer">
    <vt:lpwstr>1049-11.2.0.11486</vt:lpwstr>
  </property>
</Properties>
</file>