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3" r:id="rId6"/>
    <p:sldId id="265" r:id="rId7"/>
    <p:sldId id="272" r:id="rId8"/>
    <p:sldId id="273" r:id="rId9"/>
    <p:sldId id="269" r:id="rId10"/>
    <p:sldId id="270" r:id="rId11"/>
    <p:sldId id="264" r:id="rId12"/>
    <p:sldId id="271" r:id="rId13"/>
    <p:sldId id="266" r:id="rId14"/>
    <p:sldId id="267" r:id="rId15"/>
    <p:sldId id="274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773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60"/>
  </p:normalViewPr>
  <p:slideViewPr>
    <p:cSldViewPr>
      <p:cViewPr>
        <p:scale>
          <a:sx n="100" d="100"/>
          <a:sy n="100" d="100"/>
        </p:scale>
        <p:origin x="-318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16016" y="332656"/>
            <a:ext cx="4248472" cy="1470025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uk-UA" sz="2000" b="1" dirty="0" smtClean="0">
                <a:solidFill>
                  <a:srgbClr val="497739"/>
                </a:solidFill>
              </a:rPr>
              <a:t>Управління освіти Луцької міської ради</a:t>
            </a:r>
            <a:br>
              <a:rPr lang="uk-UA" sz="2000" b="1" dirty="0" smtClean="0">
                <a:solidFill>
                  <a:srgbClr val="497739"/>
                </a:solidFill>
              </a:rPr>
            </a:br>
            <a:r>
              <a:rPr lang="uk-UA" sz="2000" b="1" dirty="0" smtClean="0">
                <a:solidFill>
                  <a:srgbClr val="497739"/>
                </a:solidFill>
              </a:rPr>
              <a:t>Заклад дошкільної освіти № 35</a:t>
            </a:r>
            <a:r>
              <a:rPr lang="uk-UA" b="1" dirty="0" smtClean="0"/>
              <a:t/>
            </a:r>
            <a:br>
              <a:rPr lang="uk-UA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1556792"/>
            <a:ext cx="3096344" cy="2808312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l"/>
            <a:r>
              <a:rPr lang="uk-UA" sz="2800" b="1" dirty="0" err="1" smtClean="0">
                <a:ln/>
                <a:solidFill>
                  <a:srgbClr val="497739"/>
                </a:solidFill>
              </a:rPr>
              <a:t>Портфоліо</a:t>
            </a:r>
            <a:r>
              <a:rPr lang="uk-UA" sz="2800" b="1" dirty="0" smtClean="0">
                <a:ln/>
                <a:solidFill>
                  <a:srgbClr val="497739"/>
                </a:solidFill>
              </a:rPr>
              <a:t> </a:t>
            </a:r>
          </a:p>
          <a:p>
            <a:pPr algn="l"/>
            <a:r>
              <a:rPr lang="uk-UA" sz="2800" b="1" dirty="0" smtClean="0">
                <a:ln/>
                <a:solidFill>
                  <a:srgbClr val="497739"/>
                </a:solidFill>
              </a:rPr>
              <a:t>вихователя</a:t>
            </a:r>
            <a:r>
              <a:rPr lang="en-US" sz="2800" b="1" dirty="0" smtClean="0">
                <a:ln/>
                <a:solidFill>
                  <a:srgbClr val="497739"/>
                </a:solidFill>
              </a:rPr>
              <a:t> </a:t>
            </a:r>
            <a:endParaRPr lang="uk-UA" sz="2800" b="1" dirty="0" smtClean="0">
              <a:ln/>
              <a:solidFill>
                <a:srgbClr val="497739"/>
              </a:solidFill>
            </a:endParaRPr>
          </a:p>
          <a:p>
            <a:pPr algn="l"/>
            <a:r>
              <a:rPr lang="uk-UA" sz="2800" b="1" dirty="0" smtClean="0">
                <a:ln/>
                <a:solidFill>
                  <a:srgbClr val="497739"/>
                </a:solidFill>
              </a:rPr>
              <a:t>групи </a:t>
            </a:r>
            <a:r>
              <a:rPr lang="uk-UA" sz="2800" b="1" dirty="0" err="1" smtClean="0">
                <a:ln/>
                <a:solidFill>
                  <a:srgbClr val="497739"/>
                </a:solidFill>
              </a:rPr>
              <a:t>“Мальва”</a:t>
            </a:r>
            <a:endParaRPr lang="uk-UA" sz="2800" b="1" dirty="0" smtClean="0">
              <a:ln/>
              <a:solidFill>
                <a:srgbClr val="497739"/>
              </a:solidFill>
            </a:endParaRPr>
          </a:p>
          <a:p>
            <a:pPr algn="l"/>
            <a:endParaRPr lang="uk-UA" sz="1400" b="1" dirty="0" smtClean="0">
              <a:ln/>
              <a:solidFill>
                <a:srgbClr val="497739"/>
              </a:solidFill>
            </a:endParaRPr>
          </a:p>
          <a:p>
            <a:pPr algn="l"/>
            <a:r>
              <a:rPr lang="uk-UA" sz="2800" b="1" dirty="0" err="1" smtClean="0">
                <a:ln/>
                <a:solidFill>
                  <a:srgbClr val="497739"/>
                </a:solidFill>
              </a:rPr>
              <a:t>Зюлькової</a:t>
            </a:r>
            <a:r>
              <a:rPr lang="uk-UA" sz="2800" b="1" dirty="0" smtClean="0">
                <a:ln/>
                <a:solidFill>
                  <a:srgbClr val="497739"/>
                </a:solidFill>
              </a:rPr>
              <a:t> </a:t>
            </a:r>
          </a:p>
          <a:p>
            <a:pPr algn="l"/>
            <a:r>
              <a:rPr lang="uk-UA" sz="2800" b="1" dirty="0" smtClean="0">
                <a:ln/>
                <a:solidFill>
                  <a:srgbClr val="497739"/>
                </a:solidFill>
              </a:rPr>
              <a:t>Наталії Євгенівни</a:t>
            </a:r>
            <a:endParaRPr lang="ru-RU" sz="2800" b="1" dirty="0">
              <a:ln/>
              <a:solidFill>
                <a:srgbClr val="497739"/>
              </a:solidFill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355976" y="4725144"/>
            <a:ext cx="1296144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497739"/>
                </a:solidFill>
                <a:latin typeface="Calibri" pitchFamily="34" charset="0"/>
                <a:cs typeface="Calibri" pitchFamily="34" charset="0"/>
              </a:rPr>
              <a:t>2018 </a:t>
            </a:r>
            <a:r>
              <a:rPr lang="uk-UA" sz="2400" b="1" dirty="0">
                <a:solidFill>
                  <a:srgbClr val="497739"/>
                </a:solidFill>
                <a:latin typeface="Calibri" pitchFamily="34" charset="0"/>
                <a:cs typeface="Calibri" pitchFamily="34" charset="0"/>
              </a:rPr>
              <a:t>рік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solidFill>
                <a:schemeClr val="accent3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Mama\Desktop\фон\21751892_2011066925843347_1430648218548825551_n.jpg"/>
          <p:cNvPicPr>
            <a:picLocks noChangeAspect="1" noChangeArrowheads="1"/>
          </p:cNvPicPr>
          <p:nvPr/>
        </p:nvPicPr>
        <p:blipFill>
          <a:blip r:embed="rId3" cstate="print"/>
          <a:srcRect r="19256" b="19256"/>
          <a:stretch>
            <a:fillRect/>
          </a:stretch>
        </p:blipFill>
        <p:spPr bwMode="auto">
          <a:xfrm>
            <a:off x="5868144" y="1628799"/>
            <a:ext cx="2664296" cy="35523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:\фото Зюлькова\IMG_44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777" t="14779" b="17893"/>
          <a:stretch>
            <a:fillRect/>
          </a:stretch>
        </p:blipFill>
        <p:spPr bwMode="auto">
          <a:xfrm>
            <a:off x="5436096" y="980728"/>
            <a:ext cx="3364881" cy="3864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Mama\Desktop\фон\23518988_1951237588469944_5469488444538316442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708920"/>
            <a:ext cx="4752528" cy="3564396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 noGrp="1"/>
          </p:cNvSpPr>
          <p:nvPr>
            <p:ph type="title"/>
          </p:nvPr>
        </p:nvSpPr>
        <p:spPr>
          <a:xfrm>
            <a:off x="3131840" y="274638"/>
            <a:ext cx="555496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000" b="1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Участь у методичній роботі ЗДО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835696" y="1340768"/>
            <a:ext cx="32403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Консультація </a:t>
            </a:r>
            <a:r>
              <a:rPr lang="uk-UA" sz="2400" b="1" dirty="0" err="1" smtClean="0">
                <a:latin typeface="Calibri" pitchFamily="34" charset="0"/>
                <a:cs typeface="Calibri" pitchFamily="34" charset="0"/>
              </a:rPr>
              <a:t>“Використання</a:t>
            </a:r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 елементів </a:t>
            </a:r>
            <a:r>
              <a:rPr lang="uk-UA" sz="2400" b="1" dirty="0" err="1" smtClean="0">
                <a:latin typeface="Calibri" pitchFamily="34" charset="0"/>
                <a:cs typeface="Calibri" pitchFamily="34" charset="0"/>
              </a:rPr>
              <a:t>ейдетики”</a:t>
            </a:r>
            <a:endParaRPr lang="uk-UA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3" descr="C:\Users\Mama\Desktop\фон\374309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259277">
            <a:off x="423364" y="187117"/>
            <a:ext cx="1559170" cy="2061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IMG_86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717032"/>
            <a:ext cx="3215003" cy="2411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G:\IMG_48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785794"/>
            <a:ext cx="4145280" cy="2109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G:\IMG_8654.JPG"/>
          <p:cNvPicPr>
            <a:picLocks noChangeAspect="1" noChangeArrowheads="1"/>
          </p:cNvPicPr>
          <p:nvPr/>
        </p:nvPicPr>
        <p:blipFill>
          <a:blip r:embed="rId4" cstate="print"/>
          <a:srcRect r="-673" b="17805"/>
          <a:stretch>
            <a:fillRect/>
          </a:stretch>
        </p:blipFill>
        <p:spPr bwMode="auto">
          <a:xfrm>
            <a:off x="3419872" y="1988840"/>
            <a:ext cx="2700300" cy="29395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215206" y="628652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563888" y="188640"/>
            <a:ext cx="558011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000" b="1" noProof="0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Розвивальне середовище групи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C:\Users\Mama\Desktop\фон\DSCF1251.JPG"/>
          <p:cNvPicPr>
            <a:picLocks noChangeAspect="1" noChangeArrowheads="1"/>
          </p:cNvPicPr>
          <p:nvPr/>
        </p:nvPicPr>
        <p:blipFill>
          <a:blip r:embed="rId5" cstate="print">
            <a:lum bright="8000"/>
          </a:blip>
          <a:srcRect r="2083" b="5556"/>
          <a:stretch>
            <a:fillRect/>
          </a:stretch>
        </p:blipFill>
        <p:spPr bwMode="auto">
          <a:xfrm>
            <a:off x="251520" y="260648"/>
            <a:ext cx="3085754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C:\Users\Mama\Desktop\Н.З\IMG_9463.JPG"/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 t="10887"/>
          <a:stretch>
            <a:fillRect/>
          </a:stretch>
        </p:blipFill>
        <p:spPr bwMode="auto">
          <a:xfrm>
            <a:off x="323528" y="3212975"/>
            <a:ext cx="2808312" cy="3336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716016" y="260648"/>
            <a:ext cx="4032448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000" b="1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Робота з батьками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C:\Users\Mama\Desktop\фон\21740671_1925412934385743_2789237812446094527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268760"/>
            <a:ext cx="2924944" cy="3899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076056" y="5373216"/>
            <a:ext cx="37444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Благодійний осінній ярмарок-2017</a:t>
            </a:r>
            <a:endParaRPr lang="uk-UA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:\Users\Mama\Desktop\фон\DSCF1249.JPG"/>
          <p:cNvPicPr>
            <a:picLocks noChangeAspect="1" noChangeArrowheads="1"/>
          </p:cNvPicPr>
          <p:nvPr/>
        </p:nvPicPr>
        <p:blipFill>
          <a:blip r:embed="rId3" cstate="print"/>
          <a:srcRect l="11486" r="5499" b="3932"/>
          <a:stretch>
            <a:fillRect/>
          </a:stretch>
        </p:blipFill>
        <p:spPr bwMode="auto">
          <a:xfrm>
            <a:off x="1331640" y="260648"/>
            <a:ext cx="3240360" cy="281238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5123" name="Picture 3" descr="C:\Users\Mama\Desktop\фон\DSCF1250.JPG"/>
          <p:cNvPicPr>
            <a:picLocks noChangeAspect="1" noChangeArrowheads="1"/>
          </p:cNvPicPr>
          <p:nvPr/>
        </p:nvPicPr>
        <p:blipFill>
          <a:blip r:embed="rId4" cstate="print"/>
          <a:srcRect l="3820" r="678" b="5771"/>
          <a:stretch>
            <a:fillRect/>
          </a:stretch>
        </p:blipFill>
        <p:spPr bwMode="auto">
          <a:xfrm>
            <a:off x="467544" y="3789040"/>
            <a:ext cx="3600400" cy="2664296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67544" y="3212976"/>
            <a:ext cx="37444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Поради для батьків</a:t>
            </a:r>
            <a:endParaRPr lang="uk-UA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716016" y="260648"/>
            <a:ext cx="403244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000" b="1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Робота з батьками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788024" y="980728"/>
            <a:ext cx="22322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000" b="1" dirty="0" smtClean="0">
                <a:latin typeface="Calibri" pitchFamily="34" charset="0"/>
                <a:cs typeface="Calibri" pitchFamily="34" charset="0"/>
              </a:rPr>
              <a:t>Батьківські збори з елементами тренінгу </a:t>
            </a:r>
            <a:r>
              <a:rPr lang="uk-UA" sz="2000" b="1" dirty="0" err="1" smtClean="0">
                <a:latin typeface="Calibri" pitchFamily="34" charset="0"/>
                <a:cs typeface="Calibri" pitchFamily="34" charset="0"/>
              </a:rPr>
              <a:t>“Здоровий</a:t>
            </a:r>
            <a:r>
              <a:rPr lang="uk-UA" sz="2000" b="1" dirty="0" smtClean="0">
                <a:latin typeface="Calibri" pitchFamily="34" charset="0"/>
                <a:cs typeface="Calibri" pitchFamily="34" charset="0"/>
              </a:rPr>
              <a:t> спосіб </a:t>
            </a:r>
            <a:r>
              <a:rPr lang="uk-UA" sz="2000" b="1" dirty="0" err="1" smtClean="0">
                <a:latin typeface="Calibri" pitchFamily="34" charset="0"/>
                <a:cs typeface="Calibri" pitchFamily="34" charset="0"/>
              </a:rPr>
              <a:t>життя”</a:t>
            </a:r>
            <a:r>
              <a:rPr lang="uk-UA" sz="2000" b="1" dirty="0" smtClean="0">
                <a:latin typeface="Calibri" pitchFamily="34" charset="0"/>
                <a:cs typeface="Calibri" pitchFamily="34" charset="0"/>
              </a:rPr>
              <a:t>. Січень 2018 р.</a:t>
            </a:r>
            <a:endParaRPr lang="uk-UA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G:\фото Зюлькова\IMG_4482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251520" y="332656"/>
            <a:ext cx="4320480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G:\фото Зюлькова\IMG_4476.JPG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4355976" y="3068960"/>
            <a:ext cx="4481904" cy="29516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Mama\Desktop\фон\DSCF1259.JPG"/>
          <p:cNvPicPr>
            <a:picLocks noChangeAspect="1" noChangeArrowheads="1"/>
          </p:cNvPicPr>
          <p:nvPr/>
        </p:nvPicPr>
        <p:blipFill>
          <a:blip r:embed="rId4" cstate="print"/>
          <a:srcRect t="7367"/>
          <a:stretch>
            <a:fillRect/>
          </a:stretch>
        </p:blipFill>
        <p:spPr bwMode="auto">
          <a:xfrm>
            <a:off x="611560" y="4005064"/>
            <a:ext cx="3020934" cy="2098776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2053" name="Picture 5" descr="C:\Users\Mama\Desktop\фон\DSCF1262.JPG"/>
          <p:cNvPicPr>
            <a:picLocks noChangeAspect="1" noChangeArrowheads="1"/>
          </p:cNvPicPr>
          <p:nvPr/>
        </p:nvPicPr>
        <p:blipFill>
          <a:blip r:embed="rId5" cstate="print"/>
          <a:srcRect l="8786" t="43222" r="62769" b="17440"/>
          <a:stretch>
            <a:fillRect/>
          </a:stretch>
        </p:blipFill>
        <p:spPr bwMode="auto">
          <a:xfrm>
            <a:off x="7308304" y="1052736"/>
            <a:ext cx="1535422" cy="1592567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76256" y="260648"/>
            <a:ext cx="1755304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773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Мої ролі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G:\фото Зюлькова\IMG_44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896544" cy="3672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G:\фото Зюлькова\IMG_449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5436096" y="1484784"/>
            <a:ext cx="3522492" cy="4525963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55576" y="4437112"/>
            <a:ext cx="3600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Ведуча лялькової вистави до дня святого Миколая. </a:t>
            </a:r>
          </a:p>
          <a:p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Грудень 2017 р.</a:t>
            </a:r>
            <a:endParaRPr lang="uk-UA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C:\Users\Mama\Desktop\фон\37431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797152"/>
            <a:ext cx="1432427" cy="136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96136" y="188640"/>
            <a:ext cx="175530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773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Мої ролі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C:\Users\Mama\Desktop\фон\37431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4581128"/>
            <a:ext cx="1432427" cy="1368152"/>
          </a:xfrm>
          <a:prstGeom prst="rect">
            <a:avLst/>
          </a:prstGeom>
          <a:noFill/>
        </p:spPr>
      </p:pic>
      <p:pic>
        <p:nvPicPr>
          <p:cNvPr id="1026" name="Picture 2" descr="D:\User\Desktop\вітаміни 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76672"/>
            <a:ext cx="3139547" cy="41860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C:\Users\Mama\Desktop\DSCF98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980728"/>
            <a:ext cx="3386852" cy="3987653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5436096" y="5085184"/>
            <a:ext cx="28542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Баба Яга</a:t>
            </a:r>
          </a:p>
          <a:p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uk-UA" sz="2400" dirty="0" smtClean="0">
                <a:latin typeface="Calibri" pitchFamily="34" charset="0"/>
                <a:cs typeface="Calibri" pitchFamily="34" charset="0"/>
              </a:rPr>
              <a:t>(спортивна розвага</a:t>
            </a:r>
            <a:r>
              <a:rPr lang="uk-UA" sz="2000" dirty="0" smtClean="0">
                <a:latin typeface="Calibri" pitchFamily="34" charset="0"/>
                <a:cs typeface="Calibri" pitchFamily="34" charset="0"/>
              </a:rPr>
              <a:t>)</a:t>
            </a:r>
            <a:endParaRPr lang="uk-UA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211960" y="260648"/>
            <a:ext cx="14401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Лікар </a:t>
            </a:r>
            <a:r>
              <a:rPr lang="uk-UA" sz="2400" dirty="0" smtClean="0">
                <a:latin typeface="Calibri" pitchFamily="34" charset="0"/>
                <a:cs typeface="Calibri" pitchFamily="34" charset="0"/>
              </a:rPr>
              <a:t>(музична розвага)</a:t>
            </a:r>
            <a:endParaRPr lang="uk-UA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2" descr="ed14b07ee91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88913"/>
            <a:ext cx="535305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WordArt 3"/>
          <p:cNvSpPr>
            <a:spLocks noChangeArrowheads="1" noChangeShapeType="1" noTextEdit="1"/>
          </p:cNvSpPr>
          <p:nvPr/>
        </p:nvSpPr>
        <p:spPr bwMode="auto">
          <a:xfrm>
            <a:off x="2195513" y="4581525"/>
            <a:ext cx="4824412" cy="1389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solidFill>
                  <a:srgbClr val="FF6600">
                    <a:alpha val="49019"/>
                  </a:srgbClr>
                </a:solidFill>
                <a:latin typeface="Arial"/>
                <a:cs typeface="Arial"/>
              </a:rPr>
              <a:t>Дякую за увагу!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24744"/>
            <a:ext cx="8003232" cy="5001419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uk-UA" sz="2400" b="1" dirty="0" smtClean="0"/>
              <a:t>Дата народження –  17 березня 1978 р.</a:t>
            </a:r>
          </a:p>
          <a:p>
            <a:pPr>
              <a:lnSpc>
                <a:spcPct val="80000"/>
              </a:lnSpc>
            </a:pPr>
            <a:endParaRPr lang="uk-UA" sz="2400" b="1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Освіта – повна вища, </a:t>
            </a:r>
            <a:r>
              <a:rPr lang="uk-UA" sz="2400" b="1" dirty="0" err="1" smtClean="0"/>
              <a:t>Камянець-Подільський</a:t>
            </a:r>
            <a:r>
              <a:rPr lang="uk-UA" sz="2400" b="1" dirty="0" smtClean="0"/>
              <a:t> педагогічний університет, 2000 р.</a:t>
            </a:r>
          </a:p>
          <a:p>
            <a:pPr>
              <a:lnSpc>
                <a:spcPct val="80000"/>
              </a:lnSpc>
            </a:pPr>
            <a:endParaRPr lang="uk-UA" sz="2400" b="1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Спеціальність – </a:t>
            </a:r>
            <a:r>
              <a:rPr lang="uk-UA" sz="2400" b="1" dirty="0" err="1" smtClean="0"/>
              <a:t>“Початкове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навчання”</a:t>
            </a:r>
            <a:endParaRPr lang="uk-UA" sz="2400" b="1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Кваліфікація - вчитель початкових класів</a:t>
            </a:r>
          </a:p>
          <a:p>
            <a:pPr>
              <a:lnSpc>
                <a:spcPct val="80000"/>
              </a:lnSpc>
            </a:pPr>
            <a:endParaRPr lang="uk-UA" sz="2400" b="1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Педагогічний стаж –  9 років</a:t>
            </a:r>
          </a:p>
          <a:p>
            <a:pPr>
              <a:lnSpc>
                <a:spcPct val="80000"/>
              </a:lnSpc>
            </a:pPr>
            <a:endParaRPr lang="uk-UA" sz="2400" b="1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Остання атестація –  2012 рік</a:t>
            </a:r>
          </a:p>
          <a:p>
            <a:pPr>
              <a:lnSpc>
                <a:spcPct val="80000"/>
              </a:lnSpc>
            </a:pPr>
            <a:endParaRPr lang="uk-UA" sz="2400" b="1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Кваліфікаційна категорія  - </a:t>
            </a:r>
            <a:r>
              <a:rPr lang="uk-UA" sz="2400" b="1" dirty="0" err="1" smtClean="0"/>
              <a:t>“спеціаліст”</a:t>
            </a:r>
            <a:endParaRPr lang="uk-UA" sz="2400" b="1" dirty="0" smtClean="0"/>
          </a:p>
          <a:p>
            <a:pPr>
              <a:lnSpc>
                <a:spcPct val="80000"/>
              </a:lnSpc>
            </a:pPr>
            <a:endParaRPr lang="uk-UA" sz="2400" b="1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Підвищення кваліфікації – курси при ВІППО, 2017  </a:t>
            </a:r>
            <a:r>
              <a:rPr lang="en-US" sz="2400" b="1" dirty="0" smtClean="0"/>
              <a:t>  </a:t>
            </a:r>
            <a:r>
              <a:rPr lang="uk-UA" sz="2400" b="1" dirty="0" smtClean="0"/>
              <a:t>рік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3610744" cy="92211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497739"/>
                </a:solidFill>
              </a:rPr>
              <a:t>Про себе</a:t>
            </a:r>
            <a:endParaRPr lang="uk-UA" b="1" dirty="0">
              <a:solidFill>
                <a:srgbClr val="497739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313" name="Picture 1" descr="C:\Users\Mama\Desktop\фон\37431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88640"/>
            <a:ext cx="1981200" cy="1892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2204864"/>
            <a:ext cx="6696744" cy="3989039"/>
          </a:xfrm>
        </p:spPr>
        <p:txBody>
          <a:bodyPr/>
          <a:lstStyle/>
          <a:p>
            <a:r>
              <a:rPr lang="uk-UA" dirty="0" smtClean="0"/>
              <a:t>Не в кількості знань полягає освіта, а в повному розумінні й майстерному застосуванні в житті всього того, що </a:t>
            </a:r>
            <a:r>
              <a:rPr lang="uk-UA" dirty="0" err="1" smtClean="0"/>
              <a:t>знаєш”</a:t>
            </a:r>
            <a:endParaRPr lang="uk-UA" dirty="0" smtClean="0"/>
          </a:p>
          <a:p>
            <a:pPr algn="r">
              <a:buNone/>
            </a:pPr>
            <a:r>
              <a:rPr lang="uk-UA" dirty="0" smtClean="0"/>
              <a:t>(Фрідріх </a:t>
            </a:r>
            <a:r>
              <a:rPr lang="uk-UA" dirty="0" err="1" smtClean="0"/>
              <a:t>Дістервег</a:t>
            </a:r>
            <a:r>
              <a:rPr lang="uk-UA" dirty="0" smtClean="0"/>
              <a:t>)</a:t>
            </a:r>
            <a:endParaRPr lang="ru-RU" dirty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051720" y="404664"/>
            <a:ext cx="4648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773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Педагогічне кредо</a:t>
            </a:r>
            <a:endParaRPr kumimoji="0" lang="uk-UA" sz="44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C:\Users\Mama\Desktop\фон\374309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6975856" y="188640"/>
            <a:ext cx="1953608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003232" cy="1324744"/>
          </a:xfrm>
        </p:spPr>
        <p:txBody>
          <a:bodyPr/>
          <a:lstStyle/>
          <a:p>
            <a:r>
              <a:rPr lang="uk-UA" dirty="0" smtClean="0"/>
              <a:t>Навчання грамоти за методикою Людмили </a:t>
            </a:r>
            <a:r>
              <a:rPr lang="uk-UA" dirty="0" err="1" smtClean="0"/>
              <a:t>Шелестової</a:t>
            </a:r>
            <a:endParaRPr lang="ru-RU" dirty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14600" y="457200"/>
            <a:ext cx="6477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4400" b="1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Т</a:t>
            </a:r>
            <a:r>
              <a:rPr kumimoji="0" lang="uk-UA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9773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ема</a:t>
            </a:r>
            <a:r>
              <a:rPr kumimoji="0" lang="uk-UA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773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поглибленого опрацювання</a:t>
            </a:r>
            <a:endParaRPr kumimoji="0" lang="uk-UA" sz="44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:\Users\Mama\Desktop\slide_2.jpg"/>
          <p:cNvPicPr>
            <a:picLocks noChangeAspect="1" noChangeArrowheads="1"/>
          </p:cNvPicPr>
          <p:nvPr/>
        </p:nvPicPr>
        <p:blipFill>
          <a:blip r:embed="rId2" cstate="print"/>
          <a:srcRect l="4641" t="15980" r="4641" b="14721"/>
          <a:stretch>
            <a:fillRect/>
          </a:stretch>
        </p:blipFill>
        <p:spPr bwMode="auto">
          <a:xfrm>
            <a:off x="1043608" y="2420888"/>
            <a:ext cx="7632848" cy="36716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700808"/>
            <a:ext cx="6707088" cy="4237931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 smtClean="0"/>
              <a:t>Здоров</a:t>
            </a:r>
            <a:r>
              <a:rPr lang="en-US" b="1" dirty="0" smtClean="0"/>
              <a:t>’</a:t>
            </a:r>
            <a:r>
              <a:rPr lang="uk-UA" b="1" dirty="0" err="1" smtClean="0"/>
              <a:t>язбережувальна</a:t>
            </a:r>
            <a:r>
              <a:rPr lang="uk-UA" b="1" dirty="0" smtClean="0"/>
              <a:t> технологія В.Ф.Базарного;</a:t>
            </a:r>
          </a:p>
          <a:p>
            <a:r>
              <a:rPr lang="uk-UA" b="1" dirty="0" smtClean="0"/>
              <a:t>Дихальна гімнастика;</a:t>
            </a:r>
          </a:p>
          <a:p>
            <a:r>
              <a:rPr lang="uk-UA" b="1" dirty="0" smtClean="0"/>
              <a:t>Розвиток мовленнєвої компетентності дошкільнят шляхом використання інноваційних технологій, а саме:</a:t>
            </a:r>
          </a:p>
          <a:p>
            <a:pPr>
              <a:buNone/>
            </a:pPr>
            <a:r>
              <a:rPr lang="uk-UA" b="1" dirty="0" smtClean="0"/>
              <a:t>                   - </a:t>
            </a:r>
            <a:r>
              <a:rPr lang="uk-UA" b="1" dirty="0" err="1" smtClean="0"/>
              <a:t>графосмужки</a:t>
            </a:r>
            <a:r>
              <a:rPr lang="uk-UA" b="1" dirty="0" smtClean="0"/>
              <a:t>, </a:t>
            </a:r>
          </a:p>
          <a:p>
            <a:pPr>
              <a:buNone/>
            </a:pPr>
            <a:r>
              <a:rPr lang="uk-UA" b="1" dirty="0" smtClean="0"/>
              <a:t>                   - коректурні таблиці, </a:t>
            </a:r>
          </a:p>
          <a:p>
            <a:pPr>
              <a:buNone/>
            </a:pPr>
            <a:r>
              <a:rPr lang="uk-UA" b="1" dirty="0" smtClean="0"/>
              <a:t>                   - </a:t>
            </a:r>
            <a:r>
              <a:rPr lang="uk-UA" b="1" dirty="0" err="1" smtClean="0"/>
              <a:t>мнемотаблиці</a:t>
            </a:r>
            <a:endParaRPr lang="ru-RU" b="1" dirty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915816" y="476672"/>
            <a:ext cx="5715744" cy="746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000" b="1" noProof="0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Використання сучасних освітніх технологій 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1" name="Picture 3" descr="C:\Users\Mama\Desktop\фон\37431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981200" cy="1892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508104" y="188640"/>
            <a:ext cx="3411488" cy="746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000" b="1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Дидактичні ігри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000" b="1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та матеріали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 descr="C:\Users\Mama\Desktop\фон\DSCF1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4464496" cy="3348372"/>
          </a:xfrm>
          <a:prstGeom prst="rect">
            <a:avLst/>
          </a:prstGeom>
          <a:noFill/>
        </p:spPr>
      </p:pic>
      <p:pic>
        <p:nvPicPr>
          <p:cNvPr id="6147" name="Picture 3" descr="C:\Users\Mama\Desktop\фон\DSCF12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7" y="2780929"/>
            <a:ext cx="4320480" cy="3240360"/>
          </a:xfrm>
          <a:prstGeom prst="rect">
            <a:avLst/>
          </a:prstGeom>
          <a:noFill/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475656" y="4725144"/>
            <a:ext cx="23042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Коректурні таблиці</a:t>
            </a:r>
            <a:endParaRPr lang="uk-UA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860032" y="1772816"/>
            <a:ext cx="23042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dirty="0" err="1" smtClean="0">
                <a:latin typeface="Calibri" pitchFamily="34" charset="0"/>
                <a:cs typeface="Calibri" pitchFamily="34" charset="0"/>
              </a:rPr>
              <a:t>Графосмужки</a:t>
            </a:r>
            <a:endParaRPr lang="uk-UA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3" descr="C:\Users\Mama\Desktop\фон\374309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969836">
            <a:off x="6730200" y="587791"/>
            <a:ext cx="1981200" cy="2044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03848" y="188640"/>
            <a:ext cx="5715744" cy="746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000" b="1" noProof="0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Освітня діяльність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 descr="G:\фото Зюлькова\IMG_4484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 l="8109" t="18921" r="5734" b="1342"/>
          <a:stretch>
            <a:fillRect/>
          </a:stretch>
        </p:blipFill>
        <p:spPr bwMode="auto">
          <a:xfrm>
            <a:off x="251520" y="332656"/>
            <a:ext cx="5256584" cy="3648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G:\фото Зюлькова\IMG_4241.JPG"/>
          <p:cNvPicPr>
            <a:picLocks noChangeAspect="1" noChangeArrowheads="1"/>
          </p:cNvPicPr>
          <p:nvPr/>
        </p:nvPicPr>
        <p:blipFill>
          <a:blip r:embed="rId3" cstate="print"/>
          <a:srcRect t="11636" r="2714" b="15642"/>
          <a:stretch>
            <a:fillRect/>
          </a:stretch>
        </p:blipFill>
        <p:spPr bwMode="auto">
          <a:xfrm>
            <a:off x="5220072" y="2561315"/>
            <a:ext cx="3474386" cy="34628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C:\Users\Mama\Desktop\фон\37431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221088"/>
            <a:ext cx="1981200" cy="1892300"/>
          </a:xfrm>
          <a:prstGeom prst="rect">
            <a:avLst/>
          </a:prstGeom>
          <a:noFill/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971600" y="4293096"/>
            <a:ext cx="266429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Calibri" pitchFamily="34" charset="0"/>
                <a:cs typeface="Calibri" pitchFamily="34" charset="0"/>
              </a:rPr>
              <a:t>Під час рухливої гри вивчаємо вірш про зайчика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5796136" y="1628800"/>
            <a:ext cx="29595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smtClean="0">
                <a:latin typeface="Calibri" pitchFamily="34" charset="0"/>
                <a:cs typeface="Calibri" pitchFamily="34" charset="0"/>
              </a:rPr>
              <a:t>Малюємо </a:t>
            </a:r>
          </a:p>
          <a:p>
            <a:r>
              <a:rPr lang="uk-UA" b="1" dirty="0" smtClean="0">
                <a:latin typeface="Calibri" pitchFamily="34" charset="0"/>
                <a:cs typeface="Calibri" pitchFamily="34" charset="0"/>
              </a:rPr>
              <a:t>кольоровою водою на снігу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03848" y="188640"/>
            <a:ext cx="5715744" cy="746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000" b="1" noProof="0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Освітня діяльність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Picture 2" descr="C:\Users\Mama\Desktop\фон\37431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797152"/>
            <a:ext cx="1981200" cy="1892300"/>
          </a:xfrm>
          <a:prstGeom prst="rect">
            <a:avLst/>
          </a:prstGeom>
          <a:noFill/>
        </p:spPr>
      </p:pic>
      <p:pic>
        <p:nvPicPr>
          <p:cNvPr id="1026" name="Picture 2" descr="G:\IMG_86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4664"/>
            <a:ext cx="3384376" cy="45125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C:\Users\Mama\Desktop\Н.З\IMG_9333.JPG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860032" y="1412776"/>
            <a:ext cx="3840480" cy="384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5148064" y="5445224"/>
            <a:ext cx="25042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smtClean="0">
                <a:latin typeface="Calibri" pitchFamily="34" charset="0"/>
                <a:cs typeface="Calibri" pitchFamily="34" charset="0"/>
              </a:rPr>
              <a:t>Відкриваємо таємниці </a:t>
            </a:r>
          </a:p>
          <a:p>
            <a:r>
              <a:rPr lang="uk-UA" b="1" dirty="0" smtClean="0">
                <a:latin typeface="Calibri" pitchFamily="34" charset="0"/>
                <a:cs typeface="Calibri" pitchFamily="34" charset="0"/>
              </a:rPr>
              <a:t>українського віночка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611560" y="5157192"/>
            <a:ext cx="27125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smtClean="0">
                <a:latin typeface="Calibri" pitchFamily="34" charset="0"/>
                <a:cs typeface="Calibri" pitchFamily="34" charset="0"/>
              </a:rPr>
              <a:t>Сюжетно-рольова гра – </a:t>
            </a:r>
          </a:p>
          <a:p>
            <a:r>
              <a:rPr lang="uk-UA" b="1" dirty="0" smtClean="0">
                <a:latin typeface="Calibri" pitchFamily="34" charset="0"/>
                <a:cs typeface="Calibri" pitchFamily="34" charset="0"/>
              </a:rPr>
              <a:t>підготовка до дорослого </a:t>
            </a:r>
          </a:p>
          <a:p>
            <a:r>
              <a:rPr lang="uk-UA" b="1" dirty="0" smtClean="0">
                <a:latin typeface="Calibri" pitchFamily="34" charset="0"/>
                <a:cs typeface="Calibri" pitchFamily="34" charset="0"/>
              </a:rPr>
              <a:t>життя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60432" y="5877272"/>
            <a:ext cx="226368" cy="248891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987824" y="260648"/>
            <a:ext cx="5715744" cy="746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000" b="1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Участь у методичній роботі ЗДО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itchFamily="34" charset="0"/>
                <a:cs typeface="Calibri" pitchFamily="34" charset="0"/>
              </a:rPr>
              <a:t>Зюлькова</a:t>
            </a:r>
            <a:r>
              <a:rPr lang="uk-UA" b="1" dirty="0" smtClean="0">
                <a:latin typeface="Calibri" pitchFamily="34" charset="0"/>
                <a:cs typeface="Calibri" pitchFamily="34" charset="0"/>
              </a:rPr>
              <a:t> Н.Є.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G:\фото Зюлькова\IMG_4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124744"/>
            <a:ext cx="3675676" cy="3888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G:\фото Зюлькова\IMG_4501.JPG"/>
          <p:cNvPicPr>
            <a:picLocks noChangeAspect="1" noChangeArrowheads="1"/>
          </p:cNvPicPr>
          <p:nvPr/>
        </p:nvPicPr>
        <p:blipFill>
          <a:blip r:embed="rId3" cstate="print"/>
          <a:srcRect t="13057" r="517" b="29118"/>
          <a:stretch>
            <a:fillRect/>
          </a:stretch>
        </p:blipFill>
        <p:spPr bwMode="auto">
          <a:xfrm>
            <a:off x="179512" y="2996952"/>
            <a:ext cx="4366937" cy="3384376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211960" y="5733256"/>
            <a:ext cx="37444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Педагогічна рада, 2017 р.</a:t>
            </a:r>
            <a:endParaRPr lang="uk-UA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619672" y="1340768"/>
            <a:ext cx="33843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b="1" dirty="0" err="1" smtClean="0">
                <a:latin typeface="Calibri" pitchFamily="34" charset="0"/>
                <a:cs typeface="Calibri" pitchFamily="34" charset="0"/>
              </a:rPr>
              <a:t>Воркшоп</a:t>
            </a:r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uk-UA" sz="2400" b="1" dirty="0" err="1" smtClean="0">
                <a:latin typeface="Calibri" pitchFamily="34" charset="0"/>
                <a:cs typeface="Calibri" pitchFamily="34" charset="0"/>
              </a:rPr>
              <a:t>“Розвиваємо</a:t>
            </a:r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 креативність і творчість </a:t>
            </a:r>
            <a:r>
              <a:rPr lang="uk-UA" sz="2400" b="1" dirty="0" err="1" smtClean="0">
                <a:latin typeface="Calibri" pitchFamily="34" charset="0"/>
                <a:cs typeface="Calibri" pitchFamily="34" charset="0"/>
              </a:rPr>
              <a:t>дошкільника”</a:t>
            </a:r>
            <a:r>
              <a:rPr lang="uk-UA" sz="2400" b="1" dirty="0" smtClean="0">
                <a:latin typeface="Calibri" pitchFamily="34" charset="0"/>
                <a:cs typeface="Calibri" pitchFamily="34" charset="0"/>
              </a:rPr>
              <a:t>, 2017 р.</a:t>
            </a:r>
            <a:endParaRPr lang="uk-UA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3" descr="C:\Users\Mama\Desktop\фон\374309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259277">
            <a:off x="423364" y="187117"/>
            <a:ext cx="1559170" cy="2061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322</Words>
  <Application>Microsoft Office PowerPoint</Application>
  <PresentationFormat>Экран (4:3)</PresentationFormat>
  <Paragraphs>83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Управління освіти Луцької міської ради Заклад дошкільної освіти № 35 </vt:lpstr>
      <vt:lpstr>Про себе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Участь у методичній роботі ЗДО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освіти Луцької міської ради Заклад дошкільної освіти № 35 </dc:title>
  <dc:creator>Mama</dc:creator>
  <cp:lastModifiedBy>User</cp:lastModifiedBy>
  <cp:revision>49</cp:revision>
  <dcterms:created xsi:type="dcterms:W3CDTF">2018-01-28T17:12:13Z</dcterms:created>
  <dcterms:modified xsi:type="dcterms:W3CDTF">2018-02-22T10:25:02Z</dcterms:modified>
</cp:coreProperties>
</file>