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8" r:id="rId2"/>
    <p:sldId id="277" r:id="rId3"/>
    <p:sldId id="276" r:id="rId4"/>
    <p:sldId id="292" r:id="rId5"/>
    <p:sldId id="274" r:id="rId6"/>
    <p:sldId id="263" r:id="rId7"/>
    <p:sldId id="259" r:id="rId8"/>
    <p:sldId id="267" r:id="rId9"/>
    <p:sldId id="284" r:id="rId10"/>
    <p:sldId id="256" r:id="rId11"/>
    <p:sldId id="288" r:id="rId12"/>
    <p:sldId id="287" r:id="rId13"/>
    <p:sldId id="293" r:id="rId14"/>
    <p:sldId id="257" r:id="rId15"/>
    <p:sldId id="281" r:id="rId16"/>
    <p:sldId id="295" r:id="rId17"/>
    <p:sldId id="279" r:id="rId18"/>
    <p:sldId id="304" r:id="rId19"/>
    <p:sldId id="301" r:id="rId20"/>
    <p:sldId id="299" r:id="rId21"/>
    <p:sldId id="261" r:id="rId22"/>
    <p:sldId id="300" r:id="rId23"/>
    <p:sldId id="296" r:id="rId24"/>
    <p:sldId id="268" r:id="rId25"/>
    <p:sldId id="266" r:id="rId26"/>
  </p:sldIdLst>
  <p:sldSz cx="9906000" cy="6858000" type="A4"/>
  <p:notesSz cx="6888163" cy="10020300"/>
  <p:defaultTextStyle>
    <a:defPPr>
      <a:defRPr lang="ru-RU"/>
    </a:defPPr>
    <a:lvl1pPr marL="0" algn="l" defTabSz="832466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1pPr>
    <a:lvl2pPr marL="416233" algn="l" defTabSz="832466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2pPr>
    <a:lvl3pPr marL="832466" algn="l" defTabSz="832466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3pPr>
    <a:lvl4pPr marL="1248698" algn="l" defTabSz="832466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4pPr>
    <a:lvl5pPr marL="1664933" algn="l" defTabSz="832466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5pPr>
    <a:lvl6pPr marL="2081166" algn="l" defTabSz="832466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6pPr>
    <a:lvl7pPr marL="2497399" algn="l" defTabSz="832466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7pPr>
    <a:lvl8pPr marL="2913631" algn="l" defTabSz="832466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8pPr>
    <a:lvl9pPr marL="3329864" algn="l" defTabSz="832466" rtl="0" eaLnBrk="1" latinLnBrk="0" hangingPunct="1">
      <a:defRPr sz="165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9966"/>
    <a:srgbClr val="FF0066"/>
    <a:srgbClr val="FF99CC"/>
    <a:srgbClr val="333300"/>
    <a:srgbClr val="003300"/>
    <a:srgbClr val="660033"/>
    <a:srgbClr val="663300"/>
    <a:srgbClr val="6600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400" autoAdjust="0"/>
    <p:restoredTop sz="86421" autoAdjust="0"/>
  </p:normalViewPr>
  <p:slideViewPr>
    <p:cSldViewPr>
      <p:cViewPr>
        <p:scale>
          <a:sx n="71" d="100"/>
          <a:sy n="71" d="100"/>
        </p:scale>
        <p:origin x="90" y="156"/>
      </p:cViewPr>
      <p:guideLst>
        <p:guide orient="horz" pos="2160"/>
        <p:guide pos="3121"/>
      </p:guideLst>
    </p:cSldViewPr>
  </p:slideViewPr>
  <p:outlineViewPr>
    <p:cViewPr>
      <p:scale>
        <a:sx n="33" d="100"/>
        <a:sy n="33" d="100"/>
      </p:scale>
      <p:origin x="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93D39F68-C088-47EB-9456-2041963C378E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30250" y="750888"/>
            <a:ext cx="54276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8F3525B0-0F59-45EE-8A1D-3DEC11593C8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3244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32466" rtl="0" eaLnBrk="1" latinLnBrk="0" hangingPunct="1">
      <a:defRPr sz="1130" kern="1200">
        <a:solidFill>
          <a:schemeClr val="tx1"/>
        </a:solidFill>
        <a:latin typeface="+mn-lt"/>
        <a:ea typeface="+mn-ea"/>
        <a:cs typeface="+mn-cs"/>
      </a:defRPr>
    </a:lvl1pPr>
    <a:lvl2pPr marL="416233" algn="l" defTabSz="832466" rtl="0" eaLnBrk="1" latinLnBrk="0" hangingPunct="1">
      <a:defRPr sz="1130" kern="1200">
        <a:solidFill>
          <a:schemeClr val="tx1"/>
        </a:solidFill>
        <a:latin typeface="+mn-lt"/>
        <a:ea typeface="+mn-ea"/>
        <a:cs typeface="+mn-cs"/>
      </a:defRPr>
    </a:lvl2pPr>
    <a:lvl3pPr marL="832466" algn="l" defTabSz="832466" rtl="0" eaLnBrk="1" latinLnBrk="0" hangingPunct="1">
      <a:defRPr sz="1130" kern="1200">
        <a:solidFill>
          <a:schemeClr val="tx1"/>
        </a:solidFill>
        <a:latin typeface="+mn-lt"/>
        <a:ea typeface="+mn-ea"/>
        <a:cs typeface="+mn-cs"/>
      </a:defRPr>
    </a:lvl3pPr>
    <a:lvl4pPr marL="1248698" algn="l" defTabSz="832466" rtl="0" eaLnBrk="1" latinLnBrk="0" hangingPunct="1">
      <a:defRPr sz="1130" kern="1200">
        <a:solidFill>
          <a:schemeClr val="tx1"/>
        </a:solidFill>
        <a:latin typeface="+mn-lt"/>
        <a:ea typeface="+mn-ea"/>
        <a:cs typeface="+mn-cs"/>
      </a:defRPr>
    </a:lvl4pPr>
    <a:lvl5pPr marL="1664933" algn="l" defTabSz="832466" rtl="0" eaLnBrk="1" latinLnBrk="0" hangingPunct="1">
      <a:defRPr sz="1130" kern="1200">
        <a:solidFill>
          <a:schemeClr val="tx1"/>
        </a:solidFill>
        <a:latin typeface="+mn-lt"/>
        <a:ea typeface="+mn-ea"/>
        <a:cs typeface="+mn-cs"/>
      </a:defRPr>
    </a:lvl5pPr>
    <a:lvl6pPr marL="2081166" algn="l" defTabSz="832466" rtl="0" eaLnBrk="1" latinLnBrk="0" hangingPunct="1">
      <a:defRPr sz="1130" kern="1200">
        <a:solidFill>
          <a:schemeClr val="tx1"/>
        </a:solidFill>
        <a:latin typeface="+mn-lt"/>
        <a:ea typeface="+mn-ea"/>
        <a:cs typeface="+mn-cs"/>
      </a:defRPr>
    </a:lvl6pPr>
    <a:lvl7pPr marL="2497399" algn="l" defTabSz="832466" rtl="0" eaLnBrk="1" latinLnBrk="0" hangingPunct="1">
      <a:defRPr sz="1130" kern="1200">
        <a:solidFill>
          <a:schemeClr val="tx1"/>
        </a:solidFill>
        <a:latin typeface="+mn-lt"/>
        <a:ea typeface="+mn-ea"/>
        <a:cs typeface="+mn-cs"/>
      </a:defRPr>
    </a:lvl7pPr>
    <a:lvl8pPr marL="2913631" algn="l" defTabSz="832466" rtl="0" eaLnBrk="1" latinLnBrk="0" hangingPunct="1">
      <a:defRPr sz="1130" kern="1200">
        <a:solidFill>
          <a:schemeClr val="tx1"/>
        </a:solidFill>
        <a:latin typeface="+mn-lt"/>
        <a:ea typeface="+mn-ea"/>
        <a:cs typeface="+mn-cs"/>
      </a:defRPr>
    </a:lvl8pPr>
    <a:lvl9pPr marL="3329864" algn="l" defTabSz="832466" rtl="0" eaLnBrk="1" latinLnBrk="0" hangingPunct="1">
      <a:defRPr sz="113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30250" y="750888"/>
            <a:ext cx="542766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3525B0-0F59-45EE-8A1D-3DEC11593C83}" type="slidenum">
              <a:rPr lang="ru-RU" smtClean="0"/>
              <a:pPr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3654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30250" y="750888"/>
            <a:ext cx="542766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3525B0-0F59-45EE-8A1D-3DEC11593C83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8604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30250" y="750888"/>
            <a:ext cx="542766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3525B0-0F59-45EE-8A1D-3DEC11593C83}" type="slidenum">
              <a:rPr lang="ru-RU" smtClean="0"/>
              <a:pPr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7353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30250" y="750888"/>
            <a:ext cx="5427663" cy="375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3525B0-0F59-45EE-8A1D-3DEC11593C83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2052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1" y="2130427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2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53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060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59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412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65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118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7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824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3096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7" y="2906714"/>
            <a:ext cx="8420100" cy="1500187"/>
          </a:xfrm>
        </p:spPr>
        <p:txBody>
          <a:bodyPr anchor="b"/>
          <a:lstStyle>
            <a:lvl1pPr marL="0" indent="0">
              <a:buNone/>
              <a:defRPr sz="1548">
                <a:solidFill>
                  <a:schemeClr val="tx1">
                    <a:tint val="75000"/>
                  </a:schemeClr>
                </a:solidFill>
              </a:defRPr>
            </a:lvl1pPr>
            <a:lvl2pPr marL="35301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706022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1059034" indent="0">
              <a:buNone/>
              <a:defRPr sz="1106">
                <a:solidFill>
                  <a:schemeClr val="tx1">
                    <a:tint val="75000"/>
                  </a:schemeClr>
                </a:solidFill>
              </a:defRPr>
            </a:lvl4pPr>
            <a:lvl5pPr marL="1412046" indent="0">
              <a:buNone/>
              <a:defRPr sz="1106">
                <a:solidFill>
                  <a:schemeClr val="tx1">
                    <a:tint val="75000"/>
                  </a:schemeClr>
                </a:solidFill>
              </a:defRPr>
            </a:lvl5pPr>
            <a:lvl6pPr marL="1765057" indent="0">
              <a:buNone/>
              <a:defRPr sz="1106">
                <a:solidFill>
                  <a:schemeClr val="tx1">
                    <a:tint val="75000"/>
                  </a:schemeClr>
                </a:solidFill>
              </a:defRPr>
            </a:lvl6pPr>
            <a:lvl7pPr marL="2118068" indent="0">
              <a:buNone/>
              <a:defRPr sz="1106">
                <a:solidFill>
                  <a:schemeClr val="tx1">
                    <a:tint val="75000"/>
                  </a:schemeClr>
                </a:solidFill>
              </a:defRPr>
            </a:lvl7pPr>
            <a:lvl8pPr marL="2471079" indent="0">
              <a:buNone/>
              <a:defRPr sz="1106">
                <a:solidFill>
                  <a:schemeClr val="tx1">
                    <a:tint val="75000"/>
                  </a:schemeClr>
                </a:solidFill>
              </a:defRPr>
            </a:lvl8pPr>
            <a:lvl9pPr marL="2824090" indent="0">
              <a:buNone/>
              <a:defRPr sz="11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1" y="1600201"/>
            <a:ext cx="4375150" cy="4525963"/>
          </a:xfrm>
        </p:spPr>
        <p:txBody>
          <a:bodyPr/>
          <a:lstStyle>
            <a:lvl1pPr>
              <a:defRPr sz="2138"/>
            </a:lvl1pPr>
            <a:lvl2pPr>
              <a:defRPr sz="1843"/>
            </a:lvl2pPr>
            <a:lvl3pPr>
              <a:defRPr sz="1548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138"/>
            </a:lvl1pPr>
            <a:lvl2pPr>
              <a:defRPr sz="1843"/>
            </a:lvl2pPr>
            <a:lvl3pPr>
              <a:defRPr sz="1548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4"/>
            <a:ext cx="4376870" cy="639762"/>
          </a:xfrm>
        </p:spPr>
        <p:txBody>
          <a:bodyPr anchor="b"/>
          <a:lstStyle>
            <a:lvl1pPr marL="0" indent="0">
              <a:buNone/>
              <a:defRPr sz="1843" b="1"/>
            </a:lvl1pPr>
            <a:lvl2pPr marL="353011" indent="0">
              <a:buNone/>
              <a:defRPr sz="1548" b="1"/>
            </a:lvl2pPr>
            <a:lvl3pPr marL="706022" indent="0">
              <a:buNone/>
              <a:defRPr sz="1400" b="1"/>
            </a:lvl3pPr>
            <a:lvl4pPr marL="1059034" indent="0">
              <a:buNone/>
              <a:defRPr sz="1253" b="1"/>
            </a:lvl4pPr>
            <a:lvl5pPr marL="1412046" indent="0">
              <a:buNone/>
              <a:defRPr sz="1253" b="1"/>
            </a:lvl5pPr>
            <a:lvl6pPr marL="1765057" indent="0">
              <a:buNone/>
              <a:defRPr sz="1253" b="1"/>
            </a:lvl6pPr>
            <a:lvl7pPr marL="2118068" indent="0">
              <a:buNone/>
              <a:defRPr sz="1253" b="1"/>
            </a:lvl7pPr>
            <a:lvl8pPr marL="2471079" indent="0">
              <a:buNone/>
              <a:defRPr sz="1253" b="1"/>
            </a:lvl8pPr>
            <a:lvl9pPr marL="2824090" indent="0">
              <a:buNone/>
              <a:defRPr sz="125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6"/>
            <a:ext cx="4376870" cy="3951288"/>
          </a:xfrm>
        </p:spPr>
        <p:txBody>
          <a:bodyPr/>
          <a:lstStyle>
            <a:lvl1pPr>
              <a:defRPr sz="1843"/>
            </a:lvl1pPr>
            <a:lvl2pPr>
              <a:defRPr sz="1548"/>
            </a:lvl2pPr>
            <a:lvl3pPr>
              <a:defRPr sz="1400"/>
            </a:lvl3pPr>
            <a:lvl4pPr>
              <a:defRPr sz="1253"/>
            </a:lvl4pPr>
            <a:lvl5pPr>
              <a:defRPr sz="1253"/>
            </a:lvl5pPr>
            <a:lvl6pPr>
              <a:defRPr sz="1253"/>
            </a:lvl6pPr>
            <a:lvl7pPr>
              <a:defRPr sz="1253"/>
            </a:lvl7pPr>
            <a:lvl8pPr>
              <a:defRPr sz="1253"/>
            </a:lvl8pPr>
            <a:lvl9pPr>
              <a:defRPr sz="125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2" y="1535114"/>
            <a:ext cx="4378589" cy="639762"/>
          </a:xfrm>
        </p:spPr>
        <p:txBody>
          <a:bodyPr anchor="b"/>
          <a:lstStyle>
            <a:lvl1pPr marL="0" indent="0">
              <a:buNone/>
              <a:defRPr sz="1843" b="1"/>
            </a:lvl1pPr>
            <a:lvl2pPr marL="353011" indent="0">
              <a:buNone/>
              <a:defRPr sz="1548" b="1"/>
            </a:lvl2pPr>
            <a:lvl3pPr marL="706022" indent="0">
              <a:buNone/>
              <a:defRPr sz="1400" b="1"/>
            </a:lvl3pPr>
            <a:lvl4pPr marL="1059034" indent="0">
              <a:buNone/>
              <a:defRPr sz="1253" b="1"/>
            </a:lvl4pPr>
            <a:lvl5pPr marL="1412046" indent="0">
              <a:buNone/>
              <a:defRPr sz="1253" b="1"/>
            </a:lvl5pPr>
            <a:lvl6pPr marL="1765057" indent="0">
              <a:buNone/>
              <a:defRPr sz="1253" b="1"/>
            </a:lvl6pPr>
            <a:lvl7pPr marL="2118068" indent="0">
              <a:buNone/>
              <a:defRPr sz="1253" b="1"/>
            </a:lvl7pPr>
            <a:lvl8pPr marL="2471079" indent="0">
              <a:buNone/>
              <a:defRPr sz="1253" b="1"/>
            </a:lvl8pPr>
            <a:lvl9pPr marL="2824090" indent="0">
              <a:buNone/>
              <a:defRPr sz="125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2" y="2174876"/>
            <a:ext cx="4378589" cy="3951288"/>
          </a:xfrm>
        </p:spPr>
        <p:txBody>
          <a:bodyPr/>
          <a:lstStyle>
            <a:lvl1pPr>
              <a:defRPr sz="1843"/>
            </a:lvl1pPr>
            <a:lvl2pPr>
              <a:defRPr sz="1548"/>
            </a:lvl2pPr>
            <a:lvl3pPr>
              <a:defRPr sz="1400"/>
            </a:lvl3pPr>
            <a:lvl4pPr>
              <a:defRPr sz="1253"/>
            </a:lvl4pPr>
            <a:lvl5pPr>
              <a:defRPr sz="1253"/>
            </a:lvl5pPr>
            <a:lvl6pPr>
              <a:defRPr sz="1253"/>
            </a:lvl6pPr>
            <a:lvl7pPr>
              <a:defRPr sz="1253"/>
            </a:lvl7pPr>
            <a:lvl8pPr>
              <a:defRPr sz="1253"/>
            </a:lvl8pPr>
            <a:lvl9pPr>
              <a:defRPr sz="125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2" y="273051"/>
            <a:ext cx="3259006" cy="1162050"/>
          </a:xfrm>
        </p:spPr>
        <p:txBody>
          <a:bodyPr anchor="b"/>
          <a:lstStyle>
            <a:lvl1pPr algn="l">
              <a:defRPr sz="154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273052"/>
            <a:ext cx="5537729" cy="5853113"/>
          </a:xfrm>
        </p:spPr>
        <p:txBody>
          <a:bodyPr/>
          <a:lstStyle>
            <a:lvl1pPr>
              <a:defRPr sz="2506"/>
            </a:lvl1pPr>
            <a:lvl2pPr>
              <a:defRPr sz="2138"/>
            </a:lvl2pPr>
            <a:lvl3pPr>
              <a:defRPr sz="1843"/>
            </a:lvl3pPr>
            <a:lvl4pPr>
              <a:defRPr sz="1548"/>
            </a:lvl4pPr>
            <a:lvl5pPr>
              <a:defRPr sz="1548"/>
            </a:lvl5pPr>
            <a:lvl6pPr>
              <a:defRPr sz="1548"/>
            </a:lvl6pPr>
            <a:lvl7pPr>
              <a:defRPr sz="1548"/>
            </a:lvl7pPr>
            <a:lvl8pPr>
              <a:defRPr sz="1548"/>
            </a:lvl8pPr>
            <a:lvl9pPr>
              <a:defRPr sz="154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2" y="1435101"/>
            <a:ext cx="3259006" cy="4691063"/>
          </a:xfrm>
        </p:spPr>
        <p:txBody>
          <a:bodyPr/>
          <a:lstStyle>
            <a:lvl1pPr marL="0" indent="0">
              <a:buNone/>
              <a:defRPr sz="1106"/>
            </a:lvl1pPr>
            <a:lvl2pPr marL="353011" indent="0">
              <a:buNone/>
              <a:defRPr sz="958"/>
            </a:lvl2pPr>
            <a:lvl3pPr marL="706022" indent="0">
              <a:buNone/>
              <a:defRPr sz="737"/>
            </a:lvl3pPr>
            <a:lvl4pPr marL="1059034" indent="0">
              <a:buNone/>
              <a:defRPr sz="663"/>
            </a:lvl4pPr>
            <a:lvl5pPr marL="1412046" indent="0">
              <a:buNone/>
              <a:defRPr sz="663"/>
            </a:lvl5pPr>
            <a:lvl6pPr marL="1765057" indent="0">
              <a:buNone/>
              <a:defRPr sz="663"/>
            </a:lvl6pPr>
            <a:lvl7pPr marL="2118068" indent="0">
              <a:buNone/>
              <a:defRPr sz="663"/>
            </a:lvl7pPr>
            <a:lvl8pPr marL="2471079" indent="0">
              <a:buNone/>
              <a:defRPr sz="663"/>
            </a:lvl8pPr>
            <a:lvl9pPr marL="2824090" indent="0">
              <a:buNone/>
              <a:defRPr sz="6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6" y="4800600"/>
            <a:ext cx="5943600" cy="566738"/>
          </a:xfrm>
        </p:spPr>
        <p:txBody>
          <a:bodyPr anchor="b"/>
          <a:lstStyle>
            <a:lvl1pPr algn="l">
              <a:defRPr sz="154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6" y="612776"/>
            <a:ext cx="5943600" cy="4114800"/>
          </a:xfrm>
        </p:spPr>
        <p:txBody>
          <a:bodyPr/>
          <a:lstStyle>
            <a:lvl1pPr marL="0" indent="0">
              <a:buNone/>
              <a:defRPr sz="2506"/>
            </a:lvl1pPr>
            <a:lvl2pPr marL="353011" indent="0">
              <a:buNone/>
              <a:defRPr sz="2138"/>
            </a:lvl2pPr>
            <a:lvl3pPr marL="706022" indent="0">
              <a:buNone/>
              <a:defRPr sz="1843"/>
            </a:lvl3pPr>
            <a:lvl4pPr marL="1059034" indent="0">
              <a:buNone/>
              <a:defRPr sz="1548"/>
            </a:lvl4pPr>
            <a:lvl5pPr marL="1412046" indent="0">
              <a:buNone/>
              <a:defRPr sz="1548"/>
            </a:lvl5pPr>
            <a:lvl6pPr marL="1765057" indent="0">
              <a:buNone/>
              <a:defRPr sz="1548"/>
            </a:lvl6pPr>
            <a:lvl7pPr marL="2118068" indent="0">
              <a:buNone/>
              <a:defRPr sz="1548"/>
            </a:lvl7pPr>
            <a:lvl8pPr marL="2471079" indent="0">
              <a:buNone/>
              <a:defRPr sz="1548"/>
            </a:lvl8pPr>
            <a:lvl9pPr marL="2824090" indent="0">
              <a:buNone/>
              <a:defRPr sz="1548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6" y="5367339"/>
            <a:ext cx="5943600" cy="804862"/>
          </a:xfrm>
        </p:spPr>
        <p:txBody>
          <a:bodyPr/>
          <a:lstStyle>
            <a:lvl1pPr marL="0" indent="0">
              <a:buNone/>
              <a:defRPr sz="1106"/>
            </a:lvl1pPr>
            <a:lvl2pPr marL="353011" indent="0">
              <a:buNone/>
              <a:defRPr sz="958"/>
            </a:lvl2pPr>
            <a:lvl3pPr marL="706022" indent="0">
              <a:buNone/>
              <a:defRPr sz="737"/>
            </a:lvl3pPr>
            <a:lvl4pPr marL="1059034" indent="0">
              <a:buNone/>
              <a:defRPr sz="663"/>
            </a:lvl4pPr>
            <a:lvl5pPr marL="1412046" indent="0">
              <a:buNone/>
              <a:defRPr sz="663"/>
            </a:lvl5pPr>
            <a:lvl6pPr marL="1765057" indent="0">
              <a:buNone/>
              <a:defRPr sz="663"/>
            </a:lvl6pPr>
            <a:lvl7pPr marL="2118068" indent="0">
              <a:buNone/>
              <a:defRPr sz="663"/>
            </a:lvl7pPr>
            <a:lvl8pPr marL="2471079" indent="0">
              <a:buNone/>
              <a:defRPr sz="663"/>
            </a:lvl8pPr>
            <a:lvl9pPr marL="2824090" indent="0">
              <a:buNone/>
              <a:defRPr sz="66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5784" tIns="47892" rIns="95784" bIns="4789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5784" tIns="47892" rIns="95784" bIns="4789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1" y="6356353"/>
            <a:ext cx="23114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l">
              <a:defRPr sz="9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2" y="6356353"/>
            <a:ext cx="31369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ctr">
              <a:defRPr sz="9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r">
              <a:defRPr sz="9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newsflash/>
  </p:transition>
  <p:txStyles>
    <p:titleStyle>
      <a:lvl1pPr algn="ctr" defTabSz="706022" rtl="0" eaLnBrk="1" latinLnBrk="0" hangingPunct="1">
        <a:spcBef>
          <a:spcPct val="0"/>
        </a:spcBef>
        <a:buNone/>
        <a:defRPr sz="33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4758" indent="-264758" algn="l" defTabSz="706022" rtl="0" eaLnBrk="1" latinLnBrk="0" hangingPunct="1">
        <a:spcBef>
          <a:spcPct val="20000"/>
        </a:spcBef>
        <a:buFont typeface="Arial" pitchFamily="34" charset="0"/>
        <a:buChar char="•"/>
        <a:defRPr sz="2506" kern="1200">
          <a:solidFill>
            <a:schemeClr val="tx1"/>
          </a:solidFill>
          <a:latin typeface="+mn-lt"/>
          <a:ea typeface="+mn-ea"/>
          <a:cs typeface="+mn-cs"/>
        </a:defRPr>
      </a:lvl1pPr>
      <a:lvl2pPr marL="573644" indent="-220632" algn="l" defTabSz="706022" rtl="0" eaLnBrk="1" latinLnBrk="0" hangingPunct="1">
        <a:spcBef>
          <a:spcPct val="20000"/>
        </a:spcBef>
        <a:buFont typeface="Arial" pitchFamily="34" charset="0"/>
        <a:buChar char="–"/>
        <a:defRPr sz="2138" kern="1200">
          <a:solidFill>
            <a:schemeClr val="tx1"/>
          </a:solidFill>
          <a:latin typeface="+mn-lt"/>
          <a:ea typeface="+mn-ea"/>
          <a:cs typeface="+mn-cs"/>
        </a:defRPr>
      </a:lvl2pPr>
      <a:lvl3pPr marL="882528" indent="-176506" algn="l" defTabSz="706022" rtl="0" eaLnBrk="1" latinLnBrk="0" hangingPunct="1">
        <a:spcBef>
          <a:spcPct val="20000"/>
        </a:spcBef>
        <a:buFont typeface="Arial" pitchFamily="34" charset="0"/>
        <a:buChar char="•"/>
        <a:defRPr sz="1843" kern="1200">
          <a:solidFill>
            <a:schemeClr val="tx1"/>
          </a:solidFill>
          <a:latin typeface="+mn-lt"/>
          <a:ea typeface="+mn-ea"/>
          <a:cs typeface="+mn-cs"/>
        </a:defRPr>
      </a:lvl3pPr>
      <a:lvl4pPr marL="1235540" indent="-176506" algn="l" defTabSz="706022" rtl="0" eaLnBrk="1" latinLnBrk="0" hangingPunct="1">
        <a:spcBef>
          <a:spcPct val="20000"/>
        </a:spcBef>
        <a:buFont typeface="Arial" pitchFamily="34" charset="0"/>
        <a:buChar char="–"/>
        <a:defRPr sz="1548" kern="1200">
          <a:solidFill>
            <a:schemeClr val="tx1"/>
          </a:solidFill>
          <a:latin typeface="+mn-lt"/>
          <a:ea typeface="+mn-ea"/>
          <a:cs typeface="+mn-cs"/>
        </a:defRPr>
      </a:lvl4pPr>
      <a:lvl5pPr marL="1588551" indent="-176506" algn="l" defTabSz="706022" rtl="0" eaLnBrk="1" latinLnBrk="0" hangingPunct="1">
        <a:spcBef>
          <a:spcPct val="20000"/>
        </a:spcBef>
        <a:buFont typeface="Arial" pitchFamily="34" charset="0"/>
        <a:buChar char="»"/>
        <a:defRPr sz="1548" kern="1200">
          <a:solidFill>
            <a:schemeClr val="tx1"/>
          </a:solidFill>
          <a:latin typeface="+mn-lt"/>
          <a:ea typeface="+mn-ea"/>
          <a:cs typeface="+mn-cs"/>
        </a:defRPr>
      </a:lvl5pPr>
      <a:lvl6pPr marL="1941562" indent="-176506" algn="l" defTabSz="706022" rtl="0" eaLnBrk="1" latinLnBrk="0" hangingPunct="1">
        <a:spcBef>
          <a:spcPct val="20000"/>
        </a:spcBef>
        <a:buFont typeface="Arial" pitchFamily="34" charset="0"/>
        <a:buChar char="•"/>
        <a:defRPr sz="1548" kern="1200">
          <a:solidFill>
            <a:schemeClr val="tx1"/>
          </a:solidFill>
          <a:latin typeface="+mn-lt"/>
          <a:ea typeface="+mn-ea"/>
          <a:cs typeface="+mn-cs"/>
        </a:defRPr>
      </a:lvl6pPr>
      <a:lvl7pPr marL="2294574" indent="-176506" algn="l" defTabSz="706022" rtl="0" eaLnBrk="1" latinLnBrk="0" hangingPunct="1">
        <a:spcBef>
          <a:spcPct val="20000"/>
        </a:spcBef>
        <a:buFont typeface="Arial" pitchFamily="34" charset="0"/>
        <a:buChar char="•"/>
        <a:defRPr sz="1548" kern="1200">
          <a:solidFill>
            <a:schemeClr val="tx1"/>
          </a:solidFill>
          <a:latin typeface="+mn-lt"/>
          <a:ea typeface="+mn-ea"/>
          <a:cs typeface="+mn-cs"/>
        </a:defRPr>
      </a:lvl7pPr>
      <a:lvl8pPr marL="2647585" indent="-176506" algn="l" defTabSz="706022" rtl="0" eaLnBrk="1" latinLnBrk="0" hangingPunct="1">
        <a:spcBef>
          <a:spcPct val="20000"/>
        </a:spcBef>
        <a:buFont typeface="Arial" pitchFamily="34" charset="0"/>
        <a:buChar char="•"/>
        <a:defRPr sz="1548" kern="1200">
          <a:solidFill>
            <a:schemeClr val="tx1"/>
          </a:solidFill>
          <a:latin typeface="+mn-lt"/>
          <a:ea typeface="+mn-ea"/>
          <a:cs typeface="+mn-cs"/>
        </a:defRPr>
      </a:lvl8pPr>
      <a:lvl9pPr marL="3000596" indent="-176506" algn="l" defTabSz="706022" rtl="0" eaLnBrk="1" latinLnBrk="0" hangingPunct="1">
        <a:spcBef>
          <a:spcPct val="20000"/>
        </a:spcBef>
        <a:buFont typeface="Arial" pitchFamily="34" charset="0"/>
        <a:buChar char="•"/>
        <a:defRPr sz="15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060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3011" algn="l" defTabSz="7060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06022" algn="l" defTabSz="7060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59034" algn="l" defTabSz="7060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12046" algn="l" defTabSz="7060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65057" algn="l" defTabSz="7060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8068" algn="l" defTabSz="7060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71079" algn="l" defTabSz="7060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24090" algn="l" defTabSz="70602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4699" y="1491778"/>
            <a:ext cx="7536599" cy="1804536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381" b="1" i="1" spc="38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Портфоліо</a:t>
            </a:r>
            <a:r>
              <a:rPr lang="ru-RU" sz="5381" b="1" i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sz="5381" b="1" i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4423" b="1" i="1" spc="38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вихователя</a:t>
            </a:r>
            <a:r>
              <a:rPr lang="ru-RU" b="1" i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i="1" spc="38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6118" b="1" i="1" spc="38" dirty="0">
                <a:ln w="11430"/>
                <a:solidFill>
                  <a:srgbClr val="66003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Пашко </a:t>
            </a:r>
            <a:r>
              <a:rPr lang="ru-RU" sz="6118" b="1" i="1" spc="38" dirty="0" err="1">
                <a:ln w="11430"/>
                <a:solidFill>
                  <a:srgbClr val="66003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Галини</a:t>
            </a:r>
            <a:r>
              <a:rPr lang="ru-RU" sz="6118" b="1" i="1" spc="38" dirty="0">
                <a:ln w="11430"/>
                <a:solidFill>
                  <a:srgbClr val="66003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6118" b="1" i="1" spc="38" dirty="0" err="1">
                <a:ln w="11430"/>
                <a:solidFill>
                  <a:srgbClr val="66003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Миколаївни</a:t>
            </a:r>
            <a:endParaRPr lang="ru-RU" sz="6118" b="1" spc="38" dirty="0">
              <a:ln w="11430"/>
              <a:solidFill>
                <a:srgbClr val="6600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9179" y="5551986"/>
            <a:ext cx="5110962" cy="565282"/>
          </a:xfrm>
        </p:spPr>
        <p:txBody>
          <a:bodyPr>
            <a:noAutofit/>
          </a:bodyPr>
          <a:lstStyle/>
          <a:p>
            <a:r>
              <a:rPr lang="ru-RU" sz="1548" b="1" dirty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Constantia" pitchFamily="18" charset="0"/>
              </a:rPr>
              <a:t>Пашко Г.М.</a:t>
            </a:r>
            <a:endParaRPr lang="ru-RU" sz="1548" dirty="0">
              <a:solidFill>
                <a:schemeClr val="bg2">
                  <a:lumMod val="1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Constantia" pitchFamily="18" charset="0"/>
            </a:endParaRPr>
          </a:p>
          <a:p>
            <a:r>
              <a:rPr lang="uk-UA" sz="1548" b="1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2020р.</a:t>
            </a:r>
          </a:p>
          <a:p>
            <a:endParaRPr lang="ru-RU" sz="3096" i="1" dirty="0">
              <a:solidFill>
                <a:srgbClr val="0066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27656" y="288783"/>
            <a:ext cx="3650687" cy="751860"/>
          </a:xfrm>
          <a:prstGeom prst="rect">
            <a:avLst/>
          </a:prstGeom>
        </p:spPr>
        <p:txBody>
          <a:bodyPr lIns="70599" tIns="35300" rIns="70599" bIns="35300">
            <a:spAutoFit/>
          </a:bodyPr>
          <a:lstStyle/>
          <a:p>
            <a:pPr algn="ctr"/>
            <a:r>
              <a:rPr lang="uk-UA" sz="1474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Управління освіти </a:t>
            </a:r>
            <a:endParaRPr lang="uk-UA" sz="1474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1474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Луцької </a:t>
            </a:r>
            <a:r>
              <a:rPr lang="uk-UA" sz="1474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міської ради</a:t>
            </a:r>
            <a:r>
              <a:rPr lang="en-US" sz="1474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474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1474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1474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аклад дошкільної освіти № </a:t>
            </a:r>
            <a:r>
              <a:rPr lang="uk-UA" sz="1474" b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35 </a:t>
            </a:r>
            <a:endParaRPr lang="ru-RU" sz="1474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13000" contrast="15000"/>
          </a:blip>
          <a:srcRect/>
          <a:stretch>
            <a:fillRect l="-39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узел 4"/>
          <p:cNvSpPr/>
          <p:nvPr/>
        </p:nvSpPr>
        <p:spPr>
          <a:xfrm>
            <a:off x="1208584" y="1196752"/>
            <a:ext cx="5400600" cy="3687922"/>
          </a:xfrm>
          <a:prstGeom prst="flowChartConnector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6192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</a:rPr>
              <a:t>«Ми робимо так»</a:t>
            </a:r>
            <a:endParaRPr lang="ru-RU" sz="1218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79" y="6165304"/>
            <a:ext cx="1225635" cy="500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327" b="1" dirty="0" smtClean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Пашко Г.М.</a:t>
            </a:r>
            <a:endParaRPr lang="ru-RU" sz="1327" dirty="0" smtClean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  <a:p>
            <a:pPr lvl="0" algn="r"/>
            <a:r>
              <a:rPr lang="uk-UA" sz="1327" b="1" dirty="0" smtClean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2020 р.</a:t>
            </a:r>
            <a:endParaRPr lang="uk-UA" sz="1327" b="1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9505" y="228973"/>
            <a:ext cx="4384472" cy="3178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41032" y="223783"/>
            <a:ext cx="4339317" cy="3222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9505" y="3579096"/>
            <a:ext cx="4370480" cy="3078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41032" y="3552548"/>
            <a:ext cx="4339317" cy="3131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822939" y="6243180"/>
            <a:ext cx="1782424" cy="31321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218" dirty="0" err="1"/>
              <a:t>Пластилінографія</a:t>
            </a:r>
            <a:endParaRPr lang="ru-RU" sz="1218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08740" y="3064879"/>
            <a:ext cx="1411685" cy="25857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218" dirty="0" err="1"/>
              <a:t>Гратаж</a:t>
            </a:r>
            <a:endParaRPr lang="ru-RU" sz="1218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593897" y="3102813"/>
            <a:ext cx="1868068" cy="25857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218" dirty="0" err="1"/>
              <a:t>Айріс-фолдінг</a:t>
            </a:r>
            <a:r>
              <a:rPr lang="uk-UA" sz="1218" dirty="0"/>
              <a:t> </a:t>
            </a:r>
            <a:endParaRPr lang="ru-RU" sz="1218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689304" y="6338158"/>
            <a:ext cx="1782424" cy="29309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218" dirty="0"/>
              <a:t>Малювання на </a:t>
            </a:r>
            <a:r>
              <a:rPr lang="ru-RU" sz="1218" dirty="0" err="1"/>
              <a:t>склі</a:t>
            </a:r>
            <a:endParaRPr lang="ru-RU" sz="1218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1000">
              <a:schemeClr val="accent3">
                <a:lumMod val="75000"/>
              </a:schemeClr>
            </a:gs>
            <a:gs pos="100000">
              <a:schemeClr val="accent1">
                <a:tint val="44500"/>
                <a:satMod val="160000"/>
                <a:alpha val="45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:\метод заходи\Пашко Г.М\IMG_7368.JPG"/>
          <p:cNvPicPr>
            <a:picLocks noChangeAspect="1" noChangeArrowheads="1"/>
          </p:cNvPicPr>
          <p:nvPr/>
        </p:nvPicPr>
        <p:blipFill>
          <a:blip r:embed="rId2" cstate="print"/>
          <a:srcRect l="6674" r="10718"/>
          <a:stretch>
            <a:fillRect/>
          </a:stretch>
        </p:blipFill>
        <p:spPr bwMode="auto">
          <a:xfrm rot="5400000">
            <a:off x="5857881" y="2981131"/>
            <a:ext cx="3022588" cy="427341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3076" name="Picture 4" descr="D:\метод заходи\Пашко Г.М\IMG_618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488" y="3606543"/>
            <a:ext cx="4490348" cy="3108703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3075" name="Picture 3" descr="D:\метод заходи\Пашко Г.М\IMG_61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4488" y="234540"/>
            <a:ext cx="4490348" cy="3108703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3074" name="Picture 2" descr="D:\метод заходи\Пашко Г.М\IMG_399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40992" y="245374"/>
            <a:ext cx="4264891" cy="3108703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9" name="Прямоугольник 8"/>
          <p:cNvSpPr/>
          <p:nvPr/>
        </p:nvSpPr>
        <p:spPr>
          <a:xfrm>
            <a:off x="560512" y="2955512"/>
            <a:ext cx="1894011" cy="271380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218" dirty="0" err="1"/>
              <a:t>Малювання</a:t>
            </a:r>
            <a:r>
              <a:rPr lang="ru-RU" sz="1218" dirty="0"/>
              <a:t> на </a:t>
            </a:r>
            <a:r>
              <a:rPr lang="ru-RU" sz="1218" dirty="0" err="1"/>
              <a:t>снігу</a:t>
            </a:r>
            <a:endParaRPr lang="ru-RU" sz="1218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648744" y="6313796"/>
            <a:ext cx="2046367" cy="315337"/>
          </a:xfrm>
          <a:prstGeom prst="rect">
            <a:avLst/>
          </a:prstGeom>
          <a:solidFill>
            <a:srgbClr val="3486C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218" dirty="0"/>
              <a:t>Малювання  губкою</a:t>
            </a:r>
            <a:endParaRPr lang="ru-RU" sz="1218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32828" y="6148330"/>
            <a:ext cx="1666539" cy="330931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218" dirty="0"/>
              <a:t>Трафарет</a:t>
            </a:r>
            <a:endParaRPr lang="ru-RU" sz="1218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113240" y="2945323"/>
            <a:ext cx="2190047" cy="291759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218" dirty="0"/>
              <a:t>Малювання на піску</a:t>
            </a:r>
            <a:endParaRPr lang="ru-RU" sz="1218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432743" y="3342604"/>
            <a:ext cx="2516105" cy="4129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 cstate="print"/>
          <a:srcRect l="16463" t="12195" r="14024" b="21951"/>
          <a:stretch>
            <a:fillRect/>
          </a:stretch>
        </p:blipFill>
        <p:spPr bwMode="auto">
          <a:xfrm>
            <a:off x="5510284" y="4149535"/>
            <a:ext cx="3876102" cy="2542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 l="15476" t="15873" r="14286" b="19048"/>
          <a:stretch>
            <a:fillRect/>
          </a:stretch>
        </p:blipFill>
        <p:spPr bwMode="auto">
          <a:xfrm rot="5400000">
            <a:off x="6409479" y="651694"/>
            <a:ext cx="3746774" cy="2820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25904" y="142528"/>
            <a:ext cx="3081718" cy="3792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5" name="Рисунок 4" descr="DSC00036.JPG"/>
          <p:cNvPicPr>
            <a:picLocks noChangeAspect="1"/>
          </p:cNvPicPr>
          <p:nvPr/>
        </p:nvPicPr>
        <p:blipFill>
          <a:blip r:embed="rId6" cstate="print">
            <a:lum bright="31000" contrast="58000"/>
          </a:blip>
          <a:stretch>
            <a:fillRect/>
          </a:stretch>
        </p:blipFill>
        <p:spPr>
          <a:xfrm rot="16200000">
            <a:off x="-80055" y="521106"/>
            <a:ext cx="3746775" cy="3081838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48497" y="3531895"/>
            <a:ext cx="1714489" cy="28229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218" dirty="0" err="1"/>
              <a:t>Ви</a:t>
            </a:r>
            <a:r>
              <a:rPr lang="uk-UA" sz="1218" dirty="0"/>
              <a:t>дмухування</a:t>
            </a:r>
            <a:endParaRPr lang="ru-RU" sz="1218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953000" y="3558987"/>
            <a:ext cx="1547279" cy="25841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218" dirty="0"/>
              <a:t>Набивання</a:t>
            </a:r>
            <a:endParaRPr lang="ru-RU" sz="1218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113240" y="3531894"/>
            <a:ext cx="2501826" cy="30394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218" dirty="0"/>
              <a:t>Малювання восковими олівцями</a:t>
            </a:r>
            <a:endParaRPr lang="ru-RU" sz="1218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76536" y="6237312"/>
            <a:ext cx="1780254" cy="29640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218" dirty="0"/>
              <a:t>Малювання пухом </a:t>
            </a:r>
            <a:endParaRPr lang="ru-RU" sz="1218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704466" y="6248636"/>
            <a:ext cx="1591626" cy="31385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218" dirty="0" err="1"/>
              <a:t>Монотипія</a:t>
            </a:r>
            <a:endParaRPr lang="ru-RU" sz="1218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16000" contrast="11000"/>
          </a:blip>
          <a:srcRect/>
          <a:stretch>
            <a:fillRect l="-5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4648" y="278789"/>
            <a:ext cx="7630040" cy="842466"/>
          </a:xfrm>
        </p:spPr>
        <p:txBody>
          <a:bodyPr>
            <a:noAutofit/>
          </a:bodyPr>
          <a:lstStyle/>
          <a:p>
            <a:r>
              <a:rPr lang="uk-UA" sz="3600" b="1" i="1" dirty="0">
                <a:ln w="11430"/>
                <a:solidFill>
                  <a:srgbClr val="6633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Модель реалізації  освітнього процесу</a:t>
            </a:r>
            <a:r>
              <a:rPr lang="uk-UA" sz="4000" b="1" i="1" dirty="0">
                <a:ln w="11430"/>
                <a:solidFill>
                  <a:srgbClr val="6633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uk-UA" sz="4000" b="1" i="1" dirty="0">
                <a:ln w="11430"/>
                <a:solidFill>
                  <a:srgbClr val="6633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4000" i="1" dirty="0">
              <a:solidFill>
                <a:srgbClr val="66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20952" y="1104741"/>
            <a:ext cx="5184576" cy="3764608"/>
          </a:xfrm>
          <a:prstGeom prst="rect">
            <a:avLst/>
          </a:prstGeom>
        </p:spPr>
        <p:txBody>
          <a:bodyPr wrap="square" lIns="70599" tIns="35300" rIns="70599" bIns="35300">
            <a:spAutoFit/>
          </a:bodyPr>
          <a:lstStyle/>
          <a:p>
            <a:pPr marL="353011" indent="-35301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200" b="1" i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Організація роботи з дітьми (заняття, бесіди, екскурсії, спостереження)</a:t>
            </a:r>
          </a:p>
          <a:p>
            <a:pPr marL="353011" indent="-35301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200" b="1" i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Співпраця з </a:t>
            </a:r>
            <a:r>
              <a:rPr lang="uk-UA" sz="3200" b="1" i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батьками</a:t>
            </a:r>
            <a:endParaRPr lang="uk-UA" sz="3200" b="1" i="1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  <a:p>
            <a:pPr marL="353011" indent="-35301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uk-UA" sz="3200" b="1" i="1" dirty="0">
                <a:ln>
                  <a:solidFill>
                    <a:schemeClr val="bg2">
                      <a:lumMod val="10000"/>
                    </a:schemeClr>
                  </a:solidFill>
                </a:ln>
                <a:solidFill>
                  <a:schemeClr val="bg2">
                    <a:lumMod val="2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Взаємодія з колегами</a:t>
            </a:r>
            <a:endParaRPr lang="uk-UA" sz="2400" b="1" i="1" dirty="0">
              <a:ln>
                <a:solidFill>
                  <a:schemeClr val="bg2">
                    <a:lumMod val="10000"/>
                  </a:schemeClr>
                </a:solidFill>
              </a:ln>
              <a:solidFill>
                <a:schemeClr val="bg2">
                  <a:lumMod val="2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801478" y="6093296"/>
            <a:ext cx="3938530" cy="50077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Пашко Г.М.</a:t>
            </a:r>
            <a:endParaRPr lang="ru-RU" sz="1327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  <a:p>
            <a:pPr lvl="0" algn="r"/>
            <a:r>
              <a:rPr lang="uk-UA" sz="1327" b="1" dirty="0" smtClean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2020 р</a:t>
            </a:r>
            <a:r>
              <a:rPr lang="uk-UA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18000" contrast="20000"/>
          </a:blip>
          <a:srcRect/>
          <a:stretch>
            <a:fillRect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583" y="38035"/>
            <a:ext cx="9505056" cy="82901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2600" b="1" i="1" spc="38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Якщо</a:t>
            </a:r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600" b="1" i="1" spc="38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твої</a:t>
            </a:r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600" b="1" i="1" spc="38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плани</a:t>
            </a:r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600" b="1" i="1" spc="38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розраховані</a:t>
            </a:r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 </a:t>
            </a:r>
            <a:r>
              <a:rPr lang="ru-RU" sz="2600" b="1" i="1" spc="38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рік</a:t>
            </a:r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</a:t>
            </a:r>
            <a:r>
              <a:rPr lang="ru-RU" sz="2600" b="1" i="1" spc="38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сій</a:t>
            </a:r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жито, </a:t>
            </a:r>
            <a:r>
              <a:rPr lang="ru-RU" sz="2600" b="1" i="1" spc="38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якщо</a:t>
            </a:r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 </a:t>
            </a:r>
            <a:r>
              <a:rPr lang="ru-RU" sz="2600" b="1" i="1" spc="38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десятиліття</a:t>
            </a:r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</a:t>
            </a:r>
            <a:r>
              <a:rPr lang="ru-RU" sz="2600" b="1" i="1" spc="38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саджай</a:t>
            </a:r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дерево, </a:t>
            </a:r>
            <a:r>
              <a:rPr lang="ru-RU" sz="2600" b="1" i="1" spc="38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якщо</a:t>
            </a:r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на </a:t>
            </a:r>
            <a:r>
              <a:rPr lang="ru-RU" sz="2600" b="1" i="1" spc="38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віки</a:t>
            </a:r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</a:t>
            </a:r>
            <a:r>
              <a:rPr lang="ru-RU" sz="2600" b="1" i="1" spc="38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виховуй</a:t>
            </a:r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600" b="1" i="1" spc="38" dirty="0" err="1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дітей</a:t>
            </a:r>
            <a:r>
              <a:rPr lang="ru-RU" sz="2600" b="1" i="1" spc="38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93020" y="3641299"/>
            <a:ext cx="3449852" cy="258713"/>
          </a:xfrm>
          <a:prstGeom prst="rect">
            <a:avLst/>
          </a:prstGeom>
          <a:gradFill flip="none" rotWithShape="1">
            <a:gsLst>
              <a:gs pos="0">
                <a:srgbClr val="5698A8">
                  <a:tint val="66000"/>
                  <a:satMod val="160000"/>
                </a:srgbClr>
              </a:gs>
              <a:gs pos="50000">
                <a:srgbClr val="5698A8">
                  <a:tint val="44500"/>
                  <a:satMod val="160000"/>
                </a:srgbClr>
              </a:gs>
              <a:gs pos="100000">
                <a:srgbClr val="5698A8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wrap="square" lIns="70599" tIns="35300" rIns="70599" bIns="35300" rtlCol="0">
            <a:spAutoFit/>
          </a:bodyPr>
          <a:lstStyle/>
          <a:p>
            <a:endParaRPr lang="ru-RU" sz="1218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563" y="981606"/>
            <a:ext cx="3856704" cy="2668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5084" r="5092"/>
          <a:stretch>
            <a:fillRect/>
          </a:stretch>
        </p:blipFill>
        <p:spPr bwMode="auto">
          <a:xfrm>
            <a:off x="5295244" y="986485"/>
            <a:ext cx="3942005" cy="2677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27" name="Picture 3" descr="D:\метод заходи\Пашко Г.М\31.JPG"/>
          <p:cNvPicPr>
            <a:picLocks noChangeAspect="1" noChangeArrowheads="1"/>
          </p:cNvPicPr>
          <p:nvPr/>
        </p:nvPicPr>
        <p:blipFill rotWithShape="1">
          <a:blip r:embed="rId5" cstate="print"/>
          <a:srcRect l="1797"/>
          <a:stretch/>
        </p:blipFill>
        <p:spPr bwMode="auto">
          <a:xfrm>
            <a:off x="4938858" y="3843945"/>
            <a:ext cx="4654781" cy="2897920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 cstate="print"/>
          <a:srcRect r="2557"/>
          <a:stretch/>
        </p:blipFill>
        <p:spPr bwMode="auto">
          <a:xfrm>
            <a:off x="210924" y="3843945"/>
            <a:ext cx="4454044" cy="2911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8" name="Прямоугольник 7"/>
          <p:cNvSpPr/>
          <p:nvPr/>
        </p:nvSpPr>
        <p:spPr>
          <a:xfrm>
            <a:off x="1901641" y="3256857"/>
            <a:ext cx="2388046" cy="345281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/>
              <a:t>«</a:t>
            </a:r>
            <a:r>
              <a:rPr lang="ru-RU" sz="1400" dirty="0" err="1"/>
              <a:t>Шевченківскі</a:t>
            </a:r>
            <a:r>
              <a:rPr lang="ru-RU" sz="1400" dirty="0"/>
              <a:t> </a:t>
            </a:r>
            <a:r>
              <a:rPr lang="ru-RU" sz="1400" dirty="0" err="1"/>
              <a:t>дні</a:t>
            </a:r>
            <a:r>
              <a:rPr lang="ru-RU" sz="1400" dirty="0"/>
              <a:t>» 2016 р. 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321152" y="3256857"/>
            <a:ext cx="2582548" cy="315038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/>
              <a:t>«</a:t>
            </a:r>
            <a:r>
              <a:rPr lang="ru-RU" sz="1400" dirty="0" err="1"/>
              <a:t>Різдвяний</a:t>
            </a:r>
            <a:r>
              <a:rPr lang="ru-RU" sz="1400" dirty="0"/>
              <a:t> </a:t>
            </a:r>
            <a:r>
              <a:rPr lang="ru-RU" sz="1400" dirty="0" err="1"/>
              <a:t>передзвін</a:t>
            </a:r>
            <a:r>
              <a:rPr lang="ru-RU" sz="1400" dirty="0"/>
              <a:t>» 2020 р.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64126" y="6375432"/>
            <a:ext cx="3849400" cy="298834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/>
              <a:t>«А над </a:t>
            </a:r>
            <a:r>
              <a:rPr lang="ru-RU" sz="1400" dirty="0" err="1"/>
              <a:t>світом</a:t>
            </a:r>
            <a:r>
              <a:rPr lang="ru-RU" sz="1400" dirty="0"/>
              <a:t> </a:t>
            </a:r>
            <a:r>
              <a:rPr lang="ru-RU" sz="1400" dirty="0" err="1"/>
              <a:t>українська</a:t>
            </a:r>
            <a:r>
              <a:rPr lang="ru-RU" sz="1400" dirty="0"/>
              <a:t> </a:t>
            </a:r>
            <a:r>
              <a:rPr lang="ru-RU" sz="1400" dirty="0" err="1"/>
              <a:t>вишивка</a:t>
            </a:r>
            <a:r>
              <a:rPr lang="ru-RU" sz="1400" dirty="0"/>
              <a:t> </a:t>
            </a:r>
            <a:r>
              <a:rPr lang="ru-RU" sz="1400" dirty="0" err="1"/>
              <a:t>цвіте</a:t>
            </a:r>
            <a:r>
              <a:rPr lang="ru-RU" sz="1400" dirty="0"/>
              <a:t>» 2018 р.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029122" y="6374230"/>
            <a:ext cx="4474251" cy="301237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/>
              <a:t>«Нехай у </a:t>
            </a:r>
            <a:r>
              <a:rPr lang="ru-RU" sz="1400" dirty="0" err="1"/>
              <a:t>кожної</a:t>
            </a:r>
            <a:r>
              <a:rPr lang="ru-RU" sz="1400" dirty="0"/>
              <a:t> </a:t>
            </a:r>
            <a:r>
              <a:rPr lang="ru-RU" sz="1400" dirty="0" err="1"/>
              <a:t>дитини</a:t>
            </a:r>
            <a:r>
              <a:rPr lang="ru-RU" sz="1400" dirty="0"/>
              <a:t> </a:t>
            </a:r>
            <a:r>
              <a:rPr lang="ru-RU" sz="1400" dirty="0" err="1"/>
              <a:t>живе</a:t>
            </a:r>
            <a:r>
              <a:rPr lang="ru-RU" sz="1400" dirty="0"/>
              <a:t> </a:t>
            </a:r>
            <a:r>
              <a:rPr lang="ru-RU" sz="1400" dirty="0" err="1"/>
              <a:t>любов</a:t>
            </a:r>
            <a:r>
              <a:rPr lang="ru-RU" sz="1400" dirty="0"/>
              <a:t> до </a:t>
            </a:r>
            <a:r>
              <a:rPr lang="ru-RU" sz="1400" dirty="0" err="1"/>
              <a:t>України</a:t>
            </a:r>
            <a:r>
              <a:rPr lang="ru-RU" sz="1400" dirty="0"/>
              <a:t>» 2019 р.</a:t>
            </a:r>
            <a:endParaRPr lang="ru-RU" sz="14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543" y="-3961"/>
            <a:ext cx="7947890" cy="625287"/>
          </a:xfrm>
          <a:prstGeom prst="rect">
            <a:avLst/>
          </a:prstGeom>
        </p:spPr>
        <p:txBody>
          <a:bodyPr wrap="square" lIns="70599" tIns="35300" rIns="70599" bIns="353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38" dirty="0" err="1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Гра</a:t>
            </a:r>
            <a:r>
              <a:rPr lang="ru-RU" sz="3600" b="1" spc="38" dirty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по-новому - </a:t>
            </a:r>
            <a:r>
              <a:rPr lang="ru-RU" sz="3600" b="1" spc="38" dirty="0" err="1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навчання</a:t>
            </a:r>
            <a:r>
              <a:rPr lang="ru-RU" sz="3600" b="1" spc="38" dirty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38" dirty="0" err="1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по-іншому</a:t>
            </a:r>
            <a:r>
              <a:rPr lang="ru-RU" sz="3600" b="1" spc="38" dirty="0">
                <a:ln w="11430">
                  <a:solidFill>
                    <a:schemeClr val="tx2">
                      <a:lumMod val="50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pic>
        <p:nvPicPr>
          <p:cNvPr id="1026" name="Picture 2" descr="C:\Users\PCUser\Desktop\Галина миколаївна\DSC_07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480" y="755703"/>
            <a:ext cx="4312092" cy="2636348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27" name="Picture 3" descr="C:\Users\PCUser\Desktop\Галина миколаївна\DSC_0750.JPG"/>
          <p:cNvPicPr>
            <a:picLocks noChangeAspect="1" noChangeArrowheads="1"/>
          </p:cNvPicPr>
          <p:nvPr/>
        </p:nvPicPr>
        <p:blipFill rotWithShape="1">
          <a:blip r:embed="rId4" cstate="print"/>
          <a:srcRect l="6170"/>
          <a:stretch/>
        </p:blipFill>
        <p:spPr bwMode="auto">
          <a:xfrm>
            <a:off x="5241031" y="3793791"/>
            <a:ext cx="4380343" cy="2854172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050" name="Picture 2" descr="D:\метод заходи\Пашко Г.М\20171030_1028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85048" y="713589"/>
            <a:ext cx="4080446" cy="2824924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6" name="Прямоугольник 5"/>
          <p:cNvSpPr/>
          <p:nvPr/>
        </p:nvSpPr>
        <p:spPr>
          <a:xfrm>
            <a:off x="645999" y="3013025"/>
            <a:ext cx="3895129" cy="320703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 err="1"/>
              <a:t>Використання</a:t>
            </a:r>
            <a:r>
              <a:rPr lang="ru-RU" sz="1400" dirty="0"/>
              <a:t> </a:t>
            </a:r>
            <a:r>
              <a:rPr lang="ru-RU" sz="1400" dirty="0" err="1"/>
              <a:t>технології</a:t>
            </a:r>
            <a:r>
              <a:rPr lang="ru-RU" sz="1400" dirty="0"/>
              <a:t> «</a:t>
            </a:r>
            <a:r>
              <a:rPr lang="ru-RU" sz="1400" dirty="0" err="1"/>
              <a:t>Шість</a:t>
            </a:r>
            <a:r>
              <a:rPr lang="ru-RU" sz="1400" dirty="0"/>
              <a:t> </a:t>
            </a:r>
            <a:r>
              <a:rPr lang="ru-RU" sz="1400" dirty="0" err="1"/>
              <a:t>цеглин</a:t>
            </a:r>
            <a:r>
              <a:rPr lang="ru-RU" sz="1400" dirty="0"/>
              <a:t>» 2019 р. 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16360" y="798589"/>
            <a:ext cx="3332471" cy="368582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 err="1"/>
              <a:t>Сюжетно-рольова</a:t>
            </a:r>
            <a:r>
              <a:rPr lang="ru-RU" sz="1400" dirty="0"/>
              <a:t> </a:t>
            </a:r>
            <a:r>
              <a:rPr lang="ru-RU" sz="1400" dirty="0" err="1"/>
              <a:t>гра</a:t>
            </a:r>
            <a:r>
              <a:rPr lang="ru-RU" sz="1400" dirty="0"/>
              <a:t> «</a:t>
            </a:r>
            <a:r>
              <a:rPr lang="ru-RU" sz="1400" dirty="0" err="1"/>
              <a:t>Пішоходи</a:t>
            </a:r>
            <a:r>
              <a:rPr lang="ru-RU" sz="1400" dirty="0"/>
              <a:t>» 2017 р. 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97216" y="3979596"/>
            <a:ext cx="2568278" cy="360040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/>
              <a:t>«</a:t>
            </a:r>
            <a:r>
              <a:rPr lang="ru-RU" sz="1400" dirty="0" err="1"/>
              <a:t>Детективне</a:t>
            </a:r>
            <a:r>
              <a:rPr lang="ru-RU" sz="1400" dirty="0"/>
              <a:t> </a:t>
            </a:r>
            <a:r>
              <a:rPr lang="ru-RU" sz="1400" dirty="0" err="1"/>
              <a:t>агенство</a:t>
            </a:r>
            <a:r>
              <a:rPr lang="ru-RU" sz="1400" dirty="0"/>
              <a:t>» 2020 р. </a:t>
            </a:r>
            <a:endParaRPr lang="ru-RU" sz="1400" dirty="0"/>
          </a:p>
        </p:txBody>
      </p:sp>
      <p:pic>
        <p:nvPicPr>
          <p:cNvPr id="9" name="Picture 2" descr="E:\РОБОЧА ДОКУМЕНТАЦІЯ\інструктор з фізкультури\опорний здо 2018-19 н.р\опорний № 1\P418015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4512" y="3596108"/>
            <a:ext cx="4069140" cy="3051855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609571" y="6165304"/>
            <a:ext cx="2841074" cy="341788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 err="1"/>
              <a:t>Екскурсія</a:t>
            </a:r>
            <a:r>
              <a:rPr lang="ru-RU" sz="1400" dirty="0"/>
              <a:t> </a:t>
            </a:r>
            <a:r>
              <a:rPr lang="ru-RU" sz="1400" dirty="0" err="1"/>
              <a:t>Луцьким</a:t>
            </a:r>
            <a:r>
              <a:rPr lang="ru-RU" sz="1400" dirty="0"/>
              <a:t> замком 20216 р. </a:t>
            </a:r>
            <a:endParaRPr lang="ru-RU" sz="14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 bright="-15000" contrast="18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528" y="32794"/>
            <a:ext cx="8480851" cy="57351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2800" b="1" i="1" spc="38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Крок за кроком, день за днем – світ природи </a:t>
            </a:r>
            <a:r>
              <a:rPr lang="uk-UA" sz="2800" b="1" i="1" spc="38" dirty="0" err="1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пізнаєм</a:t>
            </a:r>
            <a:r>
              <a:rPr lang="uk-UA" sz="2800" b="1" i="1" spc="38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2800" b="1" i="1" spc="38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074" name="Picture 2" descr="D:\метод заходи\Пашко Г.М\IMG_7364.JPG"/>
          <p:cNvPicPr>
            <a:picLocks noChangeAspect="1" noChangeArrowheads="1"/>
          </p:cNvPicPr>
          <p:nvPr/>
        </p:nvPicPr>
        <p:blipFill>
          <a:blip r:embed="rId4" cstate="print"/>
          <a:srcRect l="19926"/>
          <a:stretch>
            <a:fillRect/>
          </a:stretch>
        </p:blipFill>
        <p:spPr bwMode="auto">
          <a:xfrm rot="5400000">
            <a:off x="80701" y="3394723"/>
            <a:ext cx="3463607" cy="3244130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26" name="Picture 2" descr="E:\User\Desktop\фото привітання\IMG_6356.JPG"/>
          <p:cNvPicPr>
            <a:picLocks noChangeAspect="1" noChangeArrowheads="1"/>
          </p:cNvPicPr>
          <p:nvPr/>
        </p:nvPicPr>
        <p:blipFill>
          <a:blip r:embed="rId5" cstate="print"/>
          <a:srcRect b="7000"/>
          <a:stretch>
            <a:fillRect/>
          </a:stretch>
        </p:blipFill>
        <p:spPr bwMode="auto">
          <a:xfrm>
            <a:off x="6537176" y="2778771"/>
            <a:ext cx="3168352" cy="3928756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050" name="Picture 2" descr="D:\метод заходи\Пашко Г.М\IMG_97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74838" y="770782"/>
            <a:ext cx="4286575" cy="2967629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7050823" y="2254596"/>
            <a:ext cx="2421451" cy="356276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/>
              <a:t>«</a:t>
            </a:r>
            <a:r>
              <a:rPr lang="ru-RU" sz="1400" dirty="0" err="1"/>
              <a:t>Цибулинна</a:t>
            </a:r>
            <a:r>
              <a:rPr lang="ru-RU" sz="1400" dirty="0"/>
              <a:t> родина» 2020 р. 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0439" y="2642085"/>
            <a:ext cx="2250138" cy="456097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/>
              <a:t>«Водичка </a:t>
            </a:r>
            <a:r>
              <a:rPr lang="ru-RU" sz="1400" dirty="0" err="1"/>
              <a:t>буває</a:t>
            </a:r>
            <a:r>
              <a:rPr lang="ru-RU" sz="1400" dirty="0"/>
              <a:t> </a:t>
            </a:r>
            <a:r>
              <a:rPr lang="ru-RU" sz="1400" dirty="0" err="1"/>
              <a:t>різною</a:t>
            </a:r>
            <a:r>
              <a:rPr lang="ru-RU" sz="1400" dirty="0"/>
              <a:t>» 2017 р. 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84848" y="3902889"/>
            <a:ext cx="2520280" cy="462215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/>
              <a:t>«</a:t>
            </a:r>
            <a:r>
              <a:rPr lang="ru-RU" sz="1400" dirty="0" err="1"/>
              <a:t>Зимове</a:t>
            </a:r>
            <a:r>
              <a:rPr lang="ru-RU" sz="1400" dirty="0"/>
              <a:t> диво на </a:t>
            </a:r>
            <a:r>
              <a:rPr lang="ru-RU" sz="1400" dirty="0" err="1"/>
              <a:t>підвіконні</a:t>
            </a:r>
            <a:r>
              <a:rPr lang="ru-RU" sz="1400" dirty="0"/>
              <a:t>» 2019 р. </a:t>
            </a: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417585" y="6206749"/>
            <a:ext cx="1136576" cy="500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Пашко Г.М.</a:t>
            </a:r>
            <a:endParaRPr lang="ru-RU" sz="1327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  <a:p>
            <a:pPr lvl="0" algn="ctr"/>
            <a:r>
              <a:rPr lang="uk-UA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2020 р.</a:t>
            </a:r>
            <a:endParaRPr lang="uk-UA" sz="1327" b="1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 bright="-15000" contrast="18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127" y="38474"/>
            <a:ext cx="8583186" cy="57351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2800" b="1" i="1" spc="38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Крок за кроком, день за днем – світ природи </a:t>
            </a:r>
            <a:r>
              <a:rPr lang="uk-UA" sz="2800" b="1" i="1" spc="38" dirty="0" err="1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пізнаєм</a:t>
            </a:r>
            <a:r>
              <a:rPr lang="uk-UA" sz="2800" b="1" i="1" spc="38" dirty="0">
                <a:ln w="11430"/>
                <a:solidFill>
                  <a:schemeClr val="accent3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2800" b="1" i="1" spc="38" dirty="0">
              <a:ln w="11430"/>
              <a:solidFill>
                <a:schemeClr val="accent3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Picture 2" descr="E:\User\Desktop\фото привітання\IMG_6357.JPG"/>
          <p:cNvPicPr>
            <a:picLocks noChangeAspect="1" noChangeArrowheads="1"/>
          </p:cNvPicPr>
          <p:nvPr/>
        </p:nvPicPr>
        <p:blipFill>
          <a:blip r:embed="rId4" cstate="print"/>
          <a:srcRect b="8219"/>
          <a:stretch>
            <a:fillRect/>
          </a:stretch>
        </p:blipFill>
        <p:spPr bwMode="auto">
          <a:xfrm>
            <a:off x="6177136" y="2438472"/>
            <a:ext cx="3511487" cy="4297163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052" name="Picture 4" descr="E:\User\Desktop\фото привітання\IMG_6358.JPG"/>
          <p:cNvPicPr>
            <a:picLocks noChangeAspect="1" noChangeArrowheads="1"/>
          </p:cNvPicPr>
          <p:nvPr/>
        </p:nvPicPr>
        <p:blipFill>
          <a:blip r:embed="rId5" cstate="print"/>
          <a:srcRect t="4167" b="5556"/>
          <a:stretch>
            <a:fillRect/>
          </a:stretch>
        </p:blipFill>
        <p:spPr bwMode="auto">
          <a:xfrm>
            <a:off x="200472" y="3128892"/>
            <a:ext cx="2977511" cy="3584041"/>
          </a:xfrm>
          <a:prstGeom prst="rect">
            <a:avLst/>
          </a:prstGeom>
          <a:noFill/>
        </p:spPr>
      </p:pic>
      <p:pic>
        <p:nvPicPr>
          <p:cNvPr id="2051" name="Picture 3" descr="E:\User\Desktop\фото привітання\IMG_6359.JPG"/>
          <p:cNvPicPr>
            <a:picLocks noChangeAspect="1" noChangeArrowheads="1"/>
          </p:cNvPicPr>
          <p:nvPr/>
        </p:nvPicPr>
        <p:blipFill>
          <a:blip r:embed="rId6" cstate="print"/>
          <a:srcRect l="4963" b="11765"/>
          <a:stretch>
            <a:fillRect/>
          </a:stretch>
        </p:blipFill>
        <p:spPr bwMode="auto">
          <a:xfrm>
            <a:off x="2579381" y="717293"/>
            <a:ext cx="3997721" cy="2783715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8" name="Прямоугольник 7"/>
          <p:cNvSpPr/>
          <p:nvPr/>
        </p:nvSpPr>
        <p:spPr>
          <a:xfrm>
            <a:off x="6795908" y="1916831"/>
            <a:ext cx="2765604" cy="353769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/>
              <a:t>«</a:t>
            </a:r>
            <a:r>
              <a:rPr lang="ru-RU" sz="1400" dirty="0" err="1"/>
              <a:t>Зустріч</a:t>
            </a:r>
            <a:r>
              <a:rPr lang="ru-RU" sz="1400" dirty="0"/>
              <a:t> з </a:t>
            </a:r>
            <a:r>
              <a:rPr lang="ru-RU" sz="1400" dirty="0" err="1" smtClean="0"/>
              <a:t>їжачком</a:t>
            </a:r>
            <a:r>
              <a:rPr lang="ru-RU" sz="1400" dirty="0" smtClean="0"/>
              <a:t>» 2019 </a:t>
            </a:r>
            <a:r>
              <a:rPr lang="ru-RU" sz="1400" dirty="0"/>
              <a:t>р. </a:t>
            </a:r>
            <a:endParaRPr lang="ru-RU" sz="1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440832" y="3606317"/>
            <a:ext cx="2448272" cy="398747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/>
              <a:t>«</a:t>
            </a:r>
            <a:r>
              <a:rPr lang="ru-RU" sz="1400" dirty="0" err="1"/>
              <a:t>Поранене</a:t>
            </a:r>
            <a:r>
              <a:rPr lang="ru-RU" sz="1400" dirty="0"/>
              <a:t> </a:t>
            </a:r>
            <a:r>
              <a:rPr lang="ru-RU" sz="1400" dirty="0" err="1"/>
              <a:t>галчення</a:t>
            </a:r>
            <a:r>
              <a:rPr lang="ru-RU" sz="1400" dirty="0"/>
              <a:t>» 2019 р. </a:t>
            </a:r>
            <a:endParaRPr lang="ru-RU" sz="1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8464" y="2600691"/>
            <a:ext cx="2306900" cy="422892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/>
              <a:t>«</a:t>
            </a:r>
            <a:r>
              <a:rPr lang="ru-RU" sz="1400" dirty="0" err="1"/>
              <a:t>Життя</a:t>
            </a:r>
            <a:r>
              <a:rPr lang="ru-RU" sz="1400" dirty="0"/>
              <a:t> </a:t>
            </a:r>
            <a:r>
              <a:rPr lang="ru-RU" sz="1400" dirty="0" err="1"/>
              <a:t>дощового</a:t>
            </a:r>
            <a:r>
              <a:rPr lang="ru-RU" sz="1400" dirty="0"/>
              <a:t> </a:t>
            </a:r>
            <a:r>
              <a:rPr lang="ru-RU" sz="1400" dirty="0" err="1"/>
              <a:t>черв’яка</a:t>
            </a:r>
            <a:r>
              <a:rPr lang="ru-RU" sz="1400" dirty="0"/>
              <a:t>» 2019 р. 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96858" y="6234857"/>
            <a:ext cx="1362765" cy="500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Пашко Г.М.</a:t>
            </a:r>
            <a:endParaRPr lang="ru-RU" sz="1327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  <a:p>
            <a:pPr lvl="0" algn="ctr"/>
            <a:r>
              <a:rPr lang="uk-UA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2020 р.</a:t>
            </a:r>
            <a:endParaRPr lang="uk-UA" sz="1327" b="1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9906000" cy="532954"/>
          </a:xfrm>
          <a:prstGeom prst="rect">
            <a:avLst/>
          </a:prstGeom>
        </p:spPr>
        <p:txBody>
          <a:bodyPr wrap="square" lIns="70599" tIns="35300" rIns="70599" bIns="35300">
            <a:spAutoFit/>
          </a:bodyPr>
          <a:lstStyle/>
          <a:p>
            <a:pPr algn="ctr"/>
            <a:r>
              <a:rPr lang="uk-UA" sz="3000" b="1" dirty="0">
                <a:ln w="9525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33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Щоб виховати творчу особистість, потрібно творити самому</a:t>
            </a:r>
            <a:endParaRPr lang="ru-RU" sz="3000" b="1" dirty="0">
              <a:ln w="9525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3333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1" name="Picture 7" descr="D:\метод заходи\Пашко Г.М\IMG_6196.JPG"/>
          <p:cNvPicPr>
            <a:picLocks noChangeAspect="1" noChangeArrowheads="1"/>
          </p:cNvPicPr>
          <p:nvPr/>
        </p:nvPicPr>
        <p:blipFill>
          <a:blip r:embed="rId3" cstate="print"/>
          <a:srcRect t="15252" r="13107"/>
          <a:stretch>
            <a:fillRect/>
          </a:stretch>
        </p:blipFill>
        <p:spPr bwMode="auto">
          <a:xfrm>
            <a:off x="5192580" y="934000"/>
            <a:ext cx="4451614" cy="5343660"/>
          </a:xfrm>
          <a:prstGeom prst="rect">
            <a:avLst/>
          </a:prstGeom>
          <a:noFill/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777" y="701228"/>
            <a:ext cx="4381561" cy="30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 cstate="print"/>
          <a:srcRect l="4437" t="4476" r="6817" b="5979"/>
          <a:stretch>
            <a:fillRect/>
          </a:stretch>
        </p:blipFill>
        <p:spPr bwMode="auto">
          <a:xfrm>
            <a:off x="328777" y="3902890"/>
            <a:ext cx="4498939" cy="276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" name="Прямоугольник 1"/>
          <p:cNvSpPr/>
          <p:nvPr/>
        </p:nvSpPr>
        <p:spPr>
          <a:xfrm>
            <a:off x="5449122" y="6328205"/>
            <a:ext cx="3938530" cy="50077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Пашко Г.М.</a:t>
            </a:r>
            <a:endParaRPr lang="ru-RU" sz="1327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  <a:p>
            <a:pPr lvl="0" algn="ctr"/>
            <a:r>
              <a:rPr lang="uk-UA" sz="1327" b="1" dirty="0" smtClean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2020 р</a:t>
            </a:r>
            <a:r>
              <a:rPr lang="uk-UA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5639" y="3356993"/>
            <a:ext cx="2529197" cy="301822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400" b="1" dirty="0"/>
              <a:t>Пластикова </a:t>
            </a:r>
            <a:r>
              <a:rPr lang="uk-UA" sz="1400" b="1" dirty="0" err="1"/>
              <a:t>георгіна</a:t>
            </a:r>
            <a:r>
              <a:rPr lang="uk-UA" sz="1400" b="1" dirty="0"/>
              <a:t> 2016  р.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300158" y="5846804"/>
            <a:ext cx="2826203" cy="304086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400" b="1" dirty="0"/>
              <a:t>Вінок народних символів 2019  р.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5639" y="4005064"/>
            <a:ext cx="2349626" cy="318197"/>
          </a:xfrm>
          <a:prstGeom prst="rect">
            <a:avLst/>
          </a:prstGeom>
          <a:solidFill>
            <a:srgbClr val="FF33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400" b="1" dirty="0"/>
              <a:t>Клумба </a:t>
            </a:r>
            <a:r>
              <a:rPr lang="uk-UA" sz="1400" b="1" dirty="0" err="1"/>
              <a:t>“Метелик”</a:t>
            </a:r>
            <a:r>
              <a:rPr lang="uk-UA" sz="1400" b="1" dirty="0"/>
              <a:t> 2017  р.</a:t>
            </a:r>
            <a:endParaRPr lang="ru-RU" sz="1400" b="1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9000"/>
            <a:lum bright="-18000" contrast="3000"/>
          </a:blip>
          <a:srcRect/>
          <a:stretch>
            <a:fillRect l="-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52979" y="348386"/>
            <a:ext cx="4570648" cy="722861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uk-UA" sz="6000" b="1" spc="38" dirty="0">
                <a:ln w="11430"/>
                <a:solidFill>
                  <a:srgbClr val="660033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Візитка</a:t>
            </a:r>
            <a:endParaRPr lang="ru-RU" sz="6000" b="1" spc="38" dirty="0">
              <a:ln w="11430"/>
              <a:solidFill>
                <a:srgbClr val="660033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8391" y="1074767"/>
            <a:ext cx="5779826" cy="625287"/>
          </a:xfrm>
          <a:prstGeom prst="rect">
            <a:avLst/>
          </a:prstGeom>
        </p:spPr>
        <p:txBody>
          <a:bodyPr wrap="none" lIns="70599" tIns="35300" rIns="70599" bIns="3530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k-UA" sz="3600" b="1" i="1" spc="38" dirty="0">
                <a:ln w="11430"/>
                <a:solidFill>
                  <a:srgbClr val="66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Пашко Галина Миколаївна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88903" y="1772816"/>
            <a:ext cx="5639313" cy="4344639"/>
          </a:xfrm>
          <a:prstGeom prst="rect">
            <a:avLst/>
          </a:prstGeom>
        </p:spPr>
        <p:txBody>
          <a:bodyPr wrap="square" lIns="70599" tIns="35300" rIns="70599" bIns="35300">
            <a:spAutoFit/>
          </a:bodyPr>
          <a:lstStyle/>
          <a:p>
            <a:pPr lvl="0" eaLnBrk="0" hangingPunct="0">
              <a:buSzPct val="75000"/>
            </a:pPr>
            <a:r>
              <a:rPr lang="ru-RU" sz="2000" b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Дата </a:t>
            </a:r>
            <a:r>
              <a:rPr lang="ru-RU" sz="2000" b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народження</a:t>
            </a:r>
            <a:r>
              <a:rPr lang="ru-RU" sz="2000" b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06.04.1961 р. </a:t>
            </a:r>
          </a:p>
          <a:p>
            <a:pPr lvl="0" eaLnBrk="0" hangingPunct="0">
              <a:buSzPct val="75000"/>
            </a:pPr>
            <a:r>
              <a:rPr lang="ru-RU" sz="2000" b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Освіта</a:t>
            </a:r>
            <a:r>
              <a:rPr lang="ru-RU" sz="2000" b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Східноєвропейський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національний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університет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ім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Лесі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Українки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, 2013 р.</a:t>
            </a:r>
            <a:endParaRPr lang="ru-RU" sz="2000" b="1" i="1" dirty="0">
              <a:solidFill>
                <a:srgbClr val="660033"/>
              </a:solidFill>
              <a:effectLst>
                <a:glow rad="228600">
                  <a:schemeClr val="accent6">
                    <a:lumMod val="20000"/>
                    <a:lumOff val="80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SzPct val="75000"/>
            </a:pPr>
            <a:r>
              <a:rPr lang="ru-RU" sz="2000" b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ru-RU" sz="2000" b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Дошкільна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освіта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0" hangingPunct="0">
              <a:buSzPct val="75000"/>
            </a:pPr>
            <a:r>
              <a:rPr lang="ru-RU" sz="2000" b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Кваліфікація</a:t>
            </a:r>
            <a:r>
              <a:rPr lang="ru-RU" sz="2000" b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Вихователь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дітей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дошкільного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віку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організатор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дошкільного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виховання</a:t>
            </a:r>
            <a:endParaRPr lang="ru-RU" sz="2000" b="1" i="1" dirty="0">
              <a:solidFill>
                <a:srgbClr val="660033"/>
              </a:solidFill>
              <a:effectLst>
                <a:glow rad="228600">
                  <a:schemeClr val="accent6">
                    <a:lumMod val="20000"/>
                    <a:lumOff val="80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SzPct val="75000"/>
            </a:pPr>
            <a:r>
              <a:rPr lang="ru-RU" sz="2000" b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Посада: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20000"/>
                      <a:lumOff val="8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Вихователь</a:t>
            </a:r>
            <a:endParaRPr lang="ru-RU" sz="2000" b="1" i="1" dirty="0">
              <a:solidFill>
                <a:srgbClr val="660033"/>
              </a:solidFill>
              <a:effectLst>
                <a:glow rad="228600">
                  <a:schemeClr val="accent6">
                    <a:lumMod val="20000"/>
                    <a:lumOff val="80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SzPct val="75000"/>
            </a:pPr>
            <a:r>
              <a:rPr lang="ru-RU" sz="2000" b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Педагогічний</a:t>
            </a:r>
            <a:r>
              <a:rPr lang="ru-RU" sz="2000" b="1" dirty="0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стаж </a:t>
            </a:r>
            <a:r>
              <a:rPr lang="ru-RU" sz="2000" b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b="1" dirty="0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років</a:t>
            </a:r>
            <a:endParaRPr lang="ru-RU" sz="2000" b="1" dirty="0">
              <a:solidFill>
                <a:srgbClr val="660033"/>
              </a:solidFill>
              <a:effectLst>
                <a:glow rad="228600">
                  <a:schemeClr val="accent6">
                    <a:lumMod val="40000"/>
                    <a:lumOff val="60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SzPct val="75000"/>
            </a:pPr>
            <a:r>
              <a:rPr lang="ru-RU" sz="2000" b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Категорія</a:t>
            </a:r>
            <a:r>
              <a:rPr lang="ru-RU" sz="2000" b="1" dirty="0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Спеціаліст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ІІ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кваліфікаційної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категорії</a:t>
            </a:r>
            <a:endParaRPr lang="ru-RU" sz="2000" b="1" i="1" dirty="0">
              <a:solidFill>
                <a:srgbClr val="660033"/>
              </a:solidFill>
              <a:effectLst>
                <a:glow rad="228600">
                  <a:schemeClr val="accent6">
                    <a:lumMod val="40000"/>
                    <a:lumOff val="60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SzPct val="75000"/>
            </a:pPr>
            <a:r>
              <a:rPr lang="ru-RU" sz="2000" b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Курси</a:t>
            </a:r>
            <a:r>
              <a:rPr lang="ru-RU" sz="2000" b="1" dirty="0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2000" b="1" dirty="0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кваліфікації</a:t>
            </a:r>
            <a:r>
              <a:rPr lang="ru-RU" sz="2000" b="1" dirty="0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b="1" i="1" dirty="0">
                <a:solidFill>
                  <a:srgbClr val="660033"/>
                </a:solidFill>
                <a:effectLst>
                  <a:glow rad="228600">
                    <a:schemeClr val="accent6">
                      <a:lumMod val="40000"/>
                      <a:lumOff val="60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2019 р.</a:t>
            </a:r>
          </a:p>
          <a:p>
            <a:pPr eaLnBrk="0" hangingPunct="0">
              <a:buSzPct val="75000"/>
            </a:pPr>
            <a:endParaRPr lang="ru-RU" sz="2000" b="1" i="1" dirty="0">
              <a:solidFill>
                <a:srgbClr val="660033"/>
              </a:solidFill>
              <a:effectLst>
                <a:glow rad="228600">
                  <a:schemeClr val="accent6">
                    <a:lumMod val="20000"/>
                    <a:lumOff val="80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0" hangingPunct="0">
              <a:buSzPct val="75000"/>
            </a:pPr>
            <a:endParaRPr lang="ru-RU" sz="2000" dirty="0">
              <a:solidFill>
                <a:prstClr val="black"/>
              </a:solidFill>
              <a:effectLst>
                <a:glow rad="228600">
                  <a:schemeClr val="accent6">
                    <a:lumMod val="20000"/>
                    <a:lumOff val="80000"/>
                    <a:alpha val="40000"/>
                  </a:schemeClr>
                </a:glow>
              </a:effectLst>
            </a:endParaRPr>
          </a:p>
          <a:p>
            <a:pPr eaLnBrk="0" hangingPunct="0">
              <a:buSzPct val="75000"/>
            </a:pPr>
            <a:endParaRPr lang="ru-RU" sz="1769" dirty="0">
              <a:solidFill>
                <a:schemeClr val="bg2">
                  <a:lumMod val="10000"/>
                </a:schemeClr>
              </a:solidFill>
              <a:effectLst>
                <a:glow rad="101600">
                  <a:schemeClr val="accent2">
                    <a:lumMod val="40000"/>
                    <a:lumOff val="60000"/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9091" b="5195"/>
          <a:stretch>
            <a:fillRect/>
          </a:stretch>
        </p:blipFill>
        <p:spPr bwMode="auto">
          <a:xfrm>
            <a:off x="266706" y="459707"/>
            <a:ext cx="3749164" cy="527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8193360" y="6093296"/>
            <a:ext cx="1580776" cy="546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74" b="1" dirty="0" err="1">
                <a:solidFill>
                  <a:schemeClr val="accent4">
                    <a:lumMod val="50000"/>
                  </a:schemeClr>
                </a:solidFill>
                <a:latin typeface="Constantia" pitchFamily="18" charset="0"/>
              </a:rPr>
              <a:t>Пашко</a:t>
            </a:r>
            <a:r>
              <a:rPr lang="ru-RU" sz="1474" b="1" dirty="0">
                <a:solidFill>
                  <a:schemeClr val="accent4">
                    <a:lumMod val="50000"/>
                  </a:schemeClr>
                </a:solidFill>
                <a:latin typeface="Constantia" pitchFamily="18" charset="0"/>
              </a:rPr>
              <a:t> Г.М.</a:t>
            </a:r>
            <a:endParaRPr lang="ru-RU" sz="1474" dirty="0">
              <a:solidFill>
                <a:schemeClr val="accent4">
                  <a:lumMod val="50000"/>
                </a:schemeClr>
              </a:solidFill>
              <a:latin typeface="Constantia" pitchFamily="18" charset="0"/>
            </a:endParaRPr>
          </a:p>
          <a:p>
            <a:pPr algn="r"/>
            <a:r>
              <a:rPr lang="uk-UA" sz="1474" b="1" dirty="0">
                <a:solidFill>
                  <a:schemeClr val="accent4">
                    <a:lumMod val="50000"/>
                  </a:schemeClr>
                </a:solidFill>
                <a:latin typeface="Constantia" pitchFamily="18" charset="0"/>
              </a:rPr>
              <a:t>2020р.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16000" contrast="-9000"/>
          </a:blip>
          <a:srcRect/>
          <a:stretch>
            <a:fillRect l="-3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630557" y="1889838"/>
            <a:ext cx="2414896" cy="633559"/>
          </a:xfrm>
          <a:prstGeom prst="rect">
            <a:avLst/>
          </a:prstGeom>
          <a:noFill/>
          <a:ln>
            <a:noFill/>
          </a:ln>
        </p:spPr>
        <p:txBody>
          <a:bodyPr wrap="square" lIns="70599" tIns="35300" rIns="70599" bIns="35300" rtlCol="0">
            <a:spAutoFit/>
          </a:bodyPr>
          <a:lstStyle/>
          <a:p>
            <a:endParaRPr lang="uk-UA" sz="1218" dirty="0"/>
          </a:p>
          <a:p>
            <a:pPr>
              <a:buFont typeface="Arial" pitchFamily="34" charset="0"/>
              <a:buChar char="•"/>
            </a:pPr>
            <a:endParaRPr lang="uk-UA" sz="1218" dirty="0"/>
          </a:p>
          <a:p>
            <a:pPr>
              <a:buFont typeface="Arial" pitchFamily="34" charset="0"/>
              <a:buChar char="•"/>
            </a:pPr>
            <a:endParaRPr lang="ru-RU" sz="1218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557529" y="76455"/>
            <a:ext cx="7400974" cy="686843"/>
          </a:xfrm>
          <a:prstGeom prst="rect">
            <a:avLst/>
          </a:prstGeom>
        </p:spPr>
        <p:txBody>
          <a:bodyPr wrap="none" lIns="70599" tIns="35300" rIns="70599" bIns="353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4000" b="1" dirty="0">
                <a:ln w="11430"/>
                <a:solidFill>
                  <a:srgbClr val="660033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Робота з батьками - сучасний погляд</a:t>
            </a:r>
            <a:endParaRPr lang="ru-RU" sz="4000" b="1" dirty="0">
              <a:ln w="11430"/>
              <a:solidFill>
                <a:srgbClr val="660033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 descr="D:\метод заходи\Пашко Г.М\IMG_837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6497" y="809271"/>
            <a:ext cx="4038258" cy="2965351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28" name="Picture 4" descr="D:\метод заходи\Пашко Г.М\IMG_8365.JPG"/>
          <p:cNvPicPr>
            <a:picLocks noChangeAspect="1" noChangeArrowheads="1"/>
          </p:cNvPicPr>
          <p:nvPr/>
        </p:nvPicPr>
        <p:blipFill rotWithShape="1">
          <a:blip r:embed="rId4" cstate="print"/>
          <a:srcRect t="25573"/>
          <a:stretch/>
        </p:blipFill>
        <p:spPr bwMode="auto">
          <a:xfrm>
            <a:off x="1729665" y="3863298"/>
            <a:ext cx="5157188" cy="2878762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026" name="Picture 2" descr="C:\Users\PCUser\Desktop\Галина миколаївна\DSC_025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8016" y="809271"/>
            <a:ext cx="4241401" cy="2980223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2" name="Прямоугольник 1"/>
          <p:cNvSpPr/>
          <p:nvPr/>
        </p:nvSpPr>
        <p:spPr>
          <a:xfrm>
            <a:off x="5745088" y="6348584"/>
            <a:ext cx="3938530" cy="50077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Пашко Г.М.</a:t>
            </a:r>
            <a:endParaRPr lang="ru-RU" sz="1327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  <a:p>
            <a:pPr lvl="0" algn="r"/>
            <a:r>
              <a:rPr lang="uk-UA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2020р.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5588" y="883075"/>
            <a:ext cx="3616618" cy="408886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 err="1"/>
              <a:t>Майстер-клас</a:t>
            </a:r>
            <a:r>
              <a:rPr lang="ru-RU" sz="1400" dirty="0"/>
              <a:t>«</a:t>
            </a:r>
            <a:r>
              <a:rPr lang="ru-RU" sz="1400" dirty="0" err="1"/>
              <a:t>Здоров’язбережувальні</a:t>
            </a:r>
            <a:r>
              <a:rPr lang="ru-RU" sz="1400" dirty="0"/>
              <a:t> </a:t>
            </a:r>
            <a:r>
              <a:rPr lang="ru-RU" sz="1400" dirty="0" err="1"/>
              <a:t>технології</a:t>
            </a:r>
            <a:r>
              <a:rPr lang="ru-RU" sz="1400" dirty="0"/>
              <a:t> в ЗДО» 2017  р. 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85048" y="3350247"/>
            <a:ext cx="2046389" cy="368582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/>
              <a:t>«</a:t>
            </a:r>
            <a:r>
              <a:rPr lang="ru-RU" sz="1400" dirty="0" err="1"/>
              <a:t>Благодійний</a:t>
            </a:r>
            <a:r>
              <a:rPr lang="ru-RU" sz="1400" dirty="0"/>
              <a:t> ярмарок» 2019 р. 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859668" y="3989575"/>
            <a:ext cx="2566124" cy="368582"/>
          </a:xfrm>
          <a:prstGeom prst="rect">
            <a:avLst/>
          </a:prstGeom>
          <a:solidFill>
            <a:srgbClr val="5DAF6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ru-RU" sz="1400" dirty="0"/>
              <a:t>«</a:t>
            </a:r>
            <a:r>
              <a:rPr lang="ru-RU" sz="1400" dirty="0" err="1"/>
              <a:t>Виховуємо</a:t>
            </a:r>
            <a:r>
              <a:rPr lang="ru-RU" sz="1400" dirty="0"/>
              <a:t> </a:t>
            </a:r>
            <a:r>
              <a:rPr lang="ru-RU" sz="1400" dirty="0" err="1"/>
              <a:t>дітей</a:t>
            </a:r>
            <a:r>
              <a:rPr lang="ru-RU" sz="1400" dirty="0"/>
              <a:t> правильно» 2018 р. </a:t>
            </a:r>
            <a:endParaRPr lang="ru-RU" sz="1400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метод заходи\Пашко Г.М\IMG_7580.JPG"/>
          <p:cNvPicPr>
            <a:picLocks noChangeAspect="1" noChangeArrowheads="1"/>
          </p:cNvPicPr>
          <p:nvPr/>
        </p:nvPicPr>
        <p:blipFill rotWithShape="1">
          <a:blip r:embed="rId3" cstate="print"/>
          <a:srcRect l="45672" t="5951" r="2250" b="19520"/>
          <a:stretch/>
        </p:blipFill>
        <p:spPr bwMode="auto">
          <a:xfrm rot="5400000">
            <a:off x="615297" y="336778"/>
            <a:ext cx="3360363" cy="3907316"/>
          </a:xfrm>
          <a:prstGeom prst="rect">
            <a:avLst/>
          </a:prstGeom>
          <a:noFill/>
          <a:effectLst>
            <a:glow rad="228600">
              <a:srgbClr val="FF99CC">
                <a:alpha val="40000"/>
              </a:srgbClr>
            </a:glow>
            <a:softEdge rad="127000"/>
          </a:effectLst>
        </p:spPr>
      </p:pic>
      <p:pic>
        <p:nvPicPr>
          <p:cNvPr id="3076" name="Picture 4" descr="D:\метод заходи\Пашко Г.М\IMG_5948.JPG"/>
          <p:cNvPicPr>
            <a:picLocks noChangeAspect="1" noChangeArrowheads="1"/>
          </p:cNvPicPr>
          <p:nvPr/>
        </p:nvPicPr>
        <p:blipFill rotWithShape="1">
          <a:blip r:embed="rId4" cstate="print"/>
          <a:srcRect l="19928" t="10795" r="27636" b="8610"/>
          <a:stretch/>
        </p:blipFill>
        <p:spPr bwMode="auto">
          <a:xfrm rot="5400000">
            <a:off x="5788399" y="233402"/>
            <a:ext cx="3241759" cy="4048463"/>
          </a:xfrm>
          <a:prstGeom prst="rect">
            <a:avLst/>
          </a:prstGeom>
          <a:noFill/>
          <a:effectLst>
            <a:glow rad="228600">
              <a:srgbClr val="FF99CC">
                <a:alpha val="40000"/>
              </a:srgbClr>
            </a:glow>
            <a:softEdge rad="127000"/>
          </a:effectLst>
        </p:spPr>
      </p:pic>
      <p:pic>
        <p:nvPicPr>
          <p:cNvPr id="3075" name="Picture 3" descr="D:\метод заходи\Пашко Г.М\IMG_5971.JPG"/>
          <p:cNvPicPr>
            <a:picLocks noChangeAspect="1" noChangeArrowheads="1"/>
          </p:cNvPicPr>
          <p:nvPr/>
        </p:nvPicPr>
        <p:blipFill rotWithShape="1">
          <a:blip r:embed="rId5" cstate="print"/>
          <a:srcRect l="2806" t="9229" r="8898" b="6345"/>
          <a:stretch/>
        </p:blipFill>
        <p:spPr bwMode="auto">
          <a:xfrm>
            <a:off x="2432112" y="3781529"/>
            <a:ext cx="4647491" cy="3076471"/>
          </a:xfrm>
          <a:prstGeom prst="rect">
            <a:avLst/>
          </a:prstGeom>
          <a:noFill/>
          <a:effectLst>
            <a:glow rad="228600">
              <a:srgbClr val="FF99CC">
                <a:alpha val="40000"/>
              </a:srgbClr>
            </a:glow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2649808" y="-42327"/>
            <a:ext cx="4796480" cy="686843"/>
          </a:xfrm>
          <a:prstGeom prst="rect">
            <a:avLst/>
          </a:prstGeom>
          <a:solidFill>
            <a:schemeClr val="accent2">
              <a:lumMod val="75000"/>
              <a:alpha val="17000"/>
            </a:schemeClr>
          </a:solidFill>
          <a:ln>
            <a:noFill/>
          </a:ln>
          <a:effectLst>
            <a:softEdge rad="127000"/>
          </a:effectLst>
        </p:spPr>
        <p:txBody>
          <a:bodyPr wrap="none" lIns="70599" tIns="35300" rIns="70599" bIns="35300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uk-UA" sz="4000" b="1" i="1" dirty="0">
                <a:ln/>
                <a:solidFill>
                  <a:schemeClr val="bg2">
                    <a:lumMod val="25000"/>
                  </a:schemeClr>
                </a:solidFill>
              </a:rPr>
              <a:t>Методична панорама</a:t>
            </a:r>
            <a:endParaRPr lang="ru-RU" sz="4000" b="1" i="1" dirty="0">
              <a:ln/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95856" y="3483847"/>
            <a:ext cx="2551815" cy="511355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400" b="1" dirty="0"/>
              <a:t>Педрада “Креативність та творчість </a:t>
            </a:r>
            <a:r>
              <a:rPr lang="uk-UA" sz="1400" b="1" dirty="0" err="1"/>
              <a:t>дошкільника”</a:t>
            </a:r>
            <a:r>
              <a:rPr lang="uk-UA" sz="1400" b="1" dirty="0"/>
              <a:t> 2017 р.</a:t>
            </a:r>
            <a:endParaRPr lang="ru-RU" sz="1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57018" y="6225762"/>
            <a:ext cx="2162902" cy="44170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400" b="1" dirty="0"/>
              <a:t>Майстер – клас “Іграшка своїми </a:t>
            </a:r>
            <a:r>
              <a:rPr lang="uk-UA" sz="1400" b="1" dirty="0" err="1"/>
              <a:t>руками</a:t>
            </a:r>
            <a:r>
              <a:rPr lang="uk-UA" sz="1400" b="1" dirty="0" err="1"/>
              <a:t>”</a:t>
            </a:r>
            <a:r>
              <a:rPr lang="uk-UA" sz="1400" b="1" dirty="0"/>
              <a:t> 2019  р.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25208" y="3697520"/>
            <a:ext cx="2912206" cy="8836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400" b="1" dirty="0"/>
              <a:t>Практикум “Зображувальна діяльність як засіб корекції мовленнєвих порушень у дітей дошкільного </a:t>
            </a:r>
            <a:r>
              <a:rPr lang="uk-UA" sz="1400" b="1" dirty="0" err="1"/>
              <a:t>віку</a:t>
            </a:r>
            <a:r>
              <a:rPr lang="uk-UA" sz="1400" b="1" dirty="0" err="1"/>
              <a:t>”</a:t>
            </a:r>
            <a:r>
              <a:rPr lang="uk-UA" sz="1400" b="1" dirty="0"/>
              <a:t> 2019 р.</a:t>
            </a:r>
            <a:endParaRPr lang="ru-RU" sz="14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654888" y="6220082"/>
            <a:ext cx="3938530" cy="50077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Пашко Г.М.</a:t>
            </a:r>
            <a:endParaRPr lang="ru-RU" sz="1327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  <a:p>
            <a:pPr lvl="0" algn="r"/>
            <a:r>
              <a:rPr lang="uk-UA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2020р.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3452" y="110111"/>
            <a:ext cx="9145016" cy="484455"/>
          </a:xfrm>
        </p:spPr>
        <p:txBody>
          <a:bodyPr>
            <a:noAutofit/>
          </a:bodyPr>
          <a:lstStyle/>
          <a:p>
            <a:r>
              <a:rPr lang="uk-UA" sz="28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rgbClr val="4C0A4E"/>
                </a:solidFill>
                <a:effectLst>
                  <a:glow rad="228600">
                    <a:srgbClr val="FF99CC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Щоб виховати творчу особистість, </a:t>
            </a:r>
            <a:r>
              <a:rPr lang="uk-UA" sz="28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rgbClr val="4C0A4E"/>
                </a:solidFill>
                <a:effectLst>
                  <a:glow rad="228600">
                    <a:srgbClr val="FF99CC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потрібно </a:t>
            </a:r>
            <a:r>
              <a:rPr lang="uk-UA" sz="28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rgbClr val="4C0A4E"/>
                </a:solidFill>
                <a:effectLst>
                  <a:glow rad="228600">
                    <a:srgbClr val="FF99CC"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творити самому</a:t>
            </a:r>
            <a:endParaRPr lang="ru-RU" sz="2800" b="1" dirty="0">
              <a:ln>
                <a:solidFill>
                  <a:schemeClr val="bg2">
                    <a:lumMod val="90000"/>
                  </a:schemeClr>
                </a:solidFill>
              </a:ln>
              <a:solidFill>
                <a:srgbClr val="4C0A4E"/>
              </a:solidFill>
              <a:effectLst>
                <a:glow rad="228600">
                  <a:srgbClr val="FF99CC"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 l="3674" r="3704"/>
          <a:stretch>
            <a:fillRect/>
          </a:stretch>
        </p:blipFill>
        <p:spPr bwMode="auto">
          <a:xfrm>
            <a:off x="6577199" y="763378"/>
            <a:ext cx="3079008" cy="4089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99CC">
                <a:alpha val="40000"/>
              </a:srgbClr>
            </a:glow>
          </a:effec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 t="5698" b="5311"/>
          <a:stretch>
            <a:fillRect/>
          </a:stretch>
        </p:blipFill>
        <p:spPr bwMode="auto">
          <a:xfrm rot="5400000">
            <a:off x="-355770" y="1375698"/>
            <a:ext cx="4412227" cy="319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99CC">
                <a:alpha val="40000"/>
              </a:srgbClr>
            </a:glo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 cstate="print"/>
          <a:srcRect l="3686" t="10345" r="10516" b="6897"/>
          <a:stretch/>
        </p:blipFill>
        <p:spPr bwMode="auto">
          <a:xfrm rot="5400000">
            <a:off x="3191183" y="3534633"/>
            <a:ext cx="3640296" cy="2852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rgbClr val="FF99CC">
                <a:alpha val="40000"/>
              </a:srgb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5721745" y="6231223"/>
            <a:ext cx="3938530" cy="50077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Пашко Г.М.</a:t>
            </a:r>
            <a:endParaRPr lang="ru-RU" sz="1327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  <a:p>
            <a:pPr lvl="0" algn="r"/>
            <a:r>
              <a:rPr lang="uk-UA" sz="1327" b="1" dirty="0" smtClean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2020 р</a:t>
            </a:r>
            <a:r>
              <a:rPr lang="uk-UA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16896" y="2515253"/>
            <a:ext cx="1764628" cy="445381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400" b="1" dirty="0"/>
              <a:t>Шапка Сімки 2018  р.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242466" y="5022005"/>
            <a:ext cx="2346001" cy="558524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400" b="1" dirty="0"/>
              <a:t>Декоративне дерево 2019  р.</a:t>
            </a:r>
            <a:endParaRPr lang="ru-RU" sz="1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54620" y="5347066"/>
            <a:ext cx="2125576" cy="500406"/>
          </a:xfrm>
          <a:prstGeom prst="rect">
            <a:avLst/>
          </a:prstGeom>
          <a:solidFill>
            <a:srgbClr val="FF5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1400" b="1" dirty="0"/>
              <a:t>Новорічна ялинка 2018  р.</a:t>
            </a:r>
            <a:endParaRPr lang="ru-RU" sz="1400" b="1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11000" contrast="-2000"/>
          </a:blip>
          <a:srcRect/>
          <a:stretch>
            <a:fillRect l="-6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7312" y="82155"/>
            <a:ext cx="7301375" cy="477673"/>
          </a:xfrm>
        </p:spPr>
        <p:txBody>
          <a:bodyPr>
            <a:noAutofit/>
          </a:bodyPr>
          <a:lstStyle/>
          <a:p>
            <a:r>
              <a:rPr lang="uk-UA" sz="4800" b="1" dirty="0">
                <a:ln>
                  <a:solidFill>
                    <a:schemeClr val="bg2">
                      <a:lumMod val="90000"/>
                    </a:schemeClr>
                  </a:solidFill>
                </a:ln>
                <a:solidFill>
                  <a:srgbClr val="4C0A4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Я - актор</a:t>
            </a:r>
            <a:endParaRPr lang="ru-RU" sz="4800" b="1" dirty="0">
              <a:ln>
                <a:solidFill>
                  <a:schemeClr val="bg2">
                    <a:lumMod val="90000"/>
                  </a:schemeClr>
                </a:solidFill>
              </a:ln>
              <a:solidFill>
                <a:srgbClr val="4C0A4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12195" r="2439" b="5981"/>
          <a:stretch/>
        </p:blipFill>
        <p:spPr bwMode="auto">
          <a:xfrm>
            <a:off x="376950" y="676804"/>
            <a:ext cx="2919865" cy="3956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2050" name="Picture 2" descr="C:\Users\PCUser\Desktop\Галина миколаївна\DSC_0283.JPG"/>
          <p:cNvPicPr>
            <a:picLocks noChangeAspect="1" noChangeArrowheads="1"/>
          </p:cNvPicPr>
          <p:nvPr/>
        </p:nvPicPr>
        <p:blipFill rotWithShape="1">
          <a:blip r:embed="rId4" cstate="print"/>
          <a:srcRect t="2722" r="21311" b="3845"/>
          <a:stretch/>
        </p:blipFill>
        <p:spPr bwMode="auto">
          <a:xfrm>
            <a:off x="2648744" y="3622314"/>
            <a:ext cx="4278021" cy="3119054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7170" name="Picture 2" descr="D:\метод заходи\Пашко Г.М\IMG_6195.JPG"/>
          <p:cNvPicPr>
            <a:picLocks noChangeAspect="1" noChangeArrowheads="1"/>
          </p:cNvPicPr>
          <p:nvPr/>
        </p:nvPicPr>
        <p:blipFill>
          <a:blip r:embed="rId5" cstate="print"/>
          <a:srcRect l="12721" r="4348"/>
          <a:stretch>
            <a:fillRect/>
          </a:stretch>
        </p:blipFill>
        <p:spPr bwMode="auto">
          <a:xfrm>
            <a:off x="6681192" y="836712"/>
            <a:ext cx="2888220" cy="3544284"/>
          </a:xfrm>
          <a:prstGeom prst="rect">
            <a:avLst/>
          </a:prstGeom>
          <a:noFill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</p:pic>
      <p:sp>
        <p:nvSpPr>
          <p:cNvPr id="3" name="Прямоугольник 2"/>
          <p:cNvSpPr/>
          <p:nvPr/>
        </p:nvSpPr>
        <p:spPr>
          <a:xfrm>
            <a:off x="5817096" y="6272293"/>
            <a:ext cx="3938530" cy="50077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Пашко Г.М.</a:t>
            </a:r>
            <a:endParaRPr lang="ru-RU" sz="1327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  <a:p>
            <a:pPr lvl="0" algn="r"/>
            <a:r>
              <a:rPr lang="uk-UA" sz="1327" b="1" dirty="0" smtClean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2020 р</a:t>
            </a:r>
            <a:r>
              <a:rPr lang="uk-UA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25000" contrast="19000"/>
          </a:blip>
          <a:srcRect/>
          <a:stretch>
            <a:fillRect l="-5000" t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45119" y="188640"/>
            <a:ext cx="3909832" cy="748398"/>
          </a:xfrm>
          <a:prstGeom prst="rect">
            <a:avLst/>
          </a:prstGeom>
          <a:noFill/>
        </p:spPr>
        <p:txBody>
          <a:bodyPr wrap="square" lIns="70599" tIns="35300" rIns="70599" bIns="35300" rtlCol="0">
            <a:spAutoFit/>
          </a:bodyPr>
          <a:lstStyle/>
          <a:p>
            <a:pPr algn="ctr"/>
            <a:r>
              <a:rPr lang="uk-UA" sz="44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Мої нагороди</a:t>
            </a:r>
            <a:endParaRPr lang="ru-RU" sz="4400" b="1" i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5" t="14440" r="10946" b="8088"/>
          <a:stretch/>
        </p:blipFill>
        <p:spPr>
          <a:xfrm rot="5400000">
            <a:off x="5182306" y="1879628"/>
            <a:ext cx="5212004" cy="365439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080792" y="2691161"/>
            <a:ext cx="28083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uk-UA" sz="2000" b="1" i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 р. – ГРАМОТА </a:t>
            </a:r>
          </a:p>
          <a:p>
            <a:pPr lvl="0" algn="ctr"/>
            <a:r>
              <a:rPr lang="uk-UA" sz="2000" b="1" i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УПРАВЛІННЯ ОСВІТИ </a:t>
            </a:r>
          </a:p>
          <a:p>
            <a:pPr lvl="0" algn="ctr"/>
            <a:r>
              <a:rPr lang="uk-UA" sz="2000" b="1" i="1" dirty="0">
                <a:solidFill>
                  <a:srgbClr val="1F497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ЛУЦЬКОЇ МІСЬКОЇ РАДИ</a:t>
            </a:r>
            <a:endParaRPr lang="ru-RU" sz="2000" b="1" i="1" dirty="0">
              <a:solidFill>
                <a:srgbClr val="1F497D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4528" y="6312827"/>
            <a:ext cx="1172561" cy="500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ru-RU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Пашко Г.М.</a:t>
            </a:r>
            <a:endParaRPr lang="ru-RU" sz="1327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  <a:p>
            <a:pPr lvl="0" algn="r"/>
            <a:r>
              <a:rPr lang="uk-UA" sz="1327" b="1" dirty="0" smtClean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2020 р</a:t>
            </a:r>
            <a:r>
              <a:rPr lang="uk-UA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13000" contrast="-10000"/>
          </a:blip>
          <a:srcRect/>
          <a:stretch>
            <a:fillRect l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29182" y="138372"/>
            <a:ext cx="8280920" cy="530746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i="1" dirty="0" err="1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Працюючи</a:t>
            </a:r>
            <a:r>
              <a:rPr lang="ru-RU" sz="3600" b="1" i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i="1" dirty="0" err="1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дітьми</a:t>
            </a:r>
            <a:r>
              <a:rPr lang="ru-RU" sz="3600" b="1" i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ru-RU" sz="3600" b="1" i="1" dirty="0" err="1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потрібно</a:t>
            </a:r>
            <a:r>
              <a:rPr lang="ru-RU" sz="3600" b="1" i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бути на </a:t>
            </a:r>
            <a:r>
              <a:rPr lang="ru-RU" sz="3600" b="1" i="1" dirty="0" err="1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коні</a:t>
            </a:r>
            <a:r>
              <a:rPr lang="ru-RU" sz="3600" b="1" i="1" dirty="0">
                <a:ln w="11430"/>
                <a:solidFill>
                  <a:srgbClr val="660033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8704" y="804505"/>
            <a:ext cx="5899632" cy="38982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2864768" y="4739008"/>
            <a:ext cx="6267652" cy="1179285"/>
          </a:xfrm>
          <a:prstGeom prst="rect">
            <a:avLst/>
          </a:prstGeom>
        </p:spPr>
        <p:txBody>
          <a:bodyPr wrap="none" lIns="70599" tIns="35300" rIns="70599" bIns="3530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ru-RU" sz="7200" b="1" i="1" dirty="0" err="1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Monotype Corsiva" pitchFamily="66" charset="0"/>
              </a:rPr>
              <a:t>Дякую</a:t>
            </a:r>
            <a:r>
              <a:rPr lang="ru-RU" sz="7200" b="1" i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Monotype Corsiva" pitchFamily="66" charset="0"/>
              </a:rPr>
              <a:t> за </a:t>
            </a:r>
            <a:r>
              <a:rPr lang="ru-RU" sz="7200" b="1" i="1" dirty="0" err="1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Monotype Corsiva" pitchFamily="66" charset="0"/>
              </a:rPr>
              <a:t>увагу</a:t>
            </a:r>
            <a:r>
              <a:rPr lang="ru-RU" sz="7200" b="1" i="1" dirty="0">
                <a:ln>
                  <a:solidFill>
                    <a:schemeClr val="bg2">
                      <a:lumMod val="25000"/>
                    </a:schemeClr>
                  </a:solidFill>
                </a:ln>
                <a:solidFill>
                  <a:schemeClr val="bg2">
                    <a:lumMod val="10000"/>
                  </a:schemeClr>
                </a:solidFill>
                <a:effectLst>
                  <a:glow rad="101600">
                    <a:schemeClr val="bg1">
                      <a:lumMod val="85000"/>
                      <a:alpha val="60000"/>
                    </a:schemeClr>
                  </a:glow>
                </a:effectLst>
                <a:latin typeface="Monotype Corsiva" pitchFamily="66" charset="0"/>
              </a:rPr>
              <a:t>!!!</a:t>
            </a:r>
            <a:endParaRPr lang="ru-RU" sz="7200" b="1" dirty="0">
              <a:ln>
                <a:solidFill>
                  <a:schemeClr val="bg2">
                    <a:lumMod val="25000"/>
                  </a:schemeClr>
                </a:solidFill>
              </a:ln>
              <a:solidFill>
                <a:schemeClr val="bg2">
                  <a:lumMod val="10000"/>
                </a:schemeClr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Monotype Corsiva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45088" y="6237312"/>
            <a:ext cx="3938530" cy="50077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r"/>
            <a:r>
              <a:rPr lang="ru-RU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Пашко Г.М.</a:t>
            </a:r>
            <a:endParaRPr lang="ru-RU" sz="1327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  <a:p>
            <a:pPr lvl="0" algn="r"/>
            <a:r>
              <a:rPr lang="uk-UA" sz="1327" b="1" dirty="0" smtClean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2020 р</a:t>
            </a:r>
            <a:r>
              <a:rPr lang="uk-UA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16000" contrast="8000"/>
          </a:blip>
          <a:srcRect/>
          <a:stretch>
            <a:fillRect t="5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905999" cy="3588225"/>
          </a:xfrm>
          <a:prstGeom prst="rect">
            <a:avLst/>
          </a:prstGeom>
          <a:gradFill flip="none" rotWithShape="1">
            <a:gsLst>
              <a:gs pos="0">
                <a:srgbClr val="AFC2AA">
                  <a:alpha val="90000"/>
                </a:srgbClr>
              </a:gs>
              <a:gs pos="100000">
                <a:schemeClr val="accent1">
                  <a:tint val="44500"/>
                  <a:satMod val="160000"/>
                </a:schemeClr>
              </a:gs>
              <a:gs pos="12000">
                <a:srgbClr val="77A5A1">
                  <a:alpha val="94000"/>
                </a:srgbClr>
              </a:gs>
            </a:gsLst>
            <a:lin ang="16200000" scaled="0"/>
            <a:tileRect/>
          </a:gradFill>
          <a:ln>
            <a:noFill/>
          </a:ln>
          <a:effectLst>
            <a:glow rad="101600">
              <a:srgbClr val="AFC2AA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endParaRPr lang="ru-RU" sz="1218" dirty="0"/>
          </a:p>
        </p:txBody>
      </p:sp>
      <p:sp>
        <p:nvSpPr>
          <p:cNvPr id="6" name="Облако 5"/>
          <p:cNvSpPr/>
          <p:nvPr/>
        </p:nvSpPr>
        <p:spPr>
          <a:xfrm>
            <a:off x="391219" y="351841"/>
            <a:ext cx="4759907" cy="1468824"/>
          </a:xfrm>
          <a:prstGeom prst="cloud">
            <a:avLst/>
          </a:prstGeom>
          <a:solidFill>
            <a:srgbClr val="E3EEF3"/>
          </a:solidFill>
          <a:ln>
            <a:noFill/>
          </a:ln>
          <a:effectLst>
            <a:glow rad="139700">
              <a:srgbClr val="378C95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Життєве кредо</a:t>
            </a:r>
          </a:p>
        </p:txBody>
      </p:sp>
      <p:sp>
        <p:nvSpPr>
          <p:cNvPr id="7" name="Облако 6"/>
          <p:cNvSpPr/>
          <p:nvPr/>
        </p:nvSpPr>
        <p:spPr>
          <a:xfrm>
            <a:off x="7252901" y="3269777"/>
            <a:ext cx="1350787" cy="265373"/>
          </a:xfrm>
          <a:prstGeom prst="cloud">
            <a:avLst/>
          </a:prstGeom>
          <a:solidFill>
            <a:srgbClr val="E3E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endParaRPr lang="ru-RU" sz="1218" dirty="0"/>
          </a:p>
        </p:txBody>
      </p:sp>
      <p:sp>
        <p:nvSpPr>
          <p:cNvPr id="9" name="TextBox 8"/>
          <p:cNvSpPr txBox="1"/>
          <p:nvPr/>
        </p:nvSpPr>
        <p:spPr>
          <a:xfrm>
            <a:off x="6102950" y="1093717"/>
            <a:ext cx="2357399" cy="354893"/>
          </a:xfrm>
          <a:prstGeom prst="rect">
            <a:avLst/>
          </a:prstGeom>
          <a:noFill/>
        </p:spPr>
        <p:txBody>
          <a:bodyPr wrap="square" lIns="70599" tIns="35300" rIns="70599" bIns="35300" rtlCol="0">
            <a:spAutoFit/>
          </a:bodyPr>
          <a:lstStyle/>
          <a:p>
            <a:endParaRPr lang="ru-RU" sz="1843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Облако 9"/>
          <p:cNvSpPr/>
          <p:nvPr/>
        </p:nvSpPr>
        <p:spPr>
          <a:xfrm>
            <a:off x="2576736" y="1448610"/>
            <a:ext cx="7329263" cy="2628462"/>
          </a:xfrm>
          <a:prstGeom prst="cloud">
            <a:avLst/>
          </a:prstGeom>
          <a:gradFill flip="none" rotWithShape="1">
            <a:gsLst>
              <a:gs pos="0">
                <a:srgbClr val="B4E4FA">
                  <a:alpha val="0"/>
                </a:srgbClr>
              </a:gs>
              <a:gs pos="29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79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glow rad="101600">
              <a:schemeClr val="accent5">
                <a:lumMod val="20000"/>
                <a:lumOff val="8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«До </a:t>
            </a:r>
            <a:r>
              <a:rPr lang="ru-RU" sz="2300" b="1" i="1" cap="all" dirty="0" err="1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кожної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i="1" cap="all" dirty="0" err="1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дитини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i="1" cap="all" dirty="0" smtClean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ключ </a:t>
            </a:r>
            <a:r>
              <a:rPr lang="ru-RU" sz="2300" b="1" i="1" cap="all" dirty="0" err="1" smtClean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знайти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. У </a:t>
            </a:r>
            <a:r>
              <a:rPr lang="ru-RU" sz="2300" b="1" i="1" cap="all" dirty="0" err="1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праці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результат хороший </a:t>
            </a:r>
            <a:r>
              <a:rPr lang="ru-RU" sz="2300" b="1" i="1" cap="all" dirty="0" err="1" smtClean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мати</a:t>
            </a:r>
            <a:r>
              <a:rPr lang="ru-RU" sz="2300" b="1" i="1" cap="all" dirty="0" smtClean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. </a:t>
            </a:r>
            <a:r>
              <a:rPr lang="ru-RU" sz="2300" b="1" i="1" cap="all" dirty="0" err="1" smtClean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Упевнено</a:t>
            </a:r>
            <a:r>
              <a:rPr lang="ru-RU" sz="2300" b="1" i="1" cap="all" dirty="0" smtClean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і </a:t>
            </a:r>
            <a:r>
              <a:rPr lang="ru-RU" sz="2300" b="1" i="1" cap="all" dirty="0" err="1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творчо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до мети </a:t>
            </a:r>
            <a:r>
              <a:rPr lang="ru-RU" sz="2300" b="1" i="1" cap="all" dirty="0" err="1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іти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. З </a:t>
            </a:r>
            <a:r>
              <a:rPr lang="ru-RU" sz="2300" b="1" i="1" cap="all" dirty="0" err="1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любов’ю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i="1" cap="all" dirty="0" err="1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серце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2300" b="1" i="1" cap="all" dirty="0" err="1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віддавати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»</a:t>
            </a:r>
            <a:endParaRPr lang="uk-UA" sz="2300" b="1" i="1" cap="all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62031" y="6165304"/>
            <a:ext cx="1700889" cy="50077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ru-RU" sz="1327" b="1" dirty="0" err="1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Пашко</a:t>
            </a:r>
            <a:r>
              <a:rPr lang="ru-RU" sz="1327" b="1" dirty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 Г.М.</a:t>
            </a:r>
            <a:endParaRPr lang="ru-RU" sz="1327" dirty="0">
              <a:solidFill>
                <a:schemeClr val="accent1">
                  <a:lumMod val="50000"/>
                </a:schemeClr>
              </a:solidFill>
              <a:latin typeface="Constantia" pitchFamily="18" charset="0"/>
            </a:endParaRPr>
          </a:p>
          <a:p>
            <a:pPr algn="r"/>
            <a:r>
              <a:rPr lang="uk-UA" sz="1327" b="1" dirty="0">
                <a:solidFill>
                  <a:schemeClr val="accent1">
                    <a:lumMod val="50000"/>
                  </a:schemeClr>
                </a:solidFill>
                <a:latin typeface="Constantia" pitchFamily="18" charset="0"/>
              </a:rPr>
              <a:t>2020р.</a:t>
            </a:r>
          </a:p>
        </p:txBody>
      </p:sp>
      <p:sp>
        <p:nvSpPr>
          <p:cNvPr id="8" name="Облако 7"/>
          <p:cNvSpPr/>
          <p:nvPr/>
        </p:nvSpPr>
        <p:spPr>
          <a:xfrm>
            <a:off x="4622361" y="188640"/>
            <a:ext cx="5040559" cy="1677138"/>
          </a:xfrm>
          <a:prstGeom prst="cloud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glow rad="101600">
              <a:srgbClr val="5698A8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r>
              <a:rPr lang="uk-UA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Педагогічне кредо</a:t>
            </a:r>
          </a:p>
          <a:p>
            <a:pPr algn="ctr"/>
            <a:endParaRPr lang="ru-RU" sz="1400" dirty="0"/>
          </a:p>
        </p:txBody>
      </p:sp>
      <p:sp>
        <p:nvSpPr>
          <p:cNvPr id="5" name="Облако 4"/>
          <p:cNvSpPr/>
          <p:nvPr/>
        </p:nvSpPr>
        <p:spPr>
          <a:xfrm>
            <a:off x="128464" y="1865778"/>
            <a:ext cx="3456384" cy="2627625"/>
          </a:xfrm>
          <a:prstGeom prst="cloud">
            <a:avLst/>
          </a:prstGeom>
          <a:gradFill flip="none" rotWithShape="1">
            <a:gsLst>
              <a:gs pos="0">
                <a:srgbClr val="B4E4FA">
                  <a:alpha val="0"/>
                </a:srgbClr>
              </a:gs>
              <a:gs pos="29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79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glow rad="101600">
              <a:schemeClr val="accent5">
                <a:lumMod val="20000"/>
                <a:lumOff val="8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i="1" cap="all" dirty="0">
                <a:ln w="0"/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«</a:t>
            </a:r>
            <a:r>
              <a:rPr lang="ru-RU" sz="2300" b="1" i="1" cap="all" dirty="0" err="1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Можливо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все, </a:t>
            </a:r>
            <a:endParaRPr lang="ru-RU" sz="2300" b="1" i="1" cap="all" dirty="0" smtClean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2300" b="1" i="1" cap="all" dirty="0" smtClean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на </a:t>
            </a:r>
            <a:r>
              <a:rPr lang="ru-RU" sz="2300" b="1" i="1" cap="all" dirty="0" err="1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неможливе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</a:p>
          <a:p>
            <a:pPr algn="ctr"/>
            <a:r>
              <a:rPr lang="ru-RU" sz="2300" b="1" i="1" cap="all" dirty="0" err="1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потрібно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просто </a:t>
            </a:r>
            <a:r>
              <a:rPr lang="ru-RU" sz="2300" b="1" i="1" cap="all" dirty="0" err="1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більше</a:t>
            </a:r>
            <a:r>
              <a:rPr lang="ru-RU" sz="2300" b="1" i="1" cap="all" dirty="0">
                <a:ln w="0">
                  <a:solidFill>
                    <a:schemeClr val="tx2">
                      <a:lumMod val="75000"/>
                    </a:schemeClr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часу!»</a:t>
            </a:r>
            <a:endParaRPr lang="uk-UA" sz="2300" b="1" cap="all" dirty="0">
              <a:ln w="0">
                <a:solidFill>
                  <a:schemeClr val="tx2">
                    <a:lumMod val="75000"/>
                  </a:schemeClr>
                </a:solidFill>
              </a:ln>
              <a:solidFill>
                <a:schemeClr val="tx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 bright="-15000" contrast="18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3783" y="836712"/>
            <a:ext cx="6571237" cy="146958"/>
          </a:xfrm>
        </p:spPr>
        <p:txBody>
          <a:bodyPr>
            <a:noAutofit/>
          </a:bodyPr>
          <a:lstStyle/>
          <a:p>
            <a:r>
              <a:rPr lang="uk-UA" sz="4800" b="1" spc="38" dirty="0">
                <a:ln w="11430"/>
                <a:solidFill>
                  <a:schemeClr val="bg2">
                    <a:lumMod val="2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uk-UA" sz="4800" b="1" spc="38" dirty="0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4800" b="1" spc="38" dirty="0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48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08783" y="983670"/>
            <a:ext cx="6768753" cy="4811049"/>
          </a:xfrm>
          <a:prstGeom prst="rect">
            <a:avLst/>
          </a:prstGeom>
        </p:spPr>
        <p:txBody>
          <a:bodyPr wrap="square" lIns="70599" tIns="35300" rIns="70599" bIns="35300">
            <a:spAutoFit/>
          </a:bodyPr>
          <a:lstStyle/>
          <a:p>
            <a:pPr algn="just"/>
            <a:r>
              <a:rPr lang="uk-UA" sz="2359" b="1" i="1" dirty="0" smtClean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uk-UA" sz="2800" b="1" i="1" dirty="0" smtClean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Вихователь </a:t>
            </a:r>
            <a:r>
              <a:rPr lang="uk-UA" sz="2800" b="1" i="1" dirty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– це перший, після мами, вчитель, який зустрічається дітям на їх життєвому шляху. </a:t>
            </a:r>
            <a:r>
              <a:rPr lang="uk-UA" sz="2800" b="1" i="1" dirty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Вихователі – люди, які в душі залишаються дітьми. Я не відчувала труднощів у виборі ким бути – вибір зроблено. Моїм бажанням є стати для своїх малюків найближчим другом, хочеться віддати їм всі свої знання, уміння, показати який чудовий навколишній світ.</a:t>
            </a:r>
          </a:p>
          <a:p>
            <a:pPr algn="just"/>
            <a:r>
              <a:rPr lang="uk-UA" sz="2800" b="1" i="1" dirty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               Я – щаслива особистість.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33120" y="6237312"/>
            <a:ext cx="3650687" cy="5007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327" b="1" dirty="0" err="1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Пашко</a:t>
            </a:r>
            <a:r>
              <a:rPr lang="ru-RU" sz="1327" b="1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 Г.М.</a:t>
            </a:r>
            <a:endParaRPr lang="ru-RU" sz="1327" dirty="0">
              <a:solidFill>
                <a:schemeClr val="bg2">
                  <a:lumMod val="10000"/>
                </a:schemeClr>
              </a:solidFill>
              <a:latin typeface="Constantia" pitchFamily="18" charset="0"/>
            </a:endParaRPr>
          </a:p>
          <a:p>
            <a:pPr algn="r"/>
            <a:r>
              <a:rPr lang="uk-UA" sz="1327" b="1" dirty="0" smtClean="0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2020 р</a:t>
            </a:r>
            <a:r>
              <a:rPr lang="uk-UA" sz="1327" b="1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16000" contrast="17000"/>
          </a:blip>
          <a:srcRect/>
          <a:stretch>
            <a:fillRect t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71926" y="357485"/>
            <a:ext cx="3600402" cy="691166"/>
          </a:xfrm>
          <a:gradFill flip="none" rotWithShape="1">
            <a:gsLst>
              <a:gs pos="64000">
                <a:schemeClr val="accent1">
                  <a:shade val="30000"/>
                  <a:satMod val="115000"/>
                  <a:alpha val="41000"/>
                </a:schemeClr>
              </a:gs>
              <a:gs pos="95000">
                <a:schemeClr val="accent1">
                  <a:shade val="67500"/>
                  <a:satMod val="115000"/>
                  <a:alpha val="23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perspectiveRight"/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3600" b="1" i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Освіта</a:t>
            </a:r>
            <a:endParaRPr lang="ru-RU" sz="3600" b="1" i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t="7843" r="13235" b="11765"/>
          <a:stretch>
            <a:fillRect/>
          </a:stretch>
        </p:blipFill>
        <p:spPr bwMode="auto">
          <a:xfrm>
            <a:off x="128464" y="1290428"/>
            <a:ext cx="5466782" cy="3506724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softEdge rad="112500"/>
          </a:effectLst>
          <a:scene3d>
            <a:camera prst="perspectiveRight"/>
            <a:lightRig rig="threePt" dir="t"/>
          </a:scene3d>
        </p:spPr>
      </p:pic>
      <p:sp>
        <p:nvSpPr>
          <p:cNvPr id="5" name="Прямоугольник 4"/>
          <p:cNvSpPr/>
          <p:nvPr/>
        </p:nvSpPr>
        <p:spPr>
          <a:xfrm>
            <a:off x="5858699" y="6165304"/>
            <a:ext cx="3650687" cy="5007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327" b="1" dirty="0" err="1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Пашко</a:t>
            </a:r>
            <a:r>
              <a:rPr lang="ru-RU" sz="1327" b="1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 Г.М.</a:t>
            </a:r>
            <a:endParaRPr lang="ru-RU" sz="1327" dirty="0">
              <a:solidFill>
                <a:schemeClr val="bg2">
                  <a:lumMod val="10000"/>
                </a:schemeClr>
              </a:solidFill>
              <a:latin typeface="Constantia" pitchFamily="18" charset="0"/>
            </a:endParaRPr>
          </a:p>
          <a:p>
            <a:pPr algn="r"/>
            <a:r>
              <a:rPr lang="uk-UA" sz="1327" b="1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2020р.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44889" y="281392"/>
            <a:ext cx="5715492" cy="843352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16218" y="1358264"/>
            <a:ext cx="4339136" cy="336688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11000" contrast="-8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2840" y="332656"/>
            <a:ext cx="4944788" cy="882086"/>
          </a:xfrm>
        </p:spPr>
        <p:txBody>
          <a:bodyPr>
            <a:normAutofit fontScale="90000"/>
          </a:bodyPr>
          <a:lstStyle/>
          <a:p>
            <a:r>
              <a:rPr lang="uk-UA" sz="4400" i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Напрямки роботи</a:t>
            </a:r>
            <a:r>
              <a:rPr lang="uk-UA" i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uk-UA" i="1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0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24808" y="1237947"/>
            <a:ext cx="6487816" cy="3949274"/>
          </a:xfrm>
          <a:prstGeom prst="rect">
            <a:avLst/>
          </a:prstGeom>
        </p:spPr>
        <p:txBody>
          <a:bodyPr wrap="square" lIns="70599" tIns="35300" rIns="70599" bIns="35300">
            <a:spAutoFit/>
          </a:bodyPr>
          <a:lstStyle/>
          <a:p>
            <a:pPr marL="353011" indent="-353011" algn="just">
              <a:buFont typeface="Arial" panose="020B0604020202020204" pitchFamily="34" charset="0"/>
              <a:buChar char="•"/>
            </a:pPr>
            <a:r>
              <a:rPr lang="uk-UA" sz="2800" b="1" i="1" dirty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Впроваджувати інноваційні методи навчання і виховання.</a:t>
            </a:r>
          </a:p>
          <a:p>
            <a:pPr marL="353011" indent="-353011" algn="just">
              <a:buFont typeface="Arial" panose="020B0604020202020204" pitchFamily="34" charset="0"/>
              <a:buChar char="•"/>
            </a:pPr>
            <a:r>
              <a:rPr lang="uk-UA" sz="2800" b="1" i="1" dirty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Створювати умови для всебічного розвитку дітей .</a:t>
            </a:r>
          </a:p>
          <a:p>
            <a:pPr marL="353011" indent="-353011" algn="just">
              <a:buFont typeface="Arial" panose="020B0604020202020204" pitchFamily="34" charset="0"/>
              <a:buChar char="•"/>
            </a:pPr>
            <a:r>
              <a:rPr lang="uk-UA" sz="2800" b="1" i="1" dirty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Створювати умови для самореалізації творчого потенціалу </a:t>
            </a:r>
            <a:r>
              <a:rPr lang="uk-UA" sz="2800" b="1" i="1" dirty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вихованців.</a:t>
            </a:r>
            <a:endParaRPr lang="uk-UA" sz="2800" b="1" i="1" dirty="0">
              <a:solidFill>
                <a:schemeClr val="bg2">
                  <a:lumMod val="1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353011" indent="-353011" algn="just">
              <a:buFont typeface="Arial" panose="020B0604020202020204" pitchFamily="34" charset="0"/>
              <a:buChar char="•"/>
            </a:pPr>
            <a:r>
              <a:rPr lang="uk-UA" sz="2800" b="1" i="1" dirty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Розвивати творчі здібності у </a:t>
            </a:r>
            <a:r>
              <a:rPr lang="uk-UA" sz="2800" b="1" i="1" dirty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дітей.</a:t>
            </a:r>
            <a:endParaRPr lang="uk-UA" sz="2800" b="1" i="1" dirty="0">
              <a:solidFill>
                <a:schemeClr val="bg2">
                  <a:lumMod val="1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marL="353011" indent="-353011" algn="just">
              <a:buFont typeface="Arial" panose="020B0604020202020204" pitchFamily="34" charset="0"/>
              <a:buChar char="•"/>
            </a:pPr>
            <a:r>
              <a:rPr lang="uk-UA" sz="2800" b="1" i="1" dirty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Приділяти увагу </a:t>
            </a:r>
            <a:r>
              <a:rPr lang="uk-UA" sz="2800" b="1" i="1" dirty="0"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самоосвіті.</a:t>
            </a:r>
            <a:endParaRPr lang="uk-UA" sz="2800" b="1" i="1" dirty="0">
              <a:solidFill>
                <a:schemeClr val="bg2">
                  <a:lumMod val="1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54841" y="6233661"/>
            <a:ext cx="3650687" cy="5007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327" b="1" dirty="0" err="1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Пашко</a:t>
            </a:r>
            <a:r>
              <a:rPr lang="ru-RU" sz="1327" b="1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 Г.М.</a:t>
            </a:r>
            <a:endParaRPr lang="ru-RU" sz="1327" dirty="0">
              <a:solidFill>
                <a:schemeClr val="bg2">
                  <a:lumMod val="10000"/>
                </a:schemeClr>
              </a:solidFill>
              <a:latin typeface="Constantia" pitchFamily="18" charset="0"/>
            </a:endParaRPr>
          </a:p>
          <a:p>
            <a:pPr algn="r"/>
            <a:r>
              <a:rPr lang="uk-UA" sz="1327" b="1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2020р.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20000" contrast="15000"/>
          </a:blip>
          <a:srcRect/>
          <a:stretch>
            <a:fillRect l="-6000" t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5637" y="332656"/>
            <a:ext cx="6571237" cy="842466"/>
          </a:xfrm>
          <a:noFill/>
        </p:spPr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uk-UA" sz="4423" b="1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</a:t>
            </a:r>
            <a:r>
              <a:rPr lang="uk-UA" sz="5400" b="1" i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Тема самоосвіти</a:t>
            </a:r>
            <a:r>
              <a:rPr lang="en-US" sz="5400" b="1" i="1" dirty="0">
                <a:ln w="11430"/>
                <a:solidFill>
                  <a:schemeClr val="accent2">
                    <a:lumMod val="5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:</a:t>
            </a:r>
            <a:endParaRPr lang="ru-RU" sz="5400" b="1" i="1" dirty="0">
              <a:ln w="11430"/>
              <a:solidFill>
                <a:schemeClr val="accent2">
                  <a:lumMod val="5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1640632" y="1412164"/>
            <a:ext cx="8136903" cy="2388359"/>
          </a:xfrm>
          <a:prstGeom prst="wave">
            <a:avLst>
              <a:gd name="adj1" fmla="val 12500"/>
              <a:gd name="adj2" fmla="val 5627"/>
            </a:avLst>
          </a:prstGeom>
          <a:noFill/>
          <a:ln>
            <a:noFill/>
          </a:ln>
          <a:effectLst>
            <a:outerShdw blurRad="762000" dist="50800" dir="5400000" algn="ctr" rotWithShape="0">
              <a:srgbClr val="000000">
                <a:alpha val="8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endParaRPr lang="uk-UA" sz="2801" b="1" dirty="0">
              <a:ln w="11430"/>
              <a:solidFill>
                <a:srgbClr val="80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ru-RU" sz="2801" b="1" i="1" dirty="0">
              <a:ln w="11430"/>
              <a:solidFill>
                <a:schemeClr val="bg2">
                  <a:lumMod val="1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3600" b="1" i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«Розвиток </a:t>
            </a:r>
            <a:r>
              <a:rPr lang="ru-RU" sz="3600" b="1" i="1" dirty="0" err="1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творчих</a:t>
            </a:r>
            <a:r>
              <a:rPr lang="ru-RU" sz="3600" b="1" i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i="1" dirty="0" err="1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здібностей</a:t>
            </a:r>
            <a:r>
              <a:rPr lang="ru-RU" sz="3600" b="1" i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i="1" dirty="0" err="1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дітей</a:t>
            </a:r>
            <a:r>
              <a:rPr lang="ru-RU" sz="3600" b="1" i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i="1" dirty="0" err="1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дошкільного</a:t>
            </a:r>
            <a:r>
              <a:rPr lang="ru-RU" sz="3600" b="1" i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i="1" dirty="0" err="1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віку</a:t>
            </a:r>
            <a:r>
              <a:rPr lang="ru-RU" sz="3600" b="1" i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i="1" dirty="0" err="1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засобами</a:t>
            </a:r>
            <a:r>
              <a:rPr lang="ru-RU" sz="3600" b="1" i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i="1" dirty="0" err="1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нетрадиційних</a:t>
            </a:r>
            <a:r>
              <a:rPr lang="ru-RU" sz="3600" b="1" i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i="1" dirty="0" err="1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технік</a:t>
            </a:r>
            <a:r>
              <a:rPr lang="ru-RU" sz="3600" b="1" i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i="1" dirty="0" err="1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зображувальної</a:t>
            </a:r>
            <a:r>
              <a:rPr lang="ru-RU" sz="3600" b="1" i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600" b="1" i="1" dirty="0" err="1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діяльності</a:t>
            </a:r>
            <a:r>
              <a:rPr lang="ru-RU" sz="3600" b="1" i="1" dirty="0">
                <a:ln w="11430"/>
                <a:solidFill>
                  <a:schemeClr val="bg2">
                    <a:lumMod val="10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"</a:t>
            </a:r>
            <a:endParaRPr lang="uk-UA" sz="3600" b="1" i="1" dirty="0">
              <a:ln w="11430"/>
              <a:solidFill>
                <a:schemeClr val="bg2">
                  <a:lumMod val="10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20533" y="6165304"/>
            <a:ext cx="3650687" cy="5007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327" b="1" dirty="0" err="1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Пашко</a:t>
            </a:r>
            <a:r>
              <a:rPr lang="ru-RU" sz="1327" b="1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 Г.М.</a:t>
            </a:r>
            <a:endParaRPr lang="ru-RU" sz="1327" dirty="0">
              <a:solidFill>
                <a:schemeClr val="bg2">
                  <a:lumMod val="10000"/>
                </a:schemeClr>
              </a:solidFill>
              <a:latin typeface="Constantia" pitchFamily="18" charset="0"/>
            </a:endParaRPr>
          </a:p>
          <a:p>
            <a:pPr algn="r"/>
            <a:r>
              <a:rPr lang="uk-UA" sz="1327" b="1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2020р.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7000" contrast="-9000"/>
          </a:blip>
          <a:srcRect/>
          <a:stretch>
            <a:fillRect l="-3000" t="14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6096"/>
            <a:ext cx="9905999" cy="1273791"/>
          </a:xfrm>
          <a:gradFill>
            <a:gsLst>
              <a:gs pos="19000">
                <a:schemeClr val="accent6">
                  <a:lumMod val="75000"/>
                </a:schemeClr>
              </a:gs>
              <a:gs pos="0">
                <a:schemeClr val="accent6">
                  <a:lumMod val="75000"/>
                  <a:alpha val="0"/>
                </a:schemeClr>
              </a:gs>
              <a:gs pos="59000">
                <a:schemeClr val="accent6">
                  <a:lumMod val="75000"/>
                  <a:alpha val="58000"/>
                </a:scheme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sz="2506" b="1" i="1" dirty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ru-RU" sz="2506" b="1" i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600" b="1" i="1" dirty="0" err="1">
                <a:solidFill>
                  <a:schemeClr val="accent1">
                    <a:lumMod val="75000"/>
                  </a:schemeClr>
                </a:solidFill>
              </a:rPr>
              <a:t>Досвід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i="1" dirty="0" err="1">
                <a:solidFill>
                  <a:schemeClr val="accent1">
                    <a:lumMod val="75000"/>
                  </a:schemeClr>
                </a:solidFill>
              </a:rPr>
              <a:t>показує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, що  </a:t>
            </a:r>
            <a:r>
              <a:rPr lang="ru-RU" sz="3600" b="1" i="1" dirty="0" err="1">
                <a:solidFill>
                  <a:schemeClr val="accent1">
                    <a:lumMod val="75000"/>
                  </a:schemeClr>
                </a:solidFill>
              </a:rPr>
              <a:t>нетрадиційні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i="1" dirty="0" err="1">
                <a:solidFill>
                  <a:schemeClr val="accent1">
                    <a:lumMod val="75000"/>
                  </a:schemeClr>
                </a:solidFill>
              </a:rPr>
              <a:t>техніки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i="1" dirty="0" err="1">
                <a:solidFill>
                  <a:schemeClr val="accent1">
                    <a:lumMod val="75000"/>
                  </a:schemeClr>
                </a:solidFill>
              </a:rPr>
              <a:t>зображувальної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i="1" dirty="0" err="1">
                <a:solidFill>
                  <a:schemeClr val="accent1">
                    <a:lumMod val="75000"/>
                  </a:schemeClr>
                </a:solidFill>
              </a:rPr>
              <a:t>діяльності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ru-RU" sz="3600" b="1" i="1" dirty="0" err="1">
                <a:solidFill>
                  <a:schemeClr val="accent1">
                    <a:lumMod val="75000"/>
                  </a:schemeClr>
                </a:solidFill>
              </a:rPr>
              <a:t>дозволяють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ru-RU" sz="3600" b="1" i="1" dirty="0" err="1">
                <a:solidFill>
                  <a:schemeClr val="accent1">
                    <a:lumMod val="75000"/>
                  </a:schemeClr>
                </a:solidFill>
              </a:rPr>
              <a:t>дитині</a:t>
            </a:r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endParaRPr lang="ru-RU" sz="36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10598" y="1836761"/>
            <a:ext cx="5749753" cy="212298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0599" tIns="35300" rIns="70599" bIns="35300" rtlCol="0" anchor="ctr"/>
          <a:lstStyle/>
          <a:p>
            <a:pPr algn="ctr"/>
            <a:endParaRPr lang="ru-RU" sz="1218" dirty="0"/>
          </a:p>
        </p:txBody>
      </p:sp>
      <p:sp>
        <p:nvSpPr>
          <p:cNvPr id="5" name="TextBox 4"/>
          <p:cNvSpPr txBox="1"/>
          <p:nvPr/>
        </p:nvSpPr>
        <p:spPr>
          <a:xfrm>
            <a:off x="2504728" y="1444066"/>
            <a:ext cx="7197858" cy="4811049"/>
          </a:xfrm>
          <a:prstGeom prst="rect">
            <a:avLst/>
          </a:prstGeom>
          <a:gradFill>
            <a:gsLst>
              <a:gs pos="100000">
                <a:schemeClr val="accent3">
                  <a:lumMod val="60000"/>
                  <a:lumOff val="40000"/>
                </a:schemeClr>
              </a:gs>
              <a:gs pos="10000">
                <a:srgbClr val="88C2C1">
                  <a:shade val="67500"/>
                  <a:satMod val="115000"/>
                  <a:alpha val="11000"/>
                </a:srgbClr>
              </a:gs>
              <a:gs pos="100000">
                <a:srgbClr val="88C2C1">
                  <a:shade val="100000"/>
                  <a:satMod val="115000"/>
                  <a:alpha val="0"/>
                </a:srgbClr>
              </a:gs>
            </a:gsLst>
            <a:lin ang="5400000" scaled="1"/>
          </a:gradFill>
          <a:ln w="28575">
            <a:solidFill>
              <a:srgbClr val="0070C0"/>
            </a:solidFill>
          </a:ln>
          <a:effectLst>
            <a:glow rad="101600">
              <a:schemeClr val="accent3">
                <a:lumMod val="75000"/>
                <a:alpha val="60000"/>
              </a:schemeClr>
            </a:glow>
            <a:softEdge rad="127000"/>
          </a:effectLst>
        </p:spPr>
        <p:txBody>
          <a:bodyPr wrap="square" lIns="70599" tIns="35300" rIns="70599" bIns="35300" rtlCol="0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uk-UA" sz="20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uk-UA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Формувати  </a:t>
            </a:r>
            <a:r>
              <a:rPr lang="uk-UA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естетичне ставлення до навколишнього світу,</a:t>
            </a:r>
          </a:p>
          <a:p>
            <a:pPr algn="just"/>
            <a:r>
              <a:rPr lang="uk-UA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вміння </a:t>
            </a:r>
            <a:r>
              <a:rPr lang="uk-UA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розуміти та створювати художні образи.</a:t>
            </a:r>
          </a:p>
          <a:p>
            <a:pPr algn="just">
              <a:buFont typeface="Wingdings" pitchFamily="2" charset="2"/>
              <a:buChar char="Ø"/>
            </a:pPr>
            <a:r>
              <a:rPr lang="uk-UA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Активізувати </a:t>
            </a:r>
            <a:r>
              <a:rPr lang="uk-UA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асоціативно-образне мислення.</a:t>
            </a:r>
          </a:p>
          <a:p>
            <a:pPr algn="just">
              <a:buFont typeface="Wingdings" pitchFamily="2" charset="2"/>
              <a:buChar char="Ø"/>
            </a:pPr>
            <a:r>
              <a:rPr lang="uk-UA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Розвивати </a:t>
            </a:r>
            <a:r>
              <a:rPr lang="uk-UA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сенсорне сприйняття кольору.</a:t>
            </a:r>
          </a:p>
          <a:p>
            <a:pPr algn="just">
              <a:buFont typeface="Wingdings" pitchFamily="2" charset="2"/>
              <a:buChar char="Ø"/>
            </a:pPr>
            <a:r>
              <a:rPr lang="uk-UA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Розкривати </a:t>
            </a:r>
            <a:r>
              <a:rPr lang="uk-UA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внутрішні резерви дитини у творчості, вміння досліджувати та експериментувати з різноманітними матеріалами, нетрадиційними техніками .</a:t>
            </a:r>
          </a:p>
          <a:p>
            <a:pPr algn="just">
              <a:buFont typeface="Wingdings" pitchFamily="2" charset="2"/>
              <a:buChar char="Ø"/>
            </a:pPr>
            <a:r>
              <a:rPr lang="uk-UA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Розвивати </a:t>
            </a:r>
            <a:r>
              <a:rPr lang="uk-UA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творчі здібності та виховувати художній смак у дітей.</a:t>
            </a:r>
          </a:p>
          <a:p>
            <a:pPr algn="just">
              <a:buFont typeface="Wingdings" pitchFamily="2" charset="2"/>
              <a:buChar char="Ø"/>
            </a:pPr>
            <a:r>
              <a:rPr lang="uk-UA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Забезпечити </a:t>
            </a:r>
            <a:r>
              <a:rPr lang="uk-UA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різнобічний розвиток особистості шляхом виявлення задатків, здібностей та </a:t>
            </a:r>
            <a:r>
              <a:rPr lang="uk-UA" sz="2200" b="1" dirty="0" err="1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обдарованності</a:t>
            </a:r>
            <a:r>
              <a:rPr lang="uk-UA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 у дошкільників.</a:t>
            </a:r>
            <a:r>
              <a:rPr lang="ru-RU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2200" b="1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Отримувати</a:t>
            </a:r>
            <a:r>
              <a:rPr lang="ru-RU" sz="22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2200" b="1" dirty="0" err="1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незабутні</a:t>
            </a:r>
            <a:r>
              <a:rPr lang="ru-RU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позитивні </a:t>
            </a:r>
            <a:r>
              <a:rPr lang="ru-RU" sz="2200" b="1" dirty="0" err="1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емоції</a:t>
            </a:r>
            <a:r>
              <a:rPr lang="ru-RU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; </a:t>
            </a:r>
            <a:r>
              <a:rPr lang="ru-RU" sz="2200" b="1" dirty="0" err="1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позбутися</a:t>
            </a:r>
            <a:r>
              <a:rPr lang="ru-RU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2200" b="1" dirty="0" err="1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психологічних</a:t>
            </a:r>
            <a:r>
              <a:rPr lang="ru-RU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 меж, </a:t>
            </a:r>
            <a:r>
              <a:rPr lang="ru-RU" sz="2200" b="1" dirty="0" err="1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страхів</a:t>
            </a:r>
            <a:r>
              <a:rPr lang="ru-RU" sz="22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uk-UA" sz="2200" b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51899" y="6357222"/>
            <a:ext cx="3650687" cy="5007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327" b="1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Пашко Г.М.</a:t>
            </a:r>
            <a:endParaRPr lang="ru-RU" sz="1327" dirty="0">
              <a:solidFill>
                <a:schemeClr val="bg2">
                  <a:lumMod val="10000"/>
                </a:schemeClr>
              </a:solidFill>
              <a:latin typeface="Constantia" pitchFamily="18" charset="0"/>
            </a:endParaRPr>
          </a:p>
          <a:p>
            <a:pPr algn="r"/>
            <a:r>
              <a:rPr lang="uk-UA" sz="1327" b="1" dirty="0" smtClean="0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2020 р</a:t>
            </a:r>
            <a:r>
              <a:rPr lang="uk-UA" sz="1327" b="1" dirty="0">
                <a:solidFill>
                  <a:schemeClr val="bg2">
                    <a:lumMod val="10000"/>
                  </a:schemeClr>
                </a:solidFill>
                <a:latin typeface="Constantia" pitchFamily="18" charset="0"/>
              </a:rPr>
              <a:t>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 bright="-19000" contrast="4000"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0225" y="24254"/>
            <a:ext cx="8285303" cy="609929"/>
          </a:xfr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/>
          <a:p>
            <a:r>
              <a:rPr lang="uk-UA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Нетрадиційні техніки, які я використовую</a:t>
            </a:r>
            <a:endParaRPr lang="ru-RU" sz="36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43071" y="2155209"/>
            <a:ext cx="4197320" cy="258713"/>
          </a:xfrm>
          <a:prstGeom prst="rect">
            <a:avLst/>
          </a:prstGeom>
          <a:noFill/>
        </p:spPr>
        <p:txBody>
          <a:bodyPr wrap="square" lIns="70599" tIns="35300" rIns="70599" bIns="35300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ru-RU" sz="1218" dirty="0"/>
          </a:p>
        </p:txBody>
      </p:sp>
      <p:sp>
        <p:nvSpPr>
          <p:cNvPr id="6" name="TextBox 5"/>
          <p:cNvSpPr txBox="1"/>
          <p:nvPr/>
        </p:nvSpPr>
        <p:spPr>
          <a:xfrm flipH="1">
            <a:off x="2919594" y="2049060"/>
            <a:ext cx="4218311" cy="258713"/>
          </a:xfrm>
          <a:prstGeom prst="rect">
            <a:avLst/>
          </a:prstGeom>
          <a:noFill/>
        </p:spPr>
        <p:txBody>
          <a:bodyPr wrap="square" lIns="70599" tIns="35300" rIns="70599" bIns="35300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ru-RU" sz="1218" dirty="0"/>
          </a:p>
        </p:txBody>
      </p:sp>
      <p:sp>
        <p:nvSpPr>
          <p:cNvPr id="7" name="TextBox 6"/>
          <p:cNvSpPr txBox="1"/>
          <p:nvPr/>
        </p:nvSpPr>
        <p:spPr>
          <a:xfrm flipH="1">
            <a:off x="2919595" y="2049060"/>
            <a:ext cx="4218311" cy="258713"/>
          </a:xfrm>
          <a:prstGeom prst="rect">
            <a:avLst/>
          </a:prstGeom>
          <a:noFill/>
        </p:spPr>
        <p:txBody>
          <a:bodyPr wrap="square" lIns="70599" tIns="35300" rIns="70599" bIns="35300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ru-RU" sz="1218" dirty="0"/>
          </a:p>
        </p:txBody>
      </p:sp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512840" y="634183"/>
            <a:ext cx="6192688" cy="6041963"/>
          </a:xfrm>
          <a:prstGeom prst="round2DiagRect">
            <a:avLst/>
          </a:prstGeom>
          <a:gradFill flip="none" rotWithShape="1">
            <a:gsLst>
              <a:gs pos="10000">
                <a:srgbClr val="99FFCC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 w="76200">
            <a:solidFill>
              <a:schemeClr val="accent3">
                <a:alpha val="30000"/>
              </a:schemeClr>
            </a:solidFill>
          </a:ln>
          <a:effectLst>
            <a:glow rad="101600">
              <a:schemeClr val="accent3">
                <a:lumMod val="75000"/>
                <a:alpha val="60000"/>
              </a:schemeClr>
            </a:glow>
            <a:softEdge rad="127000"/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0599" tIns="35300" rIns="70599" bIns="35300" rtlCol="0" anchor="ctr"/>
          <a:lstStyle/>
          <a:p>
            <a:pPr lvl="1">
              <a:buFont typeface="Arial" pitchFamily="34" charset="0"/>
              <a:buChar char="•"/>
            </a:pPr>
            <a:endParaRPr lang="ru-RU" sz="1253" b="1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ru-RU" sz="1253" b="1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Малювання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 пальчиком,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долонькою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, кулачком;</a:t>
            </a:r>
          </a:p>
          <a:p>
            <a:pPr lvl="1">
              <a:buFont typeface="Arial" pitchFamily="34" charset="0"/>
              <a:buChar char="•"/>
            </a:pP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Малювання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 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свічкою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 ,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мотузкою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пір’ям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покидьковим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матеріалом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;</a:t>
            </a:r>
          </a:p>
          <a:p>
            <a:pPr lvl="1">
              <a:buFont typeface="Arial" pitchFamily="34" charset="0"/>
              <a:buChar char="•"/>
            </a:pP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Малювання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 на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склі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на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снігу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 та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піску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;</a:t>
            </a:r>
          </a:p>
          <a:p>
            <a:pPr lvl="1">
              <a:buFont typeface="Arial" pitchFamily="34" charset="0"/>
              <a:buChar char="•"/>
            </a:pP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Малювання квачиком;</a:t>
            </a:r>
          </a:p>
          <a:p>
            <a:pPr lvl="1">
              <a:buFont typeface="Arial" pitchFamily="34" charset="0"/>
              <a:buChar char="•"/>
            </a:pP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Малювання на вологому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папері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;</a:t>
            </a:r>
          </a:p>
          <a:p>
            <a:pPr lvl="1">
              <a:buFont typeface="Arial" pitchFamily="34" charset="0"/>
              <a:buChar char="•"/>
            </a:pP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Ниткографія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;</a:t>
            </a:r>
          </a:p>
          <a:p>
            <a:pPr lvl="1">
              <a:buFont typeface="Arial" pitchFamily="34" charset="0"/>
              <a:buChar char="•"/>
            </a:pP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Видмухування;</a:t>
            </a:r>
          </a:p>
          <a:p>
            <a:pPr lvl="1">
              <a:buFont typeface="Arial" pitchFamily="34" charset="0"/>
              <a:buChar char="•"/>
            </a:pP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Набризги, кляксографія;</a:t>
            </a:r>
          </a:p>
          <a:p>
            <a:pPr lvl="1">
              <a:buFont typeface="Arial" pitchFamily="34" charset="0"/>
              <a:buChar char="•"/>
            </a:pP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Штампування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, трафарет;</a:t>
            </a:r>
          </a:p>
          <a:p>
            <a:pPr lvl="1">
              <a:buFont typeface="Arial" pitchFamily="34" charset="0"/>
              <a:buChar char="•"/>
            </a:pP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Монотипія;</a:t>
            </a:r>
          </a:p>
          <a:p>
            <a:pPr lvl="1">
              <a:buFont typeface="Arial" pitchFamily="34" charset="0"/>
              <a:buChar char="•"/>
            </a:pP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Малювання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зім’ятим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 папером;</a:t>
            </a:r>
          </a:p>
          <a:p>
            <a:pPr lvl="1">
              <a:buFont typeface="Arial" pitchFamily="34" charset="0"/>
              <a:buChar char="•"/>
            </a:pPr>
            <a:r>
              <a:rPr lang="ru-RU" sz="1800" b="1" dirty="0" err="1">
                <a:solidFill>
                  <a:schemeClr val="bg2">
                    <a:lumMod val="25000"/>
                  </a:schemeClr>
                </a:solidFill>
              </a:rPr>
              <a:t>Гратаж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</a:rPr>
              <a:t>;</a:t>
            </a:r>
            <a:r>
              <a:rPr lang="en-US" sz="18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</a:p>
          <a:p>
            <a:pPr lvl="1">
              <a:buFont typeface="Arial" pitchFamily="34" charset="0"/>
              <a:buChar char="•"/>
            </a:pPr>
            <a:r>
              <a:rPr lang="uk-UA" sz="1800" b="1" dirty="0">
                <a:solidFill>
                  <a:schemeClr val="bg2">
                    <a:lumMod val="25000"/>
                  </a:schemeClr>
                </a:solidFill>
              </a:rPr>
              <a:t>Пластиліновий живопис; </a:t>
            </a:r>
          </a:p>
          <a:p>
            <a:pPr lvl="1">
              <a:buFont typeface="Arial" pitchFamily="34" charset="0"/>
              <a:buChar char="•"/>
            </a:pPr>
            <a:r>
              <a:rPr lang="uk-UA" sz="1800" b="1" dirty="0">
                <a:solidFill>
                  <a:schemeClr val="bg2">
                    <a:lumMod val="25000"/>
                  </a:schemeClr>
                </a:solidFill>
              </a:rPr>
              <a:t>Акватипія;</a:t>
            </a:r>
          </a:p>
          <a:p>
            <a:pPr lvl="1">
              <a:buFont typeface="Arial" pitchFamily="34" charset="0"/>
              <a:buChar char="•"/>
            </a:pPr>
            <a:r>
              <a:rPr lang="uk-UA" sz="1800" b="1" dirty="0" err="1">
                <a:solidFill>
                  <a:schemeClr val="bg2">
                    <a:lumMod val="25000"/>
                  </a:schemeClr>
                </a:solidFill>
              </a:rPr>
              <a:t>Пластилінографія</a:t>
            </a:r>
            <a:r>
              <a:rPr lang="uk-UA" sz="1800" b="1" dirty="0">
                <a:solidFill>
                  <a:schemeClr val="bg2">
                    <a:lumMod val="25000"/>
                  </a:schemeClr>
                </a:solidFill>
              </a:rPr>
              <a:t>;</a:t>
            </a:r>
          </a:p>
          <a:p>
            <a:pPr lvl="1">
              <a:buFont typeface="Arial" pitchFamily="34" charset="0"/>
              <a:buChar char="•"/>
            </a:pPr>
            <a:r>
              <a:rPr lang="uk-UA" sz="1800" b="1" dirty="0">
                <a:solidFill>
                  <a:schemeClr val="bg2">
                    <a:lumMod val="25000"/>
                  </a:schemeClr>
                </a:solidFill>
              </a:rPr>
              <a:t>Тичкування;</a:t>
            </a:r>
          </a:p>
          <a:p>
            <a:pPr lvl="1">
              <a:buFont typeface="Arial" pitchFamily="34" charset="0"/>
              <a:buChar char="•"/>
            </a:pPr>
            <a:r>
              <a:rPr lang="uk-UA" sz="1800" b="1" dirty="0" err="1">
                <a:solidFill>
                  <a:schemeClr val="bg2">
                    <a:lumMod val="25000"/>
                  </a:schemeClr>
                </a:solidFill>
              </a:rPr>
              <a:t>Орігамі</a:t>
            </a:r>
            <a:r>
              <a:rPr lang="uk-UA" sz="1800" b="1" dirty="0">
                <a:solidFill>
                  <a:schemeClr val="bg2">
                    <a:lumMod val="25000"/>
                  </a:schemeClr>
                </a:solidFill>
              </a:rPr>
              <a:t>;</a:t>
            </a:r>
          </a:p>
          <a:p>
            <a:pPr lvl="1">
              <a:buFont typeface="Arial" pitchFamily="34" charset="0"/>
              <a:buChar char="•"/>
            </a:pPr>
            <a:r>
              <a:rPr lang="uk-UA" sz="1800" b="1" dirty="0">
                <a:solidFill>
                  <a:schemeClr val="bg2">
                    <a:lumMod val="25000"/>
                  </a:schemeClr>
                </a:solidFill>
              </a:rPr>
              <a:t>Відривна аплікація;</a:t>
            </a:r>
          </a:p>
          <a:p>
            <a:pPr lvl="1">
              <a:buFont typeface="Arial" pitchFamily="34" charset="0"/>
              <a:buChar char="•"/>
            </a:pPr>
            <a:r>
              <a:rPr lang="uk-UA" sz="1800" b="1" dirty="0" err="1">
                <a:solidFill>
                  <a:schemeClr val="bg2">
                    <a:lumMod val="25000"/>
                  </a:schemeClr>
                </a:solidFill>
              </a:rPr>
              <a:t>Айріс-фолдінг</a:t>
            </a:r>
            <a:r>
              <a:rPr lang="uk-UA" sz="1800" b="1" dirty="0">
                <a:solidFill>
                  <a:schemeClr val="bg2">
                    <a:lumMod val="25000"/>
                  </a:schemeClr>
                </a:solidFill>
              </a:rPr>
              <a:t> (райдужне складання);</a:t>
            </a:r>
          </a:p>
          <a:p>
            <a:pPr lvl="1">
              <a:buFont typeface="Arial" pitchFamily="34" charset="0"/>
              <a:buChar char="•"/>
            </a:pPr>
            <a:r>
              <a:rPr lang="uk-UA" sz="1800" b="1" dirty="0">
                <a:solidFill>
                  <a:schemeClr val="bg2">
                    <a:lumMod val="25000"/>
                  </a:schemeClr>
                </a:solidFill>
              </a:rPr>
              <a:t>Аплікація з природного та покидькового матеріалу.</a:t>
            </a:r>
          </a:p>
          <a:p>
            <a:pPr lvl="1">
              <a:buFont typeface="Arial" pitchFamily="34" charset="0"/>
              <a:buChar char="•"/>
            </a:pPr>
            <a:endParaRPr lang="uk-UA" sz="1600" b="1" dirty="0">
              <a:solidFill>
                <a:schemeClr val="bg2">
                  <a:lumMod val="25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ru-RU" sz="16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464" y="6301515"/>
            <a:ext cx="3938530" cy="50077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Пашко Г.М.</a:t>
            </a:r>
            <a:endParaRPr lang="ru-RU" sz="1327" dirty="0">
              <a:solidFill>
                <a:srgbClr val="EEECE1">
                  <a:lumMod val="10000"/>
                </a:srgbClr>
              </a:solidFill>
              <a:latin typeface="Constantia" pitchFamily="18" charset="0"/>
            </a:endParaRPr>
          </a:p>
          <a:p>
            <a:pPr lvl="0"/>
            <a:r>
              <a:rPr lang="uk-UA" sz="1327" b="1" dirty="0" smtClean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2020 р</a:t>
            </a:r>
            <a:r>
              <a:rPr lang="uk-UA" sz="1327" b="1" dirty="0">
                <a:solidFill>
                  <a:srgbClr val="EEECE1">
                    <a:lumMod val="10000"/>
                  </a:srgbClr>
                </a:solidFill>
                <a:latin typeface="Constantia" pitchFamily="18" charset="0"/>
              </a:rPr>
              <a:t>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2011</TotalTime>
  <Words>879</Words>
  <Application>Microsoft Office PowerPoint</Application>
  <PresentationFormat>Лист A4 (210x297 мм)</PresentationFormat>
  <Paragraphs>170</Paragraphs>
  <Slides>25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Calibri</vt:lpstr>
      <vt:lpstr>Constantia</vt:lpstr>
      <vt:lpstr>Monotype Corsiva</vt:lpstr>
      <vt:lpstr>Times New Roman</vt:lpstr>
      <vt:lpstr>Wingdings</vt:lpstr>
      <vt:lpstr>Тема Office</vt:lpstr>
      <vt:lpstr>Портфоліо вихователя Пашко Галини Миколаївни</vt:lpstr>
      <vt:lpstr>Візитка</vt:lpstr>
      <vt:lpstr>Презентация PowerPoint</vt:lpstr>
      <vt:lpstr>Есе </vt:lpstr>
      <vt:lpstr>Освіта</vt:lpstr>
      <vt:lpstr>Напрямки роботи </vt:lpstr>
      <vt:lpstr> Тема самоосвіти:</vt:lpstr>
      <vt:lpstr> Досвід показує, що  нетрадиційні техніки зображувальної діяльності  дозволяють дитині: </vt:lpstr>
      <vt:lpstr>Нетрадиційні техніки, які я використовую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Модель реалізації  освітнього процесу </vt:lpstr>
      <vt:lpstr>«Якщо твої плани розраховані на рік – сій жито, якщо на десятиліття – саджай дерево, якщо на віки – виховуй дітей»</vt:lpstr>
      <vt:lpstr>Презентация PowerPoint</vt:lpstr>
      <vt:lpstr>Крок за кроком, день за днем – світ природи пізнаєм </vt:lpstr>
      <vt:lpstr>Крок за кроком, день за днем – світ природи пізнаєм </vt:lpstr>
      <vt:lpstr>Презентация PowerPoint</vt:lpstr>
      <vt:lpstr>Презентация PowerPoint</vt:lpstr>
      <vt:lpstr>Презентация PowerPoint</vt:lpstr>
      <vt:lpstr>Щоб виховати творчу особистість, потрібно творити самому</vt:lpstr>
      <vt:lpstr>Я - актор</vt:lpstr>
      <vt:lpstr>Презентация PowerPoint</vt:lpstr>
      <vt:lpstr>Працюючи дітьми, потрібно бути на коні!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Pavel</dc:creator>
  <cp:lastModifiedBy>Надюша</cp:lastModifiedBy>
  <cp:revision>263</cp:revision>
  <cp:lastPrinted>2020-02-27T22:30:10Z</cp:lastPrinted>
  <dcterms:created xsi:type="dcterms:W3CDTF">2013-02-17T21:20:02Z</dcterms:created>
  <dcterms:modified xsi:type="dcterms:W3CDTF">2020-02-27T22:36:21Z</dcterms:modified>
</cp:coreProperties>
</file>