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8288000" cy="10287000"/>
  <p:notesSz cx="6858000" cy="9144000"/>
  <p:embeddedFontLst>
    <p:embeddedFont>
      <p:font typeface="Arimo Bold" charset="0"/>
      <p:regular r:id="rId27"/>
    </p:embeddedFont>
    <p:embeddedFont>
      <p:font typeface="Buenard" charset="0"/>
      <p:regular r:id="rId28"/>
    </p:embeddedFont>
    <p:embeddedFont>
      <p:font typeface="Lobster" charset="-52"/>
      <p:regular r:id="rId29"/>
    </p:embeddedFon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Buenard Bold" charset="0"/>
      <p:regular r:id="rId34"/>
    </p:embeddedFont>
    <p:embeddedFont>
      <p:font typeface="PT Serif Bold" charset="-52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-126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.pn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33.jpeg"/><Relationship Id="rId5" Type="http://schemas.openxmlformats.org/officeDocument/2006/relationships/image" Target="../media/image4.png"/><Relationship Id="rId10" Type="http://schemas.openxmlformats.org/officeDocument/2006/relationships/image" Target="../media/image32.jpeg"/><Relationship Id="rId4" Type="http://schemas.openxmlformats.org/officeDocument/2006/relationships/image" Target="../media/image5.pn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pn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37.jpeg"/><Relationship Id="rId4" Type="http://schemas.openxmlformats.org/officeDocument/2006/relationships/image" Target="../media/image5.png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.pn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42.jpeg"/><Relationship Id="rId5" Type="http://schemas.openxmlformats.org/officeDocument/2006/relationships/image" Target="../media/image4.png"/><Relationship Id="rId10" Type="http://schemas.openxmlformats.org/officeDocument/2006/relationships/image" Target="../media/image41.jpeg"/><Relationship Id="rId4" Type="http://schemas.openxmlformats.org/officeDocument/2006/relationships/image" Target="../media/image5.png"/><Relationship Id="rId9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pn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47.jpeg"/><Relationship Id="rId5" Type="http://schemas.openxmlformats.org/officeDocument/2006/relationships/image" Target="../media/image4.png"/><Relationship Id="rId10" Type="http://schemas.openxmlformats.org/officeDocument/2006/relationships/image" Target="../media/image46.jpeg"/><Relationship Id="rId4" Type="http://schemas.openxmlformats.org/officeDocument/2006/relationships/image" Target="../media/image5.png"/><Relationship Id="rId9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2.pn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52.jpeg"/><Relationship Id="rId5" Type="http://schemas.openxmlformats.org/officeDocument/2006/relationships/image" Target="../media/image4.png"/><Relationship Id="rId10" Type="http://schemas.openxmlformats.org/officeDocument/2006/relationships/image" Target="../media/image51.jpeg"/><Relationship Id="rId4" Type="http://schemas.openxmlformats.org/officeDocument/2006/relationships/image" Target="../media/image5.png"/><Relationship Id="rId9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2.png"/><Relationship Id="rId7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57.jpeg"/><Relationship Id="rId4" Type="http://schemas.openxmlformats.org/officeDocument/2006/relationships/image" Target="../media/image5.png"/><Relationship Id="rId9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.pn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2.png"/><Relationship Id="rId7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4.jpeg"/><Relationship Id="rId4" Type="http://schemas.openxmlformats.org/officeDocument/2006/relationships/image" Target="../media/image5.png"/><Relationship Id="rId9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2.pn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9.jpeg"/><Relationship Id="rId5" Type="http://schemas.openxmlformats.org/officeDocument/2006/relationships/image" Target="../media/image4.png"/><Relationship Id="rId10" Type="http://schemas.openxmlformats.org/officeDocument/2006/relationships/image" Target="../media/image68.jpeg"/><Relationship Id="rId4" Type="http://schemas.openxmlformats.org/officeDocument/2006/relationships/image" Target="../media/image5.png"/><Relationship Id="rId9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2.png"/><Relationship Id="rId7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4.jpeg"/><Relationship Id="rId4" Type="http://schemas.openxmlformats.org/officeDocument/2006/relationships/image" Target="../media/image5.png"/><Relationship Id="rId9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2.png"/><Relationship Id="rId7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79.jpeg"/><Relationship Id="rId5" Type="http://schemas.openxmlformats.org/officeDocument/2006/relationships/image" Target="../media/image4.png"/><Relationship Id="rId10" Type="http://schemas.openxmlformats.org/officeDocument/2006/relationships/image" Target="../media/image78.jpeg"/><Relationship Id="rId4" Type="http://schemas.openxmlformats.org/officeDocument/2006/relationships/image" Target="../media/image5.png"/><Relationship Id="rId9" Type="http://schemas.openxmlformats.org/officeDocument/2006/relationships/image" Target="../media/image7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2.png"/><Relationship Id="rId7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2.png"/><Relationship Id="rId7" Type="http://schemas.openxmlformats.org/officeDocument/2006/relationships/image" Target="../media/image8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86.jpeg"/><Relationship Id="rId4" Type="http://schemas.openxmlformats.org/officeDocument/2006/relationships/image" Target="../media/image5.png"/><Relationship Id="rId9" Type="http://schemas.openxmlformats.org/officeDocument/2006/relationships/image" Target="../media/image8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2.png"/><Relationship Id="rId7" Type="http://schemas.openxmlformats.org/officeDocument/2006/relationships/image" Target="../media/image8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8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2.png"/><Relationship Id="rId7" Type="http://schemas.openxmlformats.org/officeDocument/2006/relationships/image" Target="../media/image9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3.jpeg"/><Relationship Id="rId4" Type="http://schemas.openxmlformats.org/officeDocument/2006/relationships/image" Target="../media/image5.png"/><Relationship Id="rId9" Type="http://schemas.openxmlformats.org/officeDocument/2006/relationships/image" Target="../media/image9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5.jpeg"/><Relationship Id="rId5" Type="http://schemas.openxmlformats.org/officeDocument/2006/relationships/image" Target="../media/image4.png"/><Relationship Id="rId10" Type="http://schemas.openxmlformats.org/officeDocument/2006/relationships/image" Target="../media/image14.jpeg"/><Relationship Id="rId4" Type="http://schemas.openxmlformats.org/officeDocument/2006/relationships/image" Target="../media/image5.pn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20.jpe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24.jpeg"/><Relationship Id="rId4" Type="http://schemas.openxmlformats.org/officeDocument/2006/relationships/image" Target="../media/image5.pn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28.jpeg"/><Relationship Id="rId4" Type="http://schemas.openxmlformats.org/officeDocument/2006/relationships/image" Target="../media/image5.pn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1177694" y="6329206"/>
            <a:ext cx="8756202" cy="10581513"/>
          </a:xfrm>
          <a:custGeom>
            <a:avLst/>
            <a:gdLst/>
            <a:ahLst/>
            <a:cxnLst/>
            <a:rect l="l" t="t" r="r" b="b"/>
            <a:pathLst>
              <a:path w="8756202" h="10581513">
                <a:moveTo>
                  <a:pt x="8756202" y="0"/>
                </a:moveTo>
                <a:lnTo>
                  <a:pt x="0" y="0"/>
                </a:lnTo>
                <a:lnTo>
                  <a:pt x="0" y="10581513"/>
                </a:lnTo>
                <a:lnTo>
                  <a:pt x="8756202" y="10581513"/>
                </a:lnTo>
                <a:lnTo>
                  <a:pt x="8756202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3172" y="682470"/>
            <a:ext cx="1776025" cy="1776025"/>
          </a:xfrm>
          <a:custGeom>
            <a:avLst/>
            <a:gdLst/>
            <a:ahLst/>
            <a:cxnLst/>
            <a:rect l="l" t="t" r="r" b="b"/>
            <a:pathLst>
              <a:path w="1776025" h="1776025">
                <a:moveTo>
                  <a:pt x="0" y="0"/>
                </a:moveTo>
                <a:lnTo>
                  <a:pt x="1776025" y="0"/>
                </a:lnTo>
                <a:lnTo>
                  <a:pt x="1776025" y="1776024"/>
                </a:lnTo>
                <a:lnTo>
                  <a:pt x="0" y="177602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555795" y="8041186"/>
            <a:ext cx="1703505" cy="1703505"/>
          </a:xfrm>
          <a:custGeom>
            <a:avLst/>
            <a:gdLst/>
            <a:ahLst/>
            <a:cxnLst/>
            <a:rect l="l" t="t" r="r" b="b"/>
            <a:pathLst>
              <a:path w="1703505" h="1703505">
                <a:moveTo>
                  <a:pt x="0" y="0"/>
                </a:moveTo>
                <a:lnTo>
                  <a:pt x="1703505" y="0"/>
                </a:lnTo>
                <a:lnTo>
                  <a:pt x="1703505" y="1703505"/>
                </a:lnTo>
                <a:lnTo>
                  <a:pt x="0" y="170350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3567197" y="4913808"/>
            <a:ext cx="8756202" cy="10581513"/>
          </a:xfrm>
          <a:custGeom>
            <a:avLst/>
            <a:gdLst/>
            <a:ahLst/>
            <a:cxnLst/>
            <a:rect l="l" t="t" r="r" b="b"/>
            <a:pathLst>
              <a:path w="8756202" h="10581513">
                <a:moveTo>
                  <a:pt x="0" y="0"/>
                </a:moveTo>
                <a:lnTo>
                  <a:pt x="8756202" y="0"/>
                </a:lnTo>
                <a:lnTo>
                  <a:pt x="8756202" y="10581513"/>
                </a:lnTo>
                <a:lnTo>
                  <a:pt x="0" y="1058151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41185" y="1965021"/>
            <a:ext cx="4875522" cy="6927917"/>
          </a:xfrm>
          <a:custGeom>
            <a:avLst/>
            <a:gdLst/>
            <a:ahLst/>
            <a:cxnLst/>
            <a:rect l="l" t="t" r="r" b="b"/>
            <a:pathLst>
              <a:path w="4875522" h="6927917">
                <a:moveTo>
                  <a:pt x="0" y="0"/>
                </a:moveTo>
                <a:lnTo>
                  <a:pt x="4875521" y="0"/>
                </a:lnTo>
                <a:lnTo>
                  <a:pt x="4875521" y="6927917"/>
                </a:lnTo>
                <a:lnTo>
                  <a:pt x="0" y="692791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265985" y="301625"/>
            <a:ext cx="9756030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spc="264">
                <a:solidFill>
                  <a:srgbClr val="191919"/>
                </a:solidFill>
                <a:latin typeface="Arimo Bold"/>
                <a:ea typeface="Arimo Bold"/>
                <a:cs typeface="Arimo Bold"/>
                <a:sym typeface="Arimo Bold"/>
              </a:rPr>
              <a:t>Департамент освіти Луцької міської ради</a:t>
            </a:r>
          </a:p>
          <a:p>
            <a:pPr algn="ctr">
              <a:lnSpc>
                <a:spcPts val="2800"/>
              </a:lnSpc>
            </a:pPr>
            <a:r>
              <a:rPr lang="en-US" sz="2000" b="1" spc="264">
                <a:solidFill>
                  <a:srgbClr val="191919"/>
                </a:solidFill>
                <a:latin typeface="Arimo Bold"/>
                <a:ea typeface="Arimo Bold"/>
                <a:cs typeface="Arimo Bold"/>
                <a:sym typeface="Arimo Bold"/>
              </a:rPr>
              <a:t>КЗ «Луцький заклад дошкільної освіти № 35 </a:t>
            </a:r>
          </a:p>
          <a:p>
            <a:pPr algn="ctr">
              <a:lnSpc>
                <a:spcPts val="2800"/>
              </a:lnSpc>
            </a:pPr>
            <a:r>
              <a:rPr lang="en-US" sz="2000" b="1" spc="264">
                <a:solidFill>
                  <a:srgbClr val="191919"/>
                </a:solidFill>
                <a:latin typeface="Arimo Bold"/>
                <a:ea typeface="Arimo Bold"/>
                <a:cs typeface="Arimo Bold"/>
                <a:sym typeface="Arimo Bold"/>
              </a:rPr>
              <a:t>(ясла-садок) 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spc="264">
                <a:solidFill>
                  <a:srgbClr val="191919"/>
                </a:solidFill>
                <a:latin typeface="Arimo Bold"/>
                <a:ea typeface="Arimo Bold"/>
                <a:cs typeface="Arimo Bold"/>
                <a:sym typeface="Arimo Bold"/>
              </a:rPr>
              <a:t>Луцької міської ради»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1309324" y="17000956"/>
            <a:ext cx="8748328" cy="953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7"/>
              </a:lnSpc>
              <a:spcBef>
                <a:spcPct val="0"/>
              </a:spcBef>
            </a:pPr>
            <a:r>
              <a:rPr lang="en-US" sz="5576" spc="736">
                <a:solidFill>
                  <a:srgbClr val="191919"/>
                </a:solidFill>
                <a:latin typeface="Buenard"/>
                <a:ea typeface="Buenard"/>
                <a:cs typeface="Buenard"/>
                <a:sym typeface="Buenard"/>
              </a:rPr>
              <a:t>By Helene Paquet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797531" y="2008925"/>
            <a:ext cx="9461769" cy="6283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4"/>
              </a:lnSpc>
            </a:pPr>
            <a:r>
              <a:rPr lang="en-US" sz="7003" spc="924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Портфоліо</a:t>
            </a:r>
            <a:r>
              <a:rPr lang="en-US" sz="7003" spc="924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 </a:t>
            </a:r>
          </a:p>
          <a:p>
            <a:pPr algn="ctr">
              <a:lnSpc>
                <a:spcPts val="9804"/>
              </a:lnSpc>
            </a:pPr>
            <a:r>
              <a:rPr lang="en-US" sz="7003" spc="924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вихователя</a:t>
            </a:r>
            <a:r>
              <a:rPr lang="en-US" sz="7003" spc="924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 </a:t>
            </a:r>
          </a:p>
          <a:p>
            <a:pPr algn="ctr">
              <a:lnSpc>
                <a:spcPts val="9804"/>
              </a:lnSpc>
            </a:pPr>
            <a:r>
              <a:rPr lang="en-US" sz="7003" spc="924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ЗДО № 35  </a:t>
            </a:r>
          </a:p>
          <a:p>
            <a:pPr algn="ctr">
              <a:lnSpc>
                <a:spcPts val="9804"/>
              </a:lnSpc>
              <a:spcBef>
                <a:spcPct val="0"/>
              </a:spcBef>
            </a:pPr>
            <a:r>
              <a:rPr lang="en-US" sz="7003" spc="924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Сахнюк </a:t>
            </a:r>
            <a:r>
              <a:rPr lang="en-US" sz="7003" spc="924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Алли</a:t>
            </a:r>
            <a:r>
              <a:rPr lang="en-US" sz="7003" spc="924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 </a:t>
            </a:r>
            <a:r>
              <a:rPr lang="en-US" sz="7003" spc="924" dirty="0" err="1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Мико</a:t>
            </a:r>
            <a:r>
              <a:rPr lang="uk-UA" sz="7003" spc="924" dirty="0" err="1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ла</a:t>
            </a:r>
            <a:r>
              <a:rPr lang="en-US" sz="7003" spc="924" dirty="0" err="1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ївни</a:t>
            </a:r>
            <a:endParaRPr lang="en-US" sz="7003" spc="924" dirty="0">
              <a:gradFill>
                <a:gsLst>
                  <a:gs pos="0">
                    <a:srgbClr val="5170FF">
                      <a:alpha val="100000"/>
                    </a:srgbClr>
                  </a:gs>
                  <a:gs pos="100000">
                    <a:srgbClr val="FF66C4">
                      <a:alpha val="100000"/>
                    </a:srgbClr>
                  </a:gs>
                </a:gsLst>
                <a:lin ang="0"/>
              </a:gra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265985" y="9395441"/>
            <a:ext cx="975603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spc="264">
                <a:solidFill>
                  <a:srgbClr val="191919"/>
                </a:solidFill>
                <a:latin typeface="Arimo Bold"/>
                <a:ea typeface="Arimo Bold"/>
                <a:cs typeface="Arimo Bold"/>
                <a:sym typeface="Arimo Bold"/>
              </a:rPr>
              <a:t>Луцьк - 2025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97348" y="3791889"/>
            <a:ext cx="16693304" cy="5874641"/>
            <a:chOff x="0" y="0"/>
            <a:chExt cx="4396590" cy="15472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6591" cy="1547231"/>
            </a:xfrm>
            <a:custGeom>
              <a:avLst/>
              <a:gdLst/>
              <a:ahLst/>
              <a:cxnLst/>
              <a:rect l="l" t="t" r="r" b="b"/>
              <a:pathLst>
                <a:path w="4396591" h="1547231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1533781"/>
                  </a:lnTo>
                  <a:cubicBezTo>
                    <a:pt x="4396591" y="1537348"/>
                    <a:pt x="4395174" y="1540769"/>
                    <a:pt x="4392651" y="1543291"/>
                  </a:cubicBezTo>
                  <a:cubicBezTo>
                    <a:pt x="4390129" y="1545814"/>
                    <a:pt x="4386708" y="1547231"/>
                    <a:pt x="4383141" y="1547231"/>
                  </a:cubicBezTo>
                  <a:lnTo>
                    <a:pt x="13449" y="1547231"/>
                  </a:lnTo>
                  <a:cubicBezTo>
                    <a:pt x="6022" y="1547231"/>
                    <a:pt x="0" y="1541209"/>
                    <a:pt x="0" y="1533781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6590" cy="1585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240977" y="1663017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179036" y="3449734"/>
            <a:ext cx="3244575" cy="4326099"/>
          </a:xfrm>
          <a:custGeom>
            <a:avLst/>
            <a:gdLst/>
            <a:ahLst/>
            <a:cxnLst/>
            <a:rect l="l" t="t" r="r" b="b"/>
            <a:pathLst>
              <a:path w="3244575" h="4326099">
                <a:moveTo>
                  <a:pt x="0" y="0"/>
                </a:moveTo>
                <a:lnTo>
                  <a:pt x="3244574" y="0"/>
                </a:lnTo>
                <a:lnTo>
                  <a:pt x="3244574" y="4326099"/>
                </a:lnTo>
                <a:lnTo>
                  <a:pt x="0" y="432609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107041" y="5181392"/>
            <a:ext cx="2971878" cy="4502845"/>
          </a:xfrm>
          <a:custGeom>
            <a:avLst/>
            <a:gdLst/>
            <a:ahLst/>
            <a:cxnLst/>
            <a:rect l="l" t="t" r="r" b="b"/>
            <a:pathLst>
              <a:path w="2971878" h="4502845">
                <a:moveTo>
                  <a:pt x="0" y="0"/>
                </a:moveTo>
                <a:lnTo>
                  <a:pt x="2971878" y="0"/>
                </a:lnTo>
                <a:lnTo>
                  <a:pt x="2971878" y="4502846"/>
                </a:lnTo>
                <a:lnTo>
                  <a:pt x="0" y="450284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34959" y="3449734"/>
            <a:ext cx="3804733" cy="3387532"/>
          </a:xfrm>
          <a:custGeom>
            <a:avLst/>
            <a:gdLst/>
            <a:ahLst/>
            <a:cxnLst/>
            <a:rect l="l" t="t" r="r" b="b"/>
            <a:pathLst>
              <a:path w="3804733" h="3387532">
                <a:moveTo>
                  <a:pt x="0" y="0"/>
                </a:moveTo>
                <a:lnTo>
                  <a:pt x="3804733" y="0"/>
                </a:lnTo>
                <a:lnTo>
                  <a:pt x="3804733" y="3387532"/>
                </a:lnTo>
                <a:lnTo>
                  <a:pt x="0" y="3387532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 r="-18712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523727" y="5181392"/>
            <a:ext cx="2983161" cy="4467430"/>
          </a:xfrm>
          <a:custGeom>
            <a:avLst/>
            <a:gdLst/>
            <a:ahLst/>
            <a:cxnLst/>
            <a:rect l="l" t="t" r="r" b="b"/>
            <a:pathLst>
              <a:path w="2983161" h="4467430">
                <a:moveTo>
                  <a:pt x="0" y="0"/>
                </a:moveTo>
                <a:lnTo>
                  <a:pt x="2983161" y="0"/>
                </a:lnTo>
                <a:lnTo>
                  <a:pt x="2983161" y="4467430"/>
                </a:lnTo>
                <a:lnTo>
                  <a:pt x="0" y="446743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 t="-34900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648678" y="3706791"/>
            <a:ext cx="4060503" cy="3045377"/>
          </a:xfrm>
          <a:custGeom>
            <a:avLst/>
            <a:gdLst/>
            <a:ahLst/>
            <a:cxnLst/>
            <a:rect l="l" t="t" r="r" b="b"/>
            <a:pathLst>
              <a:path w="4060503" h="3045377">
                <a:moveTo>
                  <a:pt x="0" y="0"/>
                </a:moveTo>
                <a:lnTo>
                  <a:pt x="4060503" y="0"/>
                </a:lnTo>
                <a:lnTo>
                  <a:pt x="4060503" y="3045377"/>
                </a:lnTo>
                <a:lnTo>
                  <a:pt x="0" y="3045377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4366457" y="815563"/>
            <a:ext cx="10722326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Відкриті перегляди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199218" y="2106069"/>
            <a:ext cx="11889565" cy="1400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1"/>
              </a:lnSpc>
            </a:pPr>
            <a:r>
              <a:rPr lang="en-US" sz="4015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Фізкультурна розвага</a:t>
            </a:r>
          </a:p>
          <a:p>
            <a:pPr algn="ctr">
              <a:lnSpc>
                <a:spcPts val="5621"/>
              </a:lnSpc>
              <a:spcBef>
                <a:spcPct val="0"/>
              </a:spcBef>
            </a:pPr>
            <a:r>
              <a:rPr lang="en-US" sz="4015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"Подорож до чарівного острова"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97348" y="3791889"/>
            <a:ext cx="16693304" cy="5874641"/>
            <a:chOff x="0" y="0"/>
            <a:chExt cx="4396590" cy="15472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6591" cy="1547231"/>
            </a:xfrm>
            <a:custGeom>
              <a:avLst/>
              <a:gdLst/>
              <a:ahLst/>
              <a:cxnLst/>
              <a:rect l="l" t="t" r="r" b="b"/>
              <a:pathLst>
                <a:path w="4396591" h="1547231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1533781"/>
                  </a:lnTo>
                  <a:cubicBezTo>
                    <a:pt x="4396591" y="1537348"/>
                    <a:pt x="4395174" y="1540769"/>
                    <a:pt x="4392651" y="1543291"/>
                  </a:cubicBezTo>
                  <a:cubicBezTo>
                    <a:pt x="4390129" y="1545814"/>
                    <a:pt x="4386708" y="1547231"/>
                    <a:pt x="4383141" y="1547231"/>
                  </a:cubicBezTo>
                  <a:lnTo>
                    <a:pt x="13449" y="1547231"/>
                  </a:lnTo>
                  <a:cubicBezTo>
                    <a:pt x="6022" y="1547231"/>
                    <a:pt x="0" y="1541209"/>
                    <a:pt x="0" y="1533781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6590" cy="1585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240977" y="1663017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92548" y="3527601"/>
            <a:ext cx="4671005" cy="3503254"/>
          </a:xfrm>
          <a:custGeom>
            <a:avLst/>
            <a:gdLst/>
            <a:ahLst/>
            <a:cxnLst/>
            <a:rect l="l" t="t" r="r" b="b"/>
            <a:pathLst>
              <a:path w="4671005" h="3503254">
                <a:moveTo>
                  <a:pt x="0" y="0"/>
                </a:moveTo>
                <a:lnTo>
                  <a:pt x="4671005" y="0"/>
                </a:lnTo>
                <a:lnTo>
                  <a:pt x="4671005" y="3503254"/>
                </a:lnTo>
                <a:lnTo>
                  <a:pt x="0" y="350325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872490" y="3508551"/>
            <a:ext cx="4626045" cy="4094154"/>
          </a:xfrm>
          <a:custGeom>
            <a:avLst/>
            <a:gdLst/>
            <a:ahLst/>
            <a:cxnLst/>
            <a:rect l="l" t="t" r="r" b="b"/>
            <a:pathLst>
              <a:path w="4626045" h="4094154">
                <a:moveTo>
                  <a:pt x="0" y="0"/>
                </a:moveTo>
                <a:lnTo>
                  <a:pt x="4626044" y="0"/>
                </a:lnTo>
                <a:lnTo>
                  <a:pt x="4626044" y="4094154"/>
                </a:lnTo>
                <a:lnTo>
                  <a:pt x="0" y="409415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 r="-1800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498534" y="5143500"/>
            <a:ext cx="4210647" cy="4481183"/>
          </a:xfrm>
          <a:custGeom>
            <a:avLst/>
            <a:gdLst/>
            <a:ahLst/>
            <a:cxnLst/>
            <a:rect l="l" t="t" r="r" b="b"/>
            <a:pathLst>
              <a:path w="4210647" h="4481183">
                <a:moveTo>
                  <a:pt x="0" y="0"/>
                </a:moveTo>
                <a:lnTo>
                  <a:pt x="4210647" y="0"/>
                </a:lnTo>
                <a:lnTo>
                  <a:pt x="4210647" y="4481183"/>
                </a:lnTo>
                <a:lnTo>
                  <a:pt x="0" y="4481183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 l="-1825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675108" y="6457689"/>
            <a:ext cx="4222658" cy="3166994"/>
          </a:xfrm>
          <a:custGeom>
            <a:avLst/>
            <a:gdLst/>
            <a:ahLst/>
            <a:cxnLst/>
            <a:rect l="l" t="t" r="r" b="b"/>
            <a:pathLst>
              <a:path w="4222658" h="3166994">
                <a:moveTo>
                  <a:pt x="0" y="0"/>
                </a:moveTo>
                <a:lnTo>
                  <a:pt x="4222658" y="0"/>
                </a:lnTo>
                <a:lnTo>
                  <a:pt x="4222658" y="3166994"/>
                </a:lnTo>
                <a:lnTo>
                  <a:pt x="0" y="3166994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879814" y="1013980"/>
            <a:ext cx="10722326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Відкриті перегляди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90038" y="2124314"/>
            <a:ext cx="14907924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0"/>
              </a:lnSpc>
            </a:pPr>
            <a:r>
              <a:rPr lang="en-US" sz="3943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Заняття</a:t>
            </a:r>
            <a:r>
              <a:rPr lang="en-US" sz="3943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</a:p>
          <a:p>
            <a:pPr algn="ctr">
              <a:lnSpc>
                <a:spcPts val="5520"/>
              </a:lnSpc>
              <a:spcBef>
                <a:spcPct val="0"/>
              </a:spcBef>
            </a:pPr>
            <a:r>
              <a:rPr lang="en-US" sz="3943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"</a:t>
            </a:r>
            <a:r>
              <a:rPr lang="en-US" sz="3943" b="1" dirty="0" err="1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Колюч</a:t>
            </a:r>
            <a:r>
              <a:rPr lang="uk-UA" sz="3943" b="1" dirty="0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и</a:t>
            </a:r>
            <a:r>
              <a:rPr lang="en-US" sz="3943" b="1" dirty="0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й </a:t>
            </a:r>
            <a:r>
              <a:rPr lang="en-US" sz="3943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гопсодар</a:t>
            </a:r>
            <a:r>
              <a:rPr lang="en-US" sz="3943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3943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осіннього</a:t>
            </a:r>
            <a:r>
              <a:rPr lang="en-US" sz="3943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3943" b="1" dirty="0" err="1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лісу</a:t>
            </a:r>
            <a:r>
              <a:rPr lang="en-US" sz="3943" b="1" dirty="0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3943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та </a:t>
            </a:r>
            <a:r>
              <a:rPr lang="en-US" sz="3943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його</a:t>
            </a:r>
            <a:r>
              <a:rPr lang="en-US" sz="3943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3943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турботи</a:t>
            </a:r>
            <a:r>
              <a:rPr lang="en-US" sz="3943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"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97348" y="3791889"/>
            <a:ext cx="16693304" cy="5874641"/>
            <a:chOff x="0" y="0"/>
            <a:chExt cx="4396590" cy="15472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6591" cy="1547231"/>
            </a:xfrm>
            <a:custGeom>
              <a:avLst/>
              <a:gdLst/>
              <a:ahLst/>
              <a:cxnLst/>
              <a:rect l="l" t="t" r="r" b="b"/>
              <a:pathLst>
                <a:path w="4396591" h="1547231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1533781"/>
                  </a:lnTo>
                  <a:cubicBezTo>
                    <a:pt x="4396591" y="1537348"/>
                    <a:pt x="4395174" y="1540769"/>
                    <a:pt x="4392651" y="1543291"/>
                  </a:cubicBezTo>
                  <a:cubicBezTo>
                    <a:pt x="4390129" y="1545814"/>
                    <a:pt x="4386708" y="1547231"/>
                    <a:pt x="4383141" y="1547231"/>
                  </a:cubicBezTo>
                  <a:lnTo>
                    <a:pt x="13449" y="1547231"/>
                  </a:lnTo>
                  <a:cubicBezTo>
                    <a:pt x="6022" y="1547231"/>
                    <a:pt x="0" y="1541209"/>
                    <a:pt x="0" y="1533781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6590" cy="1585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240977" y="1663017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39917" y="3409148"/>
            <a:ext cx="4807900" cy="3638314"/>
          </a:xfrm>
          <a:custGeom>
            <a:avLst/>
            <a:gdLst/>
            <a:ahLst/>
            <a:cxnLst/>
            <a:rect l="l" t="t" r="r" b="b"/>
            <a:pathLst>
              <a:path w="4807900" h="3638314">
                <a:moveTo>
                  <a:pt x="0" y="0"/>
                </a:moveTo>
                <a:lnTo>
                  <a:pt x="4807900" y="0"/>
                </a:lnTo>
                <a:lnTo>
                  <a:pt x="4807900" y="3638314"/>
                </a:lnTo>
                <a:lnTo>
                  <a:pt x="0" y="363831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 r="-11086" b="-1009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036454" y="6908387"/>
            <a:ext cx="4172406" cy="3129304"/>
          </a:xfrm>
          <a:custGeom>
            <a:avLst/>
            <a:gdLst/>
            <a:ahLst/>
            <a:cxnLst/>
            <a:rect l="l" t="t" r="r" b="b"/>
            <a:pathLst>
              <a:path w="4172406" h="3129304">
                <a:moveTo>
                  <a:pt x="0" y="0"/>
                </a:moveTo>
                <a:lnTo>
                  <a:pt x="4172406" y="0"/>
                </a:lnTo>
                <a:lnTo>
                  <a:pt x="4172406" y="3129304"/>
                </a:lnTo>
                <a:lnTo>
                  <a:pt x="0" y="312930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577313" y="3409148"/>
            <a:ext cx="4318628" cy="3929789"/>
          </a:xfrm>
          <a:custGeom>
            <a:avLst/>
            <a:gdLst/>
            <a:ahLst/>
            <a:cxnLst/>
            <a:rect l="l" t="t" r="r" b="b"/>
            <a:pathLst>
              <a:path w="4318628" h="3929789">
                <a:moveTo>
                  <a:pt x="0" y="0"/>
                </a:moveTo>
                <a:lnTo>
                  <a:pt x="4318628" y="0"/>
                </a:lnTo>
                <a:lnTo>
                  <a:pt x="4318628" y="3929789"/>
                </a:lnTo>
                <a:lnTo>
                  <a:pt x="0" y="392978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 l="-21328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116821" y="6685261"/>
            <a:ext cx="3323096" cy="3352430"/>
          </a:xfrm>
          <a:custGeom>
            <a:avLst/>
            <a:gdLst/>
            <a:ahLst/>
            <a:cxnLst/>
            <a:rect l="l" t="t" r="r" b="b"/>
            <a:pathLst>
              <a:path w="3323096" h="3352430">
                <a:moveTo>
                  <a:pt x="0" y="0"/>
                </a:moveTo>
                <a:lnTo>
                  <a:pt x="3323096" y="0"/>
                </a:lnTo>
                <a:lnTo>
                  <a:pt x="3323096" y="3352430"/>
                </a:lnTo>
                <a:lnTo>
                  <a:pt x="0" y="335243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96957" y="3409148"/>
            <a:ext cx="3819865" cy="4238407"/>
          </a:xfrm>
          <a:custGeom>
            <a:avLst/>
            <a:gdLst/>
            <a:ahLst/>
            <a:cxnLst/>
            <a:rect l="l" t="t" r="r" b="b"/>
            <a:pathLst>
              <a:path w="3819865" h="4238407">
                <a:moveTo>
                  <a:pt x="0" y="0"/>
                </a:moveTo>
                <a:lnTo>
                  <a:pt x="3819864" y="0"/>
                </a:lnTo>
                <a:lnTo>
                  <a:pt x="3819864" y="4238407"/>
                </a:lnTo>
                <a:lnTo>
                  <a:pt x="0" y="4238407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879814" y="1013980"/>
            <a:ext cx="10722326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Відкриті перегляди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578679" y="2000808"/>
            <a:ext cx="11130643" cy="1408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Відкрите заняття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"Граємо в зимку - дбаємо про безпеку"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97348" y="3791889"/>
            <a:ext cx="16693304" cy="5874641"/>
            <a:chOff x="0" y="0"/>
            <a:chExt cx="4396590" cy="15472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6591" cy="1547231"/>
            </a:xfrm>
            <a:custGeom>
              <a:avLst/>
              <a:gdLst/>
              <a:ahLst/>
              <a:cxnLst/>
              <a:rect l="l" t="t" r="r" b="b"/>
              <a:pathLst>
                <a:path w="4396591" h="1547231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1533781"/>
                  </a:lnTo>
                  <a:cubicBezTo>
                    <a:pt x="4396591" y="1537348"/>
                    <a:pt x="4395174" y="1540769"/>
                    <a:pt x="4392651" y="1543291"/>
                  </a:cubicBezTo>
                  <a:cubicBezTo>
                    <a:pt x="4390129" y="1545814"/>
                    <a:pt x="4386708" y="1547231"/>
                    <a:pt x="4383141" y="1547231"/>
                  </a:cubicBezTo>
                  <a:lnTo>
                    <a:pt x="13449" y="1547231"/>
                  </a:lnTo>
                  <a:cubicBezTo>
                    <a:pt x="6022" y="1547231"/>
                    <a:pt x="0" y="1541209"/>
                    <a:pt x="0" y="1533781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6590" cy="1585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240977" y="1663017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245174" y="2853102"/>
            <a:ext cx="3840236" cy="4041250"/>
          </a:xfrm>
          <a:custGeom>
            <a:avLst/>
            <a:gdLst/>
            <a:ahLst/>
            <a:cxnLst/>
            <a:rect l="l" t="t" r="r" b="b"/>
            <a:pathLst>
              <a:path w="3840236" h="4041250">
                <a:moveTo>
                  <a:pt x="0" y="0"/>
                </a:moveTo>
                <a:lnTo>
                  <a:pt x="3840236" y="0"/>
                </a:lnTo>
                <a:lnTo>
                  <a:pt x="3840236" y="4041250"/>
                </a:lnTo>
                <a:lnTo>
                  <a:pt x="0" y="404125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 l="-14205" r="-2610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969540" y="6944196"/>
            <a:ext cx="4327697" cy="3245773"/>
          </a:xfrm>
          <a:custGeom>
            <a:avLst/>
            <a:gdLst/>
            <a:ahLst/>
            <a:cxnLst/>
            <a:rect l="l" t="t" r="r" b="b"/>
            <a:pathLst>
              <a:path w="4327697" h="3245773">
                <a:moveTo>
                  <a:pt x="0" y="0"/>
                </a:moveTo>
                <a:lnTo>
                  <a:pt x="4327696" y="0"/>
                </a:lnTo>
                <a:lnTo>
                  <a:pt x="4327696" y="3245772"/>
                </a:lnTo>
                <a:lnTo>
                  <a:pt x="0" y="324577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05334" y="2935255"/>
            <a:ext cx="3737554" cy="4132214"/>
          </a:xfrm>
          <a:custGeom>
            <a:avLst/>
            <a:gdLst/>
            <a:ahLst/>
            <a:cxnLst/>
            <a:rect l="l" t="t" r="r" b="b"/>
            <a:pathLst>
              <a:path w="3737554" h="4132214">
                <a:moveTo>
                  <a:pt x="0" y="0"/>
                </a:moveTo>
                <a:lnTo>
                  <a:pt x="3737554" y="0"/>
                </a:lnTo>
                <a:lnTo>
                  <a:pt x="3737554" y="4132215"/>
                </a:lnTo>
                <a:lnTo>
                  <a:pt x="0" y="413221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 t="-20598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142519" y="6682700"/>
            <a:ext cx="4957590" cy="3564418"/>
          </a:xfrm>
          <a:custGeom>
            <a:avLst/>
            <a:gdLst/>
            <a:ahLst/>
            <a:cxnLst/>
            <a:rect l="l" t="t" r="r" b="b"/>
            <a:pathLst>
              <a:path w="4957590" h="3564418">
                <a:moveTo>
                  <a:pt x="0" y="0"/>
                </a:moveTo>
                <a:lnTo>
                  <a:pt x="4957590" y="0"/>
                </a:lnTo>
                <a:lnTo>
                  <a:pt x="4957590" y="3564418"/>
                </a:lnTo>
                <a:lnTo>
                  <a:pt x="0" y="356441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 l="-8460" t="-15414" r="-6402" b="-4404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879814" y="1013980"/>
            <a:ext cx="10722326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Відкриті перегляди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8546" y="2106069"/>
            <a:ext cx="15690907" cy="1408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Педагогічний квест, майстер-клас спільно з батьками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"Сила української жінки"</a:t>
            </a:r>
          </a:p>
        </p:txBody>
      </p:sp>
      <p:sp>
        <p:nvSpPr>
          <p:cNvPr id="16" name="Freeform 16"/>
          <p:cNvSpPr/>
          <p:nvPr/>
        </p:nvSpPr>
        <p:spPr>
          <a:xfrm>
            <a:off x="6097211" y="3514409"/>
            <a:ext cx="4422922" cy="4950500"/>
          </a:xfrm>
          <a:custGeom>
            <a:avLst/>
            <a:gdLst/>
            <a:ahLst/>
            <a:cxnLst/>
            <a:rect l="l" t="t" r="r" b="b"/>
            <a:pathLst>
              <a:path w="4422922" h="4950500">
                <a:moveTo>
                  <a:pt x="0" y="0"/>
                </a:moveTo>
                <a:lnTo>
                  <a:pt x="4422922" y="0"/>
                </a:lnTo>
                <a:lnTo>
                  <a:pt x="4422922" y="4950500"/>
                </a:lnTo>
                <a:lnTo>
                  <a:pt x="0" y="4950500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 l="-32663" r="-16573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80119" y="2458494"/>
            <a:ext cx="4899121" cy="3748023"/>
          </a:xfrm>
          <a:custGeom>
            <a:avLst/>
            <a:gdLst/>
            <a:ahLst/>
            <a:cxnLst/>
            <a:rect l="l" t="t" r="r" b="b"/>
            <a:pathLst>
              <a:path w="4899121" h="3748023">
                <a:moveTo>
                  <a:pt x="0" y="0"/>
                </a:moveTo>
                <a:lnTo>
                  <a:pt x="4899121" y="0"/>
                </a:lnTo>
                <a:lnTo>
                  <a:pt x="4899121" y="3748024"/>
                </a:lnTo>
                <a:lnTo>
                  <a:pt x="0" y="374802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 r="-13871" b="-1163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315953" y="2458494"/>
            <a:ext cx="4935937" cy="3701953"/>
          </a:xfrm>
          <a:custGeom>
            <a:avLst/>
            <a:gdLst/>
            <a:ahLst/>
            <a:cxnLst/>
            <a:rect l="l" t="t" r="r" b="b"/>
            <a:pathLst>
              <a:path w="4935937" h="3701953">
                <a:moveTo>
                  <a:pt x="0" y="0"/>
                </a:moveTo>
                <a:lnTo>
                  <a:pt x="4935937" y="0"/>
                </a:lnTo>
                <a:lnTo>
                  <a:pt x="4935937" y="3701953"/>
                </a:lnTo>
                <a:lnTo>
                  <a:pt x="0" y="370195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171297" y="6273193"/>
            <a:ext cx="4960470" cy="3842618"/>
          </a:xfrm>
          <a:custGeom>
            <a:avLst/>
            <a:gdLst/>
            <a:ahLst/>
            <a:cxnLst/>
            <a:rect l="l" t="t" r="r" b="b"/>
            <a:pathLst>
              <a:path w="4960470" h="3842618">
                <a:moveTo>
                  <a:pt x="0" y="0"/>
                </a:moveTo>
                <a:lnTo>
                  <a:pt x="4960470" y="0"/>
                </a:lnTo>
                <a:lnTo>
                  <a:pt x="4960470" y="3842617"/>
                </a:lnTo>
                <a:lnTo>
                  <a:pt x="0" y="3842617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 l="-8876" t="-10310" r="-5295" b="-22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514186" y="2458494"/>
            <a:ext cx="5125781" cy="3701953"/>
          </a:xfrm>
          <a:custGeom>
            <a:avLst/>
            <a:gdLst/>
            <a:ahLst/>
            <a:cxnLst/>
            <a:rect l="l" t="t" r="r" b="b"/>
            <a:pathLst>
              <a:path w="5125781" h="3701953">
                <a:moveTo>
                  <a:pt x="0" y="0"/>
                </a:moveTo>
                <a:lnTo>
                  <a:pt x="5125781" y="0"/>
                </a:lnTo>
                <a:lnTo>
                  <a:pt x="5125781" y="3701953"/>
                </a:lnTo>
                <a:lnTo>
                  <a:pt x="0" y="3701953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 l="-8548" t="-14032" r="-6225" b="-5154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292676" y="6338192"/>
            <a:ext cx="3628747" cy="3777619"/>
          </a:xfrm>
          <a:custGeom>
            <a:avLst/>
            <a:gdLst/>
            <a:ahLst/>
            <a:cxnLst/>
            <a:rect l="l" t="t" r="r" b="b"/>
            <a:pathLst>
              <a:path w="3628747" h="3777619">
                <a:moveTo>
                  <a:pt x="0" y="0"/>
                </a:moveTo>
                <a:lnTo>
                  <a:pt x="3628747" y="0"/>
                </a:lnTo>
                <a:lnTo>
                  <a:pt x="3628747" y="3777618"/>
                </a:lnTo>
                <a:lnTo>
                  <a:pt x="0" y="377761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 l="-26048" t="-12447" r="-40232" b="-7349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070100" y="6338192"/>
            <a:ext cx="4713796" cy="3777619"/>
          </a:xfrm>
          <a:custGeom>
            <a:avLst/>
            <a:gdLst/>
            <a:ahLst/>
            <a:cxnLst/>
            <a:rect l="l" t="t" r="r" b="b"/>
            <a:pathLst>
              <a:path w="4713796" h="3777619">
                <a:moveTo>
                  <a:pt x="0" y="0"/>
                </a:moveTo>
                <a:lnTo>
                  <a:pt x="4713796" y="0"/>
                </a:lnTo>
                <a:lnTo>
                  <a:pt x="4713796" y="3777618"/>
                </a:lnTo>
                <a:lnTo>
                  <a:pt x="0" y="3777618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/>
            <a:stretch>
              <a:fillRect r="-15973" b="-8536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22630" y="631040"/>
            <a:ext cx="17442740" cy="1189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Наші розваги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58347" y="1718562"/>
            <a:ext cx="3237458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5170FF"/>
                </a:solidFill>
                <a:latin typeface="PT Serif Bold"/>
                <a:ea typeface="PT Serif Bold"/>
                <a:cs typeface="PT Serif Bold"/>
                <a:sym typeface="PT Serif Bold"/>
              </a:rPr>
              <a:t> </a:t>
            </a:r>
            <a:r>
              <a:rPr lang="en-US" sz="3999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PT Serif Bold"/>
                <a:ea typeface="PT Serif Bold"/>
                <a:cs typeface="PT Serif Bold"/>
                <a:sym typeface="PT Serif Bold"/>
              </a:rPr>
              <a:t>«Стрітення»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2458015" y="1718562"/>
            <a:ext cx="12781508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PT Serif Bold"/>
                <a:ea typeface="PT Serif Bold"/>
                <a:cs typeface="PT Serif Bold"/>
                <a:sym typeface="PT Serif Bold"/>
              </a:rPr>
              <a:t>« День сніговика»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797348" y="3161608"/>
            <a:ext cx="4438482" cy="5026183"/>
          </a:xfrm>
          <a:custGeom>
            <a:avLst/>
            <a:gdLst/>
            <a:ahLst/>
            <a:cxnLst/>
            <a:rect l="l" t="t" r="r" b="b"/>
            <a:pathLst>
              <a:path w="4438482" h="5026183">
                <a:moveTo>
                  <a:pt x="0" y="0"/>
                </a:moveTo>
                <a:lnTo>
                  <a:pt x="4438482" y="0"/>
                </a:lnTo>
                <a:lnTo>
                  <a:pt x="4438482" y="5026183"/>
                </a:lnTo>
                <a:lnTo>
                  <a:pt x="0" y="502618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 t="-1491" b="-149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053058" y="3065546"/>
            <a:ext cx="3174918" cy="4511428"/>
          </a:xfrm>
          <a:custGeom>
            <a:avLst/>
            <a:gdLst/>
            <a:ahLst/>
            <a:cxnLst/>
            <a:rect l="l" t="t" r="r" b="b"/>
            <a:pathLst>
              <a:path w="3174918" h="4511428">
                <a:moveTo>
                  <a:pt x="0" y="0"/>
                </a:moveTo>
                <a:lnTo>
                  <a:pt x="3174918" y="0"/>
                </a:lnTo>
                <a:lnTo>
                  <a:pt x="3174918" y="4511428"/>
                </a:lnTo>
                <a:lnTo>
                  <a:pt x="0" y="45114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703936" y="5321260"/>
            <a:ext cx="4056817" cy="4751762"/>
          </a:xfrm>
          <a:custGeom>
            <a:avLst/>
            <a:gdLst/>
            <a:ahLst/>
            <a:cxnLst/>
            <a:rect l="l" t="t" r="r" b="b"/>
            <a:pathLst>
              <a:path w="4056817" h="4751762">
                <a:moveTo>
                  <a:pt x="0" y="0"/>
                </a:moveTo>
                <a:lnTo>
                  <a:pt x="4056817" y="0"/>
                </a:lnTo>
                <a:lnTo>
                  <a:pt x="4056817" y="4751762"/>
                </a:lnTo>
                <a:lnTo>
                  <a:pt x="0" y="4751762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694701" y="5548416"/>
            <a:ext cx="3553938" cy="4738584"/>
          </a:xfrm>
          <a:custGeom>
            <a:avLst/>
            <a:gdLst/>
            <a:ahLst/>
            <a:cxnLst/>
            <a:rect l="l" t="t" r="r" b="b"/>
            <a:pathLst>
              <a:path w="3553938" h="4738584">
                <a:moveTo>
                  <a:pt x="0" y="0"/>
                </a:moveTo>
                <a:lnTo>
                  <a:pt x="3553938" y="0"/>
                </a:lnTo>
                <a:lnTo>
                  <a:pt x="3553938" y="4738584"/>
                </a:lnTo>
                <a:lnTo>
                  <a:pt x="0" y="4738584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28700" y="464899"/>
            <a:ext cx="16230600" cy="2014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67"/>
              </a:lnSpc>
            </a:pPr>
            <a:r>
              <a:rPr lang="en-US" sz="5690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Дидактичні</a:t>
            </a:r>
            <a:r>
              <a:rPr lang="en-US" sz="5690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5690" b="1" dirty="0" err="1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ігри</a:t>
            </a:r>
            <a:r>
              <a:rPr lang="uk-UA" sz="5690" b="1" dirty="0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,</a:t>
            </a:r>
            <a:r>
              <a:rPr lang="en-US" sz="5690" b="1" dirty="0" smtClean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endParaRPr lang="en-US" sz="5690" b="1" dirty="0">
              <a:gradFill>
                <a:gsLst>
                  <a:gs pos="0">
                    <a:srgbClr val="5170FF">
                      <a:alpha val="100000"/>
                    </a:srgbClr>
                  </a:gs>
                  <a:gs pos="100000">
                    <a:srgbClr val="FF66C4">
                      <a:alpha val="100000"/>
                    </a:srgbClr>
                  </a:gs>
                </a:gsLst>
                <a:lin ang="0"/>
              </a:gradFill>
              <a:latin typeface="Lovelace Text Bold"/>
              <a:ea typeface="Lovelace Text Bold"/>
              <a:cs typeface="Lovelace Text Bold"/>
              <a:sym typeface="Lovelace Text Bold"/>
            </a:endParaRPr>
          </a:p>
          <a:p>
            <a:pPr algn="ctr">
              <a:lnSpc>
                <a:spcPts val="7967"/>
              </a:lnSpc>
              <a:spcBef>
                <a:spcPct val="0"/>
              </a:spcBef>
            </a:pPr>
            <a:r>
              <a:rPr lang="en-US" sz="5690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які</a:t>
            </a:r>
            <a:r>
              <a:rPr lang="en-US" sz="5690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5690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спрямовані</a:t>
            </a:r>
            <a:r>
              <a:rPr lang="en-US" sz="5690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5690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на</a:t>
            </a:r>
            <a:r>
              <a:rPr lang="en-US" sz="5690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5690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розвиток</a:t>
            </a:r>
            <a:r>
              <a:rPr lang="en-US" sz="5690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5690" b="1" dirty="0" err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мовлення</a:t>
            </a:r>
            <a:r>
              <a:rPr lang="en-US" sz="5690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5601741" y="5292833"/>
            <a:ext cx="7084517" cy="4808616"/>
          </a:xfrm>
          <a:custGeom>
            <a:avLst/>
            <a:gdLst/>
            <a:ahLst/>
            <a:cxnLst/>
            <a:rect l="l" t="t" r="r" b="b"/>
            <a:pathLst>
              <a:path w="7084517" h="4808616">
                <a:moveTo>
                  <a:pt x="0" y="0"/>
                </a:moveTo>
                <a:lnTo>
                  <a:pt x="7084518" y="0"/>
                </a:lnTo>
                <a:lnTo>
                  <a:pt x="7084518" y="4808616"/>
                </a:lnTo>
                <a:lnTo>
                  <a:pt x="0" y="480861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11717" y="2882339"/>
            <a:ext cx="6019315" cy="3769596"/>
          </a:xfrm>
          <a:custGeom>
            <a:avLst/>
            <a:gdLst/>
            <a:ahLst/>
            <a:cxnLst/>
            <a:rect l="l" t="t" r="r" b="b"/>
            <a:pathLst>
              <a:path w="6019315" h="3769596">
                <a:moveTo>
                  <a:pt x="0" y="0"/>
                </a:moveTo>
                <a:lnTo>
                  <a:pt x="6019314" y="0"/>
                </a:lnTo>
                <a:lnTo>
                  <a:pt x="6019314" y="3769596"/>
                </a:lnTo>
                <a:lnTo>
                  <a:pt x="0" y="376959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176893" y="2458494"/>
            <a:ext cx="5313759" cy="4835520"/>
          </a:xfrm>
          <a:custGeom>
            <a:avLst/>
            <a:gdLst/>
            <a:ahLst/>
            <a:cxnLst/>
            <a:rect l="l" t="t" r="r" b="b"/>
            <a:pathLst>
              <a:path w="5313759" h="4835520">
                <a:moveTo>
                  <a:pt x="0" y="0"/>
                </a:moveTo>
                <a:lnTo>
                  <a:pt x="5313759" y="0"/>
                </a:lnTo>
                <a:lnTo>
                  <a:pt x="5313759" y="4835521"/>
                </a:lnTo>
                <a:lnTo>
                  <a:pt x="0" y="4835521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279927" y="825088"/>
            <a:ext cx="16805483" cy="1055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Екологічно-природнича діяльність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97348" y="2458494"/>
            <a:ext cx="16911833" cy="7208036"/>
            <a:chOff x="0" y="0"/>
            <a:chExt cx="4454145" cy="189841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454146" cy="1898413"/>
            </a:xfrm>
            <a:custGeom>
              <a:avLst/>
              <a:gdLst/>
              <a:ahLst/>
              <a:cxnLst/>
              <a:rect l="l" t="t" r="r" b="b"/>
              <a:pathLst>
                <a:path w="4454146" h="1898413">
                  <a:moveTo>
                    <a:pt x="13276" y="0"/>
                  </a:moveTo>
                  <a:lnTo>
                    <a:pt x="4440870" y="0"/>
                  </a:lnTo>
                  <a:cubicBezTo>
                    <a:pt x="4444391" y="0"/>
                    <a:pt x="4447768" y="1399"/>
                    <a:pt x="4450257" y="3888"/>
                  </a:cubicBezTo>
                  <a:cubicBezTo>
                    <a:pt x="4452747" y="6378"/>
                    <a:pt x="4454146" y="9755"/>
                    <a:pt x="4454146" y="13276"/>
                  </a:cubicBezTo>
                  <a:lnTo>
                    <a:pt x="4454146" y="1885137"/>
                  </a:lnTo>
                  <a:cubicBezTo>
                    <a:pt x="4454146" y="1892469"/>
                    <a:pt x="4448202" y="1898413"/>
                    <a:pt x="4440870" y="1898413"/>
                  </a:cubicBezTo>
                  <a:lnTo>
                    <a:pt x="13276" y="1898413"/>
                  </a:lnTo>
                  <a:cubicBezTo>
                    <a:pt x="9755" y="1898413"/>
                    <a:pt x="6378" y="1897014"/>
                    <a:pt x="3888" y="1894524"/>
                  </a:cubicBezTo>
                  <a:cubicBezTo>
                    <a:pt x="1399" y="1892035"/>
                    <a:pt x="0" y="1888658"/>
                    <a:pt x="0" y="1885137"/>
                  </a:cubicBezTo>
                  <a:lnTo>
                    <a:pt x="0" y="13276"/>
                  </a:lnTo>
                  <a:cubicBezTo>
                    <a:pt x="0" y="9755"/>
                    <a:pt x="1399" y="6378"/>
                    <a:pt x="3888" y="3888"/>
                  </a:cubicBezTo>
                  <a:cubicBezTo>
                    <a:pt x="6378" y="1399"/>
                    <a:pt x="9755" y="0"/>
                    <a:pt x="1327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454145" cy="1936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240977" y="1663017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6164727"/>
            <a:ext cx="3720687" cy="3204442"/>
          </a:xfrm>
          <a:custGeom>
            <a:avLst/>
            <a:gdLst/>
            <a:ahLst/>
            <a:cxnLst/>
            <a:rect l="l" t="t" r="r" b="b"/>
            <a:pathLst>
              <a:path w="3720687" h="3204442">
                <a:moveTo>
                  <a:pt x="0" y="0"/>
                </a:moveTo>
                <a:lnTo>
                  <a:pt x="3720687" y="0"/>
                </a:lnTo>
                <a:lnTo>
                  <a:pt x="3720687" y="3204442"/>
                </a:lnTo>
                <a:lnTo>
                  <a:pt x="0" y="3204442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196164" y="4358076"/>
            <a:ext cx="3640985" cy="3408872"/>
          </a:xfrm>
          <a:custGeom>
            <a:avLst/>
            <a:gdLst/>
            <a:ahLst/>
            <a:cxnLst/>
            <a:rect l="l" t="t" r="r" b="b"/>
            <a:pathLst>
              <a:path w="3640985" h="3408872">
                <a:moveTo>
                  <a:pt x="0" y="0"/>
                </a:moveTo>
                <a:lnTo>
                  <a:pt x="3640985" y="0"/>
                </a:lnTo>
                <a:lnTo>
                  <a:pt x="3640985" y="3408872"/>
                </a:lnTo>
                <a:lnTo>
                  <a:pt x="0" y="340887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91567" y="1993376"/>
            <a:ext cx="2794954" cy="3604018"/>
          </a:xfrm>
          <a:custGeom>
            <a:avLst/>
            <a:gdLst/>
            <a:ahLst/>
            <a:cxnLst/>
            <a:rect l="l" t="t" r="r" b="b"/>
            <a:pathLst>
              <a:path w="2794954" h="3604018">
                <a:moveTo>
                  <a:pt x="0" y="0"/>
                </a:moveTo>
                <a:lnTo>
                  <a:pt x="2794954" y="0"/>
                </a:lnTo>
                <a:lnTo>
                  <a:pt x="2794954" y="3604018"/>
                </a:lnTo>
                <a:lnTo>
                  <a:pt x="0" y="360401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 t="-10117" b="-10117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931608" y="5158697"/>
            <a:ext cx="5441158" cy="4523030"/>
          </a:xfrm>
          <a:custGeom>
            <a:avLst/>
            <a:gdLst/>
            <a:ahLst/>
            <a:cxnLst/>
            <a:rect l="l" t="t" r="r" b="b"/>
            <a:pathLst>
              <a:path w="5441158" h="4523030">
                <a:moveTo>
                  <a:pt x="0" y="0"/>
                </a:moveTo>
                <a:lnTo>
                  <a:pt x="5441157" y="0"/>
                </a:lnTo>
                <a:lnTo>
                  <a:pt x="5441157" y="4523031"/>
                </a:lnTo>
                <a:lnTo>
                  <a:pt x="0" y="4523031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 r="-10834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749387" y="815563"/>
            <a:ext cx="9007754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Освітнній процес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837149" y="3177772"/>
            <a:ext cx="3989564" cy="1569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4560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Фізкультурні </a:t>
            </a:r>
          </a:p>
          <a:p>
            <a:pPr algn="ctr">
              <a:lnSpc>
                <a:spcPts val="6384"/>
              </a:lnSpc>
            </a:pPr>
            <a:r>
              <a:rPr lang="en-US" sz="4560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розваги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464639" y="7761710"/>
            <a:ext cx="3989564" cy="149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57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Використання </a:t>
            </a:r>
          </a:p>
          <a:p>
            <a:pPr algn="ctr">
              <a:lnSpc>
                <a:spcPts val="4000"/>
              </a:lnSpc>
            </a:pPr>
            <a:r>
              <a:rPr lang="en-US" sz="2857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спадщини </a:t>
            </a:r>
          </a:p>
          <a:p>
            <a:pPr algn="ctr">
              <a:lnSpc>
                <a:spcPts val="4000"/>
              </a:lnSpc>
            </a:pPr>
            <a:r>
              <a:rPr lang="en-US" sz="2857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В. О. Сухомлинського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830784" y="5951640"/>
            <a:ext cx="3017118" cy="4022824"/>
          </a:xfrm>
          <a:custGeom>
            <a:avLst/>
            <a:gdLst/>
            <a:ahLst/>
            <a:cxnLst/>
            <a:rect l="l" t="t" r="r" b="b"/>
            <a:pathLst>
              <a:path w="3017118" h="4022824">
                <a:moveTo>
                  <a:pt x="0" y="0"/>
                </a:moveTo>
                <a:lnTo>
                  <a:pt x="3017118" y="0"/>
                </a:lnTo>
                <a:lnTo>
                  <a:pt x="3017118" y="4022824"/>
                </a:lnTo>
                <a:lnTo>
                  <a:pt x="0" y="402282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099135" y="2359203"/>
            <a:ext cx="3211813" cy="4282417"/>
          </a:xfrm>
          <a:custGeom>
            <a:avLst/>
            <a:gdLst/>
            <a:ahLst/>
            <a:cxnLst/>
            <a:rect l="l" t="t" r="r" b="b"/>
            <a:pathLst>
              <a:path w="3211813" h="4282417">
                <a:moveTo>
                  <a:pt x="0" y="0"/>
                </a:moveTo>
                <a:lnTo>
                  <a:pt x="3211813" y="0"/>
                </a:lnTo>
                <a:lnTo>
                  <a:pt x="3211813" y="4282417"/>
                </a:lnTo>
                <a:lnTo>
                  <a:pt x="0" y="428241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199218" y="6107908"/>
            <a:ext cx="2899917" cy="3866556"/>
          </a:xfrm>
          <a:custGeom>
            <a:avLst/>
            <a:gdLst/>
            <a:ahLst/>
            <a:cxnLst/>
            <a:rect l="l" t="t" r="r" b="b"/>
            <a:pathLst>
              <a:path w="2899917" h="3866556">
                <a:moveTo>
                  <a:pt x="0" y="0"/>
                </a:moveTo>
                <a:lnTo>
                  <a:pt x="2899917" y="0"/>
                </a:lnTo>
                <a:lnTo>
                  <a:pt x="2899917" y="3866556"/>
                </a:lnTo>
                <a:lnTo>
                  <a:pt x="0" y="386655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97348" y="2458494"/>
            <a:ext cx="3062876" cy="4083834"/>
          </a:xfrm>
          <a:custGeom>
            <a:avLst/>
            <a:gdLst/>
            <a:ahLst/>
            <a:cxnLst/>
            <a:rect l="l" t="t" r="r" b="b"/>
            <a:pathLst>
              <a:path w="3062876" h="4083834">
                <a:moveTo>
                  <a:pt x="0" y="0"/>
                </a:moveTo>
                <a:lnTo>
                  <a:pt x="3062875" y="0"/>
                </a:lnTo>
                <a:lnTo>
                  <a:pt x="3062875" y="4083835"/>
                </a:lnTo>
                <a:lnTo>
                  <a:pt x="0" y="4083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144000" y="5951640"/>
            <a:ext cx="3017118" cy="4022824"/>
          </a:xfrm>
          <a:custGeom>
            <a:avLst/>
            <a:gdLst/>
            <a:ahLst/>
            <a:cxnLst/>
            <a:rect l="l" t="t" r="r" b="b"/>
            <a:pathLst>
              <a:path w="3017118" h="4022824">
                <a:moveTo>
                  <a:pt x="0" y="0"/>
                </a:moveTo>
                <a:lnTo>
                  <a:pt x="3017118" y="0"/>
                </a:lnTo>
                <a:lnTo>
                  <a:pt x="3017118" y="4022824"/>
                </a:lnTo>
                <a:lnTo>
                  <a:pt x="0" y="4022824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527859" y="2458494"/>
            <a:ext cx="3302924" cy="4403899"/>
          </a:xfrm>
          <a:custGeom>
            <a:avLst/>
            <a:gdLst/>
            <a:ahLst/>
            <a:cxnLst/>
            <a:rect l="l" t="t" r="r" b="b"/>
            <a:pathLst>
              <a:path w="3302924" h="4403899">
                <a:moveTo>
                  <a:pt x="0" y="0"/>
                </a:moveTo>
                <a:lnTo>
                  <a:pt x="3302925" y="0"/>
                </a:lnTo>
                <a:lnTo>
                  <a:pt x="3302925" y="4403900"/>
                </a:lnTo>
                <a:lnTo>
                  <a:pt x="0" y="4403900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64296" y="434521"/>
            <a:ext cx="16693304" cy="1055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Пошуково - дослідницька діяльність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998918" y="5351506"/>
            <a:ext cx="3446164" cy="4594886"/>
          </a:xfrm>
          <a:custGeom>
            <a:avLst/>
            <a:gdLst/>
            <a:ahLst/>
            <a:cxnLst/>
            <a:rect l="l" t="t" r="r" b="b"/>
            <a:pathLst>
              <a:path w="3446164" h="4594886">
                <a:moveTo>
                  <a:pt x="0" y="0"/>
                </a:moveTo>
                <a:lnTo>
                  <a:pt x="3446165" y="0"/>
                </a:lnTo>
                <a:lnTo>
                  <a:pt x="3446165" y="4594886"/>
                </a:lnTo>
                <a:lnTo>
                  <a:pt x="0" y="459488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438040" y="5399698"/>
            <a:ext cx="4084902" cy="4594886"/>
          </a:xfrm>
          <a:custGeom>
            <a:avLst/>
            <a:gdLst/>
            <a:ahLst/>
            <a:cxnLst/>
            <a:rect l="l" t="t" r="r" b="b"/>
            <a:pathLst>
              <a:path w="4084902" h="4594886">
                <a:moveTo>
                  <a:pt x="0" y="0"/>
                </a:moveTo>
                <a:lnTo>
                  <a:pt x="4084902" y="0"/>
                </a:lnTo>
                <a:lnTo>
                  <a:pt x="4084902" y="4594886"/>
                </a:lnTo>
                <a:lnTo>
                  <a:pt x="0" y="459488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30119" y="2086862"/>
            <a:ext cx="3517943" cy="4690591"/>
          </a:xfrm>
          <a:custGeom>
            <a:avLst/>
            <a:gdLst/>
            <a:ahLst/>
            <a:cxnLst/>
            <a:rect l="l" t="t" r="r" b="b"/>
            <a:pathLst>
              <a:path w="3517943" h="4690591">
                <a:moveTo>
                  <a:pt x="0" y="0"/>
                </a:moveTo>
                <a:lnTo>
                  <a:pt x="3517943" y="0"/>
                </a:lnTo>
                <a:lnTo>
                  <a:pt x="3517943" y="4690591"/>
                </a:lnTo>
                <a:lnTo>
                  <a:pt x="0" y="469059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191238" y="2086862"/>
            <a:ext cx="3517943" cy="4690591"/>
          </a:xfrm>
          <a:custGeom>
            <a:avLst/>
            <a:gdLst/>
            <a:ahLst/>
            <a:cxnLst/>
            <a:rect l="l" t="t" r="r" b="b"/>
            <a:pathLst>
              <a:path w="3517943" h="4690591">
                <a:moveTo>
                  <a:pt x="0" y="0"/>
                </a:moveTo>
                <a:lnTo>
                  <a:pt x="3517943" y="0"/>
                </a:lnTo>
                <a:lnTo>
                  <a:pt x="3517943" y="4690591"/>
                </a:lnTo>
                <a:lnTo>
                  <a:pt x="0" y="4690591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516610" y="5351506"/>
            <a:ext cx="3482308" cy="4643078"/>
          </a:xfrm>
          <a:custGeom>
            <a:avLst/>
            <a:gdLst/>
            <a:ahLst/>
            <a:cxnLst/>
            <a:rect l="l" t="t" r="r" b="b"/>
            <a:pathLst>
              <a:path w="3482308" h="4643078">
                <a:moveTo>
                  <a:pt x="0" y="0"/>
                </a:moveTo>
                <a:lnTo>
                  <a:pt x="3482308" y="0"/>
                </a:lnTo>
                <a:lnTo>
                  <a:pt x="3482308" y="4643078"/>
                </a:lnTo>
                <a:lnTo>
                  <a:pt x="0" y="464307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-1753388" y="815563"/>
            <a:ext cx="20646987" cy="1202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61"/>
              </a:lnSpc>
              <a:spcBef>
                <a:spcPct val="0"/>
              </a:spcBef>
            </a:pPr>
            <a:r>
              <a:rPr lang="en-US" sz="6972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ОБЖД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30996" y="2310568"/>
            <a:ext cx="11876636" cy="7709732"/>
            <a:chOff x="0" y="0"/>
            <a:chExt cx="3128003" cy="24571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28003" cy="2457164"/>
            </a:xfrm>
            <a:custGeom>
              <a:avLst/>
              <a:gdLst/>
              <a:ahLst/>
              <a:cxnLst/>
              <a:rect l="l" t="t" r="r" b="b"/>
              <a:pathLst>
                <a:path w="3128003" h="2457164">
                  <a:moveTo>
                    <a:pt x="18904" y="0"/>
                  </a:moveTo>
                  <a:lnTo>
                    <a:pt x="3109099" y="0"/>
                  </a:lnTo>
                  <a:cubicBezTo>
                    <a:pt x="3114113" y="0"/>
                    <a:pt x="3118921" y="1992"/>
                    <a:pt x="3122466" y="5537"/>
                  </a:cubicBezTo>
                  <a:cubicBezTo>
                    <a:pt x="3126011" y="9082"/>
                    <a:pt x="3128003" y="13890"/>
                    <a:pt x="3128003" y="18904"/>
                  </a:cubicBezTo>
                  <a:lnTo>
                    <a:pt x="3128003" y="2438260"/>
                  </a:lnTo>
                  <a:cubicBezTo>
                    <a:pt x="3128003" y="2443274"/>
                    <a:pt x="3126011" y="2448082"/>
                    <a:pt x="3122466" y="2451627"/>
                  </a:cubicBezTo>
                  <a:cubicBezTo>
                    <a:pt x="3118921" y="2455172"/>
                    <a:pt x="3114113" y="2457164"/>
                    <a:pt x="3109099" y="2457164"/>
                  </a:cubicBezTo>
                  <a:lnTo>
                    <a:pt x="18904" y="2457164"/>
                  </a:lnTo>
                  <a:cubicBezTo>
                    <a:pt x="8464" y="2457164"/>
                    <a:pt x="0" y="2448700"/>
                    <a:pt x="0" y="2438260"/>
                  </a:cubicBezTo>
                  <a:lnTo>
                    <a:pt x="0" y="18904"/>
                  </a:lnTo>
                  <a:cubicBezTo>
                    <a:pt x="0" y="13890"/>
                    <a:pt x="1992" y="9082"/>
                    <a:pt x="5537" y="5537"/>
                  </a:cubicBezTo>
                  <a:cubicBezTo>
                    <a:pt x="9082" y="1992"/>
                    <a:pt x="13890" y="0"/>
                    <a:pt x="1890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128003" cy="2495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3326745"/>
            <a:ext cx="11746267" cy="5488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6"/>
              </a:lnSpc>
            </a:pPr>
            <a:r>
              <a:rPr lang="en-US" sz="2818" dirty="0">
                <a:solidFill>
                  <a:srgbClr val="191919"/>
                </a:solidFill>
                <a:latin typeface="Buenard"/>
                <a:ea typeface="Buenard"/>
                <a:cs typeface="Buenard"/>
                <a:sym typeface="Buenard"/>
              </a:rPr>
              <a:t>💠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Рік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народження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: 23.08.2000р.</a:t>
            </a:r>
          </a:p>
          <a:p>
            <a:pPr algn="l">
              <a:lnSpc>
                <a:spcPts val="3946"/>
              </a:lnSpc>
            </a:pP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💠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Освіта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: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повна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вища</a:t>
            </a:r>
            <a:endParaRPr lang="en-US" sz="2818" b="1" dirty="0">
              <a:solidFill>
                <a:srgbClr val="191919"/>
              </a:solidFill>
              <a:latin typeface="Buenard Bold"/>
              <a:ea typeface="Buenard Bold"/>
              <a:cs typeface="Buenard Bold"/>
              <a:sym typeface="Buenard Bold"/>
            </a:endParaRPr>
          </a:p>
          <a:p>
            <a:pPr algn="l">
              <a:lnSpc>
                <a:spcPts val="3946"/>
              </a:lnSpc>
            </a:pP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💠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Закінчила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Волинський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національний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університет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імені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Лесі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Українки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у 2021 </a:t>
            </a:r>
            <a:r>
              <a:rPr lang="en-US" sz="2818" b="1" dirty="0" err="1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році</a:t>
            </a:r>
            <a:r>
              <a:rPr lang="uk-UA" sz="2818" b="1" dirty="0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,</a:t>
            </a:r>
            <a:r>
              <a:rPr lang="en-US" sz="2818" b="1" dirty="0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отримала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ступінь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бакалавра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,</a:t>
            </a:r>
          </a:p>
          <a:p>
            <a:pPr algn="l">
              <a:lnSpc>
                <a:spcPts val="3946"/>
              </a:lnSpc>
            </a:pP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та у 2023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році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отримала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ступінь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магістра</a:t>
            </a:r>
            <a:endParaRPr lang="en-US" sz="2818" b="1" dirty="0">
              <a:solidFill>
                <a:srgbClr val="191919"/>
              </a:solidFill>
              <a:latin typeface="Buenard Bold"/>
              <a:ea typeface="Buenard Bold"/>
              <a:cs typeface="Buenard Bold"/>
              <a:sym typeface="Buenard Bold"/>
            </a:endParaRPr>
          </a:p>
          <a:p>
            <a:pPr algn="l">
              <a:lnSpc>
                <a:spcPts val="3946"/>
              </a:lnSpc>
            </a:pP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💠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Спеціальність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: "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Дошкільна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освіта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"</a:t>
            </a:r>
          </a:p>
          <a:p>
            <a:pPr algn="l">
              <a:lnSpc>
                <a:spcPts val="3946"/>
              </a:lnSpc>
            </a:pP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💠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Пофесійна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кваліфікація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: 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Вихователь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закладу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дошкільної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освіти.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Організатор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дошкільної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освіти</a:t>
            </a:r>
            <a:r>
              <a:rPr lang="uk-UA" sz="2818" b="1" dirty="0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.</a:t>
            </a:r>
            <a:endParaRPr lang="en-US" sz="2818" b="1" dirty="0">
              <a:solidFill>
                <a:srgbClr val="191919"/>
              </a:solidFill>
              <a:latin typeface="Buenard Bold"/>
              <a:ea typeface="Buenard Bold"/>
              <a:cs typeface="Buenard Bold"/>
              <a:sym typeface="Buenard Bold"/>
            </a:endParaRPr>
          </a:p>
          <a:p>
            <a:pPr algn="l">
              <a:lnSpc>
                <a:spcPts val="3946"/>
              </a:lnSpc>
            </a:pP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💠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Посада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- </a:t>
            </a:r>
            <a:r>
              <a:rPr lang="en-US" sz="2818" b="1" dirty="0" err="1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вихователь</a:t>
            </a:r>
            <a:r>
              <a:rPr lang="uk-UA" sz="2818" b="1" dirty="0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.</a:t>
            </a:r>
            <a:endParaRPr lang="en-US" sz="2818" b="1" dirty="0">
              <a:solidFill>
                <a:srgbClr val="191919"/>
              </a:solidFill>
              <a:latin typeface="Buenard Bold"/>
              <a:ea typeface="Buenard Bold"/>
              <a:cs typeface="Buenard Bold"/>
              <a:sym typeface="Buenard Bold"/>
            </a:endParaRPr>
          </a:p>
          <a:p>
            <a:pPr algn="l">
              <a:lnSpc>
                <a:spcPts val="3946"/>
              </a:lnSpc>
            </a:pP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💠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Педагогічний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стаж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- 5 </a:t>
            </a:r>
            <a:r>
              <a:rPr lang="en-US" sz="2818" b="1" dirty="0" err="1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років</a:t>
            </a:r>
            <a:r>
              <a:rPr lang="uk-UA" sz="2818" b="1" dirty="0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.</a:t>
            </a:r>
            <a:endParaRPr lang="en-US" sz="2818" b="1" dirty="0">
              <a:solidFill>
                <a:srgbClr val="191919"/>
              </a:solidFill>
              <a:latin typeface="Buenard Bold"/>
              <a:ea typeface="Buenard Bold"/>
              <a:cs typeface="Buenard Bold"/>
              <a:sym typeface="Buenard Bold"/>
            </a:endParaRPr>
          </a:p>
          <a:p>
            <a:pPr algn="l">
              <a:lnSpc>
                <a:spcPts val="3946"/>
              </a:lnSpc>
            </a:pP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💠</a:t>
            </a:r>
            <a:r>
              <a:rPr lang="en-US" sz="2818" b="1" dirty="0" err="1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Не</a:t>
            </a:r>
            <a:r>
              <a:rPr lang="en-US" sz="2818" b="1" dirty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 </a:t>
            </a:r>
            <a:r>
              <a:rPr lang="en-US" sz="2818" b="1" dirty="0" err="1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атестувалася</a:t>
            </a:r>
            <a:r>
              <a:rPr lang="uk-UA" sz="2818" b="1" dirty="0" smtClean="0">
                <a:solidFill>
                  <a:srgbClr val="191919"/>
                </a:solidFill>
                <a:latin typeface="Buenard Bold"/>
                <a:ea typeface="Buenard Bold"/>
                <a:cs typeface="Buenard Bold"/>
                <a:sym typeface="Buenard Bold"/>
              </a:rPr>
              <a:t>.</a:t>
            </a:r>
            <a:endParaRPr lang="en-US" sz="2818" b="1" dirty="0">
              <a:solidFill>
                <a:srgbClr val="191919"/>
              </a:solidFill>
              <a:latin typeface="Buenard Bold"/>
              <a:ea typeface="Buenard Bold"/>
              <a:cs typeface="Buenard Bold"/>
              <a:sym typeface="Buenard Bold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5490977" y="1914026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045682" y="1471363"/>
            <a:ext cx="4890588" cy="7344274"/>
            <a:chOff x="0" y="0"/>
            <a:chExt cx="643643" cy="9665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43643" cy="966569"/>
            </a:xfrm>
            <a:custGeom>
              <a:avLst/>
              <a:gdLst/>
              <a:ahLst/>
              <a:cxnLst/>
              <a:rect l="l" t="t" r="r" b="b"/>
              <a:pathLst>
                <a:path w="643643" h="966569">
                  <a:moveTo>
                    <a:pt x="61738" y="0"/>
                  </a:moveTo>
                  <a:lnTo>
                    <a:pt x="581905" y="0"/>
                  </a:lnTo>
                  <a:cubicBezTo>
                    <a:pt x="598279" y="0"/>
                    <a:pt x="613982" y="6505"/>
                    <a:pt x="625561" y="18083"/>
                  </a:cubicBezTo>
                  <a:cubicBezTo>
                    <a:pt x="637139" y="29661"/>
                    <a:pt x="643643" y="45364"/>
                    <a:pt x="643643" y="61738"/>
                  </a:cubicBezTo>
                  <a:lnTo>
                    <a:pt x="643643" y="904831"/>
                  </a:lnTo>
                  <a:cubicBezTo>
                    <a:pt x="643643" y="938928"/>
                    <a:pt x="616002" y="966569"/>
                    <a:pt x="581905" y="966569"/>
                  </a:cubicBezTo>
                  <a:lnTo>
                    <a:pt x="61738" y="966569"/>
                  </a:lnTo>
                  <a:cubicBezTo>
                    <a:pt x="27641" y="966569"/>
                    <a:pt x="0" y="938928"/>
                    <a:pt x="0" y="904831"/>
                  </a:cubicBezTo>
                  <a:lnTo>
                    <a:pt x="0" y="61738"/>
                  </a:lnTo>
                  <a:cubicBezTo>
                    <a:pt x="0" y="27641"/>
                    <a:pt x="27641" y="0"/>
                    <a:pt x="61738" y="0"/>
                  </a:cubicBezTo>
                  <a:close/>
                </a:path>
              </a:pathLst>
            </a:custGeom>
            <a:blipFill>
              <a:blip r:embed="rId7" cstate="print"/>
              <a:stretch>
                <a:fillRect l="-2794" r="-2794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5709564" y="923925"/>
            <a:ext cx="2384538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Про себе</a:t>
            </a:r>
            <a:r>
              <a:rPr lang="en-US" sz="5199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15877" y="2086862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5728633" y="5940250"/>
            <a:ext cx="6830735" cy="3868968"/>
          </a:xfrm>
          <a:custGeom>
            <a:avLst/>
            <a:gdLst/>
            <a:ahLst/>
            <a:cxnLst/>
            <a:rect l="l" t="t" r="r" b="b"/>
            <a:pathLst>
              <a:path w="6830735" h="3868968">
                <a:moveTo>
                  <a:pt x="0" y="0"/>
                </a:moveTo>
                <a:lnTo>
                  <a:pt x="6830734" y="0"/>
                </a:lnTo>
                <a:lnTo>
                  <a:pt x="6830734" y="3868968"/>
                </a:lnTo>
                <a:lnTo>
                  <a:pt x="0" y="386896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 r="-345" b="-3287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45250" y="5940250"/>
            <a:ext cx="4742019" cy="4109722"/>
          </a:xfrm>
          <a:custGeom>
            <a:avLst/>
            <a:gdLst/>
            <a:ahLst/>
            <a:cxnLst/>
            <a:rect l="l" t="t" r="r" b="b"/>
            <a:pathLst>
              <a:path w="4742019" h="4109722">
                <a:moveTo>
                  <a:pt x="0" y="0"/>
                </a:moveTo>
                <a:lnTo>
                  <a:pt x="4742020" y="0"/>
                </a:lnTo>
                <a:lnTo>
                  <a:pt x="4742020" y="4109722"/>
                </a:lnTo>
                <a:lnTo>
                  <a:pt x="0" y="410972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 t="-25504" r="-2089" b="-31557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26083" y="1923728"/>
            <a:ext cx="5780355" cy="4335266"/>
          </a:xfrm>
          <a:custGeom>
            <a:avLst/>
            <a:gdLst/>
            <a:ahLst/>
            <a:cxnLst/>
            <a:rect l="l" t="t" r="r" b="b"/>
            <a:pathLst>
              <a:path w="5780355" h="4335266">
                <a:moveTo>
                  <a:pt x="0" y="0"/>
                </a:moveTo>
                <a:lnTo>
                  <a:pt x="5780354" y="0"/>
                </a:lnTo>
                <a:lnTo>
                  <a:pt x="5780354" y="4335266"/>
                </a:lnTo>
                <a:lnTo>
                  <a:pt x="0" y="433526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013495" y="5143500"/>
            <a:ext cx="4245805" cy="4906472"/>
          </a:xfrm>
          <a:custGeom>
            <a:avLst/>
            <a:gdLst/>
            <a:ahLst/>
            <a:cxnLst/>
            <a:rect l="l" t="t" r="r" b="b"/>
            <a:pathLst>
              <a:path w="4245805" h="4906472">
                <a:moveTo>
                  <a:pt x="0" y="0"/>
                </a:moveTo>
                <a:lnTo>
                  <a:pt x="4245805" y="0"/>
                </a:lnTo>
                <a:lnTo>
                  <a:pt x="4245805" y="4906472"/>
                </a:lnTo>
                <a:lnTo>
                  <a:pt x="0" y="490647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 b="-1537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283259" y="2103773"/>
            <a:ext cx="5802151" cy="3711065"/>
          </a:xfrm>
          <a:custGeom>
            <a:avLst/>
            <a:gdLst/>
            <a:ahLst/>
            <a:cxnLst/>
            <a:rect l="l" t="t" r="r" b="b"/>
            <a:pathLst>
              <a:path w="5802151" h="3711065">
                <a:moveTo>
                  <a:pt x="0" y="0"/>
                </a:moveTo>
                <a:lnTo>
                  <a:pt x="5802151" y="0"/>
                </a:lnTo>
                <a:lnTo>
                  <a:pt x="5802151" y="3711065"/>
                </a:lnTo>
                <a:lnTo>
                  <a:pt x="0" y="3711065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 b="-17260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887907" y="825088"/>
            <a:ext cx="14512186" cy="1098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30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Робота з родинами вихованців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73187" y="2391819"/>
            <a:ext cx="4941625" cy="2005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7"/>
              </a:lnSpc>
            </a:pPr>
            <a:r>
              <a:rPr lang="en-US" sz="3847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Організація свят та </a:t>
            </a:r>
          </a:p>
          <a:p>
            <a:pPr algn="ctr">
              <a:lnSpc>
                <a:spcPts val="5387"/>
              </a:lnSpc>
            </a:pPr>
            <a:r>
              <a:rPr lang="en-US" sz="3847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розваг </a:t>
            </a:r>
          </a:p>
          <a:p>
            <a:pPr algn="ctr">
              <a:lnSpc>
                <a:spcPts val="5387"/>
              </a:lnSpc>
            </a:pPr>
            <a:r>
              <a:rPr lang="en-US" sz="3847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разом з батьккми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1290311" y="5688981"/>
            <a:ext cx="5478427" cy="4108820"/>
          </a:xfrm>
          <a:custGeom>
            <a:avLst/>
            <a:gdLst/>
            <a:ahLst/>
            <a:cxnLst/>
            <a:rect l="l" t="t" r="r" b="b"/>
            <a:pathLst>
              <a:path w="5478427" h="4108820">
                <a:moveTo>
                  <a:pt x="0" y="0"/>
                </a:moveTo>
                <a:lnTo>
                  <a:pt x="5478427" y="0"/>
                </a:lnTo>
                <a:lnTo>
                  <a:pt x="5478427" y="4108820"/>
                </a:lnTo>
                <a:lnTo>
                  <a:pt x="0" y="410882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369675" y="4513837"/>
            <a:ext cx="5130653" cy="5283964"/>
          </a:xfrm>
          <a:custGeom>
            <a:avLst/>
            <a:gdLst/>
            <a:ahLst/>
            <a:cxnLst/>
            <a:rect l="l" t="t" r="r" b="b"/>
            <a:pathLst>
              <a:path w="5130653" h="5283964">
                <a:moveTo>
                  <a:pt x="0" y="0"/>
                </a:moveTo>
                <a:lnTo>
                  <a:pt x="5130653" y="0"/>
                </a:lnTo>
                <a:lnTo>
                  <a:pt x="5130653" y="5283964"/>
                </a:lnTo>
                <a:lnTo>
                  <a:pt x="0" y="528396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 r="-37317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2882339"/>
            <a:ext cx="3869135" cy="5158847"/>
          </a:xfrm>
          <a:custGeom>
            <a:avLst/>
            <a:gdLst/>
            <a:ahLst/>
            <a:cxnLst/>
            <a:rect l="l" t="t" r="r" b="b"/>
            <a:pathLst>
              <a:path w="3869135" h="5158847">
                <a:moveTo>
                  <a:pt x="0" y="0"/>
                </a:moveTo>
                <a:lnTo>
                  <a:pt x="3869135" y="0"/>
                </a:lnTo>
                <a:lnTo>
                  <a:pt x="3869135" y="5158847"/>
                </a:lnTo>
                <a:lnTo>
                  <a:pt x="0" y="5158847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295498" y="497118"/>
            <a:ext cx="13697005" cy="238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Участь у методичний роботі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44000" y="3769980"/>
            <a:ext cx="7275870" cy="1430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Педагогічна рада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Виступ: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"Інтерактивні методи 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розвитку мови дошкільників"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9100374" y="2882339"/>
            <a:ext cx="3642676" cy="4856901"/>
          </a:xfrm>
          <a:custGeom>
            <a:avLst/>
            <a:gdLst/>
            <a:ahLst/>
            <a:cxnLst/>
            <a:rect l="l" t="t" r="r" b="b"/>
            <a:pathLst>
              <a:path w="3642676" h="4856901">
                <a:moveTo>
                  <a:pt x="0" y="0"/>
                </a:moveTo>
                <a:lnTo>
                  <a:pt x="3642676" y="0"/>
                </a:lnTo>
                <a:lnTo>
                  <a:pt x="3642676" y="4856901"/>
                </a:lnTo>
                <a:lnTo>
                  <a:pt x="0" y="485690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167185" y="5785740"/>
            <a:ext cx="4976815" cy="4337021"/>
          </a:xfrm>
          <a:custGeom>
            <a:avLst/>
            <a:gdLst/>
            <a:ahLst/>
            <a:cxnLst/>
            <a:rect l="l" t="t" r="r" b="b"/>
            <a:pathLst>
              <a:path w="4976815" h="4337021">
                <a:moveTo>
                  <a:pt x="0" y="0"/>
                </a:moveTo>
                <a:lnTo>
                  <a:pt x="4976815" y="0"/>
                </a:lnTo>
                <a:lnTo>
                  <a:pt x="4976815" y="4337021"/>
                </a:lnTo>
                <a:lnTo>
                  <a:pt x="0" y="4337021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 r="-16192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05834" y="2458494"/>
            <a:ext cx="4920716" cy="3690537"/>
          </a:xfrm>
          <a:custGeom>
            <a:avLst/>
            <a:gdLst/>
            <a:ahLst/>
            <a:cxnLst/>
            <a:rect l="l" t="t" r="r" b="b"/>
            <a:pathLst>
              <a:path w="4920716" h="3690537">
                <a:moveTo>
                  <a:pt x="0" y="0"/>
                </a:moveTo>
                <a:lnTo>
                  <a:pt x="4920717" y="0"/>
                </a:lnTo>
                <a:lnTo>
                  <a:pt x="4920717" y="3690538"/>
                </a:lnTo>
                <a:lnTo>
                  <a:pt x="0" y="369053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743050" y="6115991"/>
            <a:ext cx="5342360" cy="4006770"/>
          </a:xfrm>
          <a:custGeom>
            <a:avLst/>
            <a:gdLst/>
            <a:ahLst/>
            <a:cxnLst/>
            <a:rect l="l" t="t" r="r" b="b"/>
            <a:pathLst>
              <a:path w="5342360" h="4006770">
                <a:moveTo>
                  <a:pt x="0" y="0"/>
                </a:moveTo>
                <a:lnTo>
                  <a:pt x="5342360" y="0"/>
                </a:lnTo>
                <a:lnTo>
                  <a:pt x="5342360" y="4006770"/>
                </a:lnTo>
                <a:lnTo>
                  <a:pt x="0" y="400677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295498" y="497118"/>
            <a:ext cx="13697005" cy="238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Участь у методичний роботі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95498" y="497118"/>
            <a:ext cx="13697005" cy="2377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Використання сучасних </a:t>
            </a:r>
          </a:p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освітніх технологій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57722" y="4236347"/>
            <a:ext cx="11972555" cy="4578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3"/>
              </a:lnSpc>
            </a:pPr>
            <a:r>
              <a:rPr lang="en-US" sz="5195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Стіни, стеля та підлога, що говорять </a:t>
            </a:r>
          </a:p>
          <a:p>
            <a:pPr algn="l">
              <a:lnSpc>
                <a:spcPts val="7273"/>
              </a:lnSpc>
            </a:pPr>
            <a:r>
              <a:rPr lang="en-US" sz="5195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Колективне сюжетоскладання</a:t>
            </a:r>
          </a:p>
          <a:p>
            <a:pPr algn="l">
              <a:lnSpc>
                <a:spcPts val="7273"/>
              </a:lnSpc>
            </a:pPr>
            <a:r>
              <a:rPr lang="en-US" sz="5195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Мнемотехніка</a:t>
            </a:r>
          </a:p>
          <a:p>
            <a:pPr algn="l">
              <a:lnSpc>
                <a:spcPts val="7273"/>
              </a:lnSpc>
            </a:pPr>
            <a:r>
              <a:rPr lang="en-US" sz="5195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Коректурні таблиці </a:t>
            </a:r>
          </a:p>
          <a:p>
            <a:pPr algn="l">
              <a:lnSpc>
                <a:spcPts val="7273"/>
              </a:lnSpc>
            </a:pPr>
            <a:r>
              <a:rPr lang="en-US" sz="5195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💠Асоціативні карти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7122394" y="2086862"/>
            <a:ext cx="4043212" cy="6356958"/>
          </a:xfrm>
          <a:custGeom>
            <a:avLst/>
            <a:gdLst/>
            <a:ahLst/>
            <a:cxnLst/>
            <a:rect l="l" t="t" r="r" b="b"/>
            <a:pathLst>
              <a:path w="4043212" h="6356958">
                <a:moveTo>
                  <a:pt x="0" y="0"/>
                </a:moveTo>
                <a:lnTo>
                  <a:pt x="4043212" y="0"/>
                </a:lnTo>
                <a:lnTo>
                  <a:pt x="4043212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21637" y="1340183"/>
            <a:ext cx="4910750" cy="6356958"/>
          </a:xfrm>
          <a:custGeom>
            <a:avLst/>
            <a:gdLst/>
            <a:ahLst/>
            <a:cxnLst/>
            <a:rect l="l" t="t" r="r" b="b"/>
            <a:pathLst>
              <a:path w="4910750" h="6356958">
                <a:moveTo>
                  <a:pt x="0" y="0"/>
                </a:moveTo>
                <a:lnTo>
                  <a:pt x="4910750" y="0"/>
                </a:lnTo>
                <a:lnTo>
                  <a:pt x="4910750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167612" y="2458494"/>
            <a:ext cx="3824891" cy="6799806"/>
          </a:xfrm>
          <a:custGeom>
            <a:avLst/>
            <a:gdLst/>
            <a:ahLst/>
            <a:cxnLst/>
            <a:rect l="l" t="t" r="r" b="b"/>
            <a:pathLst>
              <a:path w="3824891" h="6799806">
                <a:moveTo>
                  <a:pt x="0" y="0"/>
                </a:moveTo>
                <a:lnTo>
                  <a:pt x="3824890" y="0"/>
                </a:lnTo>
                <a:lnTo>
                  <a:pt x="3824890" y="6799806"/>
                </a:lnTo>
                <a:lnTo>
                  <a:pt x="0" y="679980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295498" y="497118"/>
            <a:ext cx="13697005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Мої ролі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09715" y="8023318"/>
            <a:ext cx="3934594" cy="764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4560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Пан Сніговик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775513" y="8837798"/>
            <a:ext cx="2547981" cy="764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4560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Метелик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381243" y="9522196"/>
            <a:ext cx="3397627" cy="764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4560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Шеф-кухар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595291" y="1684228"/>
            <a:ext cx="3974814" cy="5299752"/>
          </a:xfrm>
          <a:custGeom>
            <a:avLst/>
            <a:gdLst/>
            <a:ahLst/>
            <a:cxnLst/>
            <a:rect l="l" t="t" r="r" b="b"/>
            <a:pathLst>
              <a:path w="3974814" h="5299752">
                <a:moveTo>
                  <a:pt x="0" y="0"/>
                </a:moveTo>
                <a:lnTo>
                  <a:pt x="3974814" y="0"/>
                </a:lnTo>
                <a:lnTo>
                  <a:pt x="3974814" y="5299752"/>
                </a:lnTo>
                <a:lnTo>
                  <a:pt x="0" y="5299752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47239" y="1157462"/>
            <a:ext cx="4096518" cy="5462024"/>
          </a:xfrm>
          <a:custGeom>
            <a:avLst/>
            <a:gdLst/>
            <a:ahLst/>
            <a:cxnLst/>
            <a:rect l="l" t="t" r="r" b="b"/>
            <a:pathLst>
              <a:path w="4096518" h="5462024">
                <a:moveTo>
                  <a:pt x="0" y="0"/>
                </a:moveTo>
                <a:lnTo>
                  <a:pt x="4096517" y="0"/>
                </a:lnTo>
                <a:lnTo>
                  <a:pt x="4096517" y="5462024"/>
                </a:lnTo>
                <a:lnTo>
                  <a:pt x="0" y="546202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144000" y="2086862"/>
            <a:ext cx="4027385" cy="5369847"/>
          </a:xfrm>
          <a:custGeom>
            <a:avLst/>
            <a:gdLst/>
            <a:ahLst/>
            <a:cxnLst/>
            <a:rect l="l" t="t" r="r" b="b"/>
            <a:pathLst>
              <a:path w="4027385" h="5369847">
                <a:moveTo>
                  <a:pt x="0" y="0"/>
                </a:moveTo>
                <a:lnTo>
                  <a:pt x="4027385" y="0"/>
                </a:lnTo>
                <a:lnTo>
                  <a:pt x="4027385" y="5369846"/>
                </a:lnTo>
                <a:lnTo>
                  <a:pt x="0" y="536984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425855" y="3161608"/>
            <a:ext cx="4283326" cy="5711102"/>
          </a:xfrm>
          <a:custGeom>
            <a:avLst/>
            <a:gdLst/>
            <a:ahLst/>
            <a:cxnLst/>
            <a:rect l="l" t="t" r="r" b="b"/>
            <a:pathLst>
              <a:path w="4283326" h="5711102">
                <a:moveTo>
                  <a:pt x="0" y="0"/>
                </a:moveTo>
                <a:lnTo>
                  <a:pt x="4283326" y="0"/>
                </a:lnTo>
                <a:lnTo>
                  <a:pt x="4283326" y="5711102"/>
                </a:lnTo>
                <a:lnTo>
                  <a:pt x="0" y="571110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295498" y="497118"/>
            <a:ext cx="13697005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Мої ролі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97348" y="7036206"/>
            <a:ext cx="2261254" cy="764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4560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Літечко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46836" y="7620684"/>
            <a:ext cx="3288165" cy="764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4560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Пан Лимон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00428" y="8318813"/>
            <a:ext cx="4325427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Веселий Смайлик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933988" y="9182100"/>
            <a:ext cx="2117029" cy="764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4560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Бедрик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118227" y="76230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4"/>
                </a:lnTo>
                <a:lnTo>
                  <a:pt x="0" y="159095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3200400" y="1846214"/>
            <a:ext cx="5747448" cy="8440786"/>
            <a:chOff x="0" y="0"/>
            <a:chExt cx="1513731" cy="22230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13731" cy="2223088"/>
            </a:xfrm>
            <a:custGeom>
              <a:avLst/>
              <a:gdLst/>
              <a:ahLst/>
              <a:cxnLst/>
              <a:rect l="l" t="t" r="r" b="b"/>
              <a:pathLst>
                <a:path w="1513731" h="2223088">
                  <a:moveTo>
                    <a:pt x="39064" y="0"/>
                  </a:moveTo>
                  <a:lnTo>
                    <a:pt x="1474668" y="0"/>
                  </a:lnTo>
                  <a:cubicBezTo>
                    <a:pt x="1485028" y="0"/>
                    <a:pt x="1494964" y="4116"/>
                    <a:pt x="1502290" y="11441"/>
                  </a:cubicBezTo>
                  <a:cubicBezTo>
                    <a:pt x="1509616" y="18767"/>
                    <a:pt x="1513731" y="28703"/>
                    <a:pt x="1513731" y="39064"/>
                  </a:cubicBezTo>
                  <a:lnTo>
                    <a:pt x="1513731" y="2184024"/>
                  </a:lnTo>
                  <a:cubicBezTo>
                    <a:pt x="1513731" y="2205598"/>
                    <a:pt x="1496242" y="2223088"/>
                    <a:pt x="1474668" y="2223088"/>
                  </a:cubicBezTo>
                  <a:lnTo>
                    <a:pt x="39064" y="2223088"/>
                  </a:lnTo>
                  <a:cubicBezTo>
                    <a:pt x="17489" y="2223088"/>
                    <a:pt x="0" y="2205598"/>
                    <a:pt x="0" y="2184024"/>
                  </a:cubicBezTo>
                  <a:lnTo>
                    <a:pt x="0" y="39064"/>
                  </a:lnTo>
                  <a:cubicBezTo>
                    <a:pt x="0" y="17489"/>
                    <a:pt x="17489" y="0"/>
                    <a:pt x="390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513731" cy="2261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886200" y="571500"/>
            <a:ext cx="4312203" cy="4312203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0019" y="0"/>
                  </a:moveTo>
                  <a:lnTo>
                    <a:pt x="742781" y="0"/>
                  </a:lnTo>
                  <a:cubicBezTo>
                    <a:pt x="781452" y="0"/>
                    <a:pt x="812800" y="31348"/>
                    <a:pt x="812800" y="70019"/>
                  </a:cubicBezTo>
                  <a:lnTo>
                    <a:pt x="812800" y="742781"/>
                  </a:lnTo>
                  <a:cubicBezTo>
                    <a:pt x="812800" y="781452"/>
                    <a:pt x="781452" y="812800"/>
                    <a:pt x="742781" y="812800"/>
                  </a:cubicBezTo>
                  <a:lnTo>
                    <a:pt x="70019" y="812800"/>
                  </a:lnTo>
                  <a:cubicBezTo>
                    <a:pt x="31348" y="812800"/>
                    <a:pt x="0" y="781452"/>
                    <a:pt x="0" y="742781"/>
                  </a:cubicBezTo>
                  <a:lnTo>
                    <a:pt x="0" y="70019"/>
                  </a:lnTo>
                  <a:cubicBezTo>
                    <a:pt x="0" y="31348"/>
                    <a:pt x="31348" y="0"/>
                    <a:pt x="70019" y="0"/>
                  </a:cubicBezTo>
                  <a:close/>
                </a:path>
              </a:pathLst>
            </a:custGeom>
            <a:blipFill>
              <a:blip r:embed="rId7" cstate="print"/>
              <a:stretch>
                <a:fillRect t="-12764" r="-24249" b="-5290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9601200" y="1562100"/>
            <a:ext cx="5747448" cy="8440786"/>
            <a:chOff x="0" y="0"/>
            <a:chExt cx="1513731" cy="222308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13731" cy="2223088"/>
            </a:xfrm>
            <a:custGeom>
              <a:avLst/>
              <a:gdLst/>
              <a:ahLst/>
              <a:cxnLst/>
              <a:rect l="l" t="t" r="r" b="b"/>
              <a:pathLst>
                <a:path w="1513731" h="2223088">
                  <a:moveTo>
                    <a:pt x="39064" y="0"/>
                  </a:moveTo>
                  <a:lnTo>
                    <a:pt x="1474668" y="0"/>
                  </a:lnTo>
                  <a:cubicBezTo>
                    <a:pt x="1485028" y="0"/>
                    <a:pt x="1494964" y="4116"/>
                    <a:pt x="1502290" y="11441"/>
                  </a:cubicBezTo>
                  <a:cubicBezTo>
                    <a:pt x="1509616" y="18767"/>
                    <a:pt x="1513731" y="28703"/>
                    <a:pt x="1513731" y="39064"/>
                  </a:cubicBezTo>
                  <a:lnTo>
                    <a:pt x="1513731" y="2184024"/>
                  </a:lnTo>
                  <a:cubicBezTo>
                    <a:pt x="1513731" y="2205598"/>
                    <a:pt x="1496242" y="2223088"/>
                    <a:pt x="1474668" y="2223088"/>
                  </a:cubicBezTo>
                  <a:lnTo>
                    <a:pt x="39064" y="2223088"/>
                  </a:lnTo>
                  <a:cubicBezTo>
                    <a:pt x="17489" y="2223088"/>
                    <a:pt x="0" y="2205598"/>
                    <a:pt x="0" y="2184024"/>
                  </a:cubicBezTo>
                  <a:lnTo>
                    <a:pt x="0" y="39064"/>
                  </a:lnTo>
                  <a:cubicBezTo>
                    <a:pt x="0" y="17489"/>
                    <a:pt x="17489" y="0"/>
                    <a:pt x="390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13731" cy="2261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363200" y="723900"/>
            <a:ext cx="4312203" cy="431220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0019" y="0"/>
                  </a:moveTo>
                  <a:lnTo>
                    <a:pt x="742781" y="0"/>
                  </a:lnTo>
                  <a:cubicBezTo>
                    <a:pt x="781452" y="0"/>
                    <a:pt x="812800" y="31348"/>
                    <a:pt x="812800" y="70019"/>
                  </a:cubicBezTo>
                  <a:lnTo>
                    <a:pt x="812800" y="742781"/>
                  </a:lnTo>
                  <a:cubicBezTo>
                    <a:pt x="812800" y="781452"/>
                    <a:pt x="781452" y="812800"/>
                    <a:pt x="742781" y="812800"/>
                  </a:cubicBezTo>
                  <a:lnTo>
                    <a:pt x="70019" y="812800"/>
                  </a:lnTo>
                  <a:cubicBezTo>
                    <a:pt x="31348" y="812800"/>
                    <a:pt x="0" y="781452"/>
                    <a:pt x="0" y="742781"/>
                  </a:cubicBezTo>
                  <a:lnTo>
                    <a:pt x="0" y="70019"/>
                  </a:lnTo>
                  <a:cubicBezTo>
                    <a:pt x="0" y="31348"/>
                    <a:pt x="31348" y="0"/>
                    <a:pt x="70019" y="0"/>
                  </a:cubicBezTo>
                  <a:close/>
                </a:path>
              </a:pathLst>
            </a:custGeom>
            <a:blipFill>
              <a:blip r:embed="rId8" cstate="print"/>
              <a:stretch>
                <a:fillRect l="-3908" r="-3908"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>
            <a:off x="513599" y="7808777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5" y="0"/>
                </a:lnTo>
                <a:lnTo>
                  <a:pt x="1590955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707227" y="7509868"/>
            <a:ext cx="4088635" cy="527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9"/>
              </a:lnSpc>
              <a:spcBef>
                <a:spcPct val="0"/>
              </a:spcBef>
            </a:pPr>
            <a:r>
              <a:rPr lang="en-US" sz="3006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Моє житєве кредо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595443" y="8556630"/>
            <a:ext cx="4431376" cy="94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3"/>
              </a:lnSpc>
            </a:pPr>
            <a:r>
              <a:rPr lang="en-US" sz="2752">
                <a:solidFill>
                  <a:srgbClr val="191919"/>
                </a:solidFill>
                <a:latin typeface="Buenard"/>
                <a:ea typeface="Buenard"/>
                <a:cs typeface="Buenard"/>
                <a:sym typeface="Buenard"/>
              </a:rPr>
              <a:t>"Створюю дитинство, про яке хочеться пам’ятати!"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320768" y="8718994"/>
            <a:ext cx="4431376" cy="94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3"/>
              </a:lnSpc>
            </a:pPr>
            <a:r>
              <a:rPr lang="en-US" sz="2752">
                <a:solidFill>
                  <a:srgbClr val="191919"/>
                </a:solidFill>
                <a:latin typeface="Buenard"/>
                <a:ea typeface="Buenard"/>
                <a:cs typeface="Buenard"/>
                <a:sym typeface="Buenard"/>
              </a:rPr>
              <a:t>"Слово - ключ до дитячої душі!"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744200" y="7241353"/>
            <a:ext cx="4088635" cy="1064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9"/>
              </a:lnSpc>
              <a:spcBef>
                <a:spcPct val="0"/>
              </a:spcBef>
            </a:pPr>
            <a:r>
              <a:rPr lang="en-US" sz="3006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Моє педагогічне кредо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990600" y="1846214"/>
            <a:ext cx="16693304" cy="7488286"/>
            <a:chOff x="0" y="0"/>
            <a:chExt cx="4396590" cy="22230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6591" cy="2223088"/>
            </a:xfrm>
            <a:custGeom>
              <a:avLst/>
              <a:gdLst/>
              <a:ahLst/>
              <a:cxnLst/>
              <a:rect l="l" t="t" r="r" b="b"/>
              <a:pathLst>
                <a:path w="4396591" h="2223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209638"/>
                  </a:lnTo>
                  <a:cubicBezTo>
                    <a:pt x="4396591" y="2213205"/>
                    <a:pt x="4395174" y="2216626"/>
                    <a:pt x="4392651" y="2219148"/>
                  </a:cubicBezTo>
                  <a:cubicBezTo>
                    <a:pt x="4390129" y="2221671"/>
                    <a:pt x="4386708" y="2223088"/>
                    <a:pt x="4383141" y="2223088"/>
                  </a:cubicBezTo>
                  <a:lnTo>
                    <a:pt x="13449" y="2223088"/>
                  </a:lnTo>
                  <a:cubicBezTo>
                    <a:pt x="6022" y="2223088"/>
                    <a:pt x="0" y="2217066"/>
                    <a:pt x="0" y="2209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6590" cy="2261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09600" y="723900"/>
            <a:ext cx="17210043" cy="828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b="1" dirty="0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ТЕМА, НАД ЯКОЮ Я ПОГЛИБЛЕНО ПРАЦЮЮ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442563" y="1028700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5" y="0"/>
                </a:lnTo>
                <a:lnTo>
                  <a:pt x="1590955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35844" y="5000954"/>
            <a:ext cx="15216312" cy="3054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29"/>
              </a:lnSpc>
              <a:spcBef>
                <a:spcPct val="0"/>
              </a:spcBef>
            </a:pPr>
            <a:r>
              <a:rPr lang="en-US" sz="8735">
                <a:solidFill>
                  <a:srgbClr val="8C52FF"/>
                </a:solidFill>
                <a:latin typeface="Lobster"/>
                <a:ea typeface="Lobster"/>
                <a:cs typeface="Lobster"/>
                <a:sym typeface="Lobster"/>
              </a:rPr>
              <a:t>"Запуск мовлення дошкільників засобами художнього слова"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97348" y="2458494"/>
            <a:ext cx="16693304" cy="8400006"/>
            <a:chOff x="0" y="0"/>
            <a:chExt cx="4396590" cy="25742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6591" cy="2574270"/>
            </a:xfrm>
            <a:custGeom>
              <a:avLst/>
              <a:gdLst/>
              <a:ahLst/>
              <a:cxnLst/>
              <a:rect l="l" t="t" r="r" b="b"/>
              <a:pathLst>
                <a:path w="4396591" h="2574270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560820"/>
                  </a:lnTo>
                  <a:cubicBezTo>
                    <a:pt x="4396591" y="2564387"/>
                    <a:pt x="4395174" y="2567808"/>
                    <a:pt x="4392651" y="2570330"/>
                  </a:cubicBezTo>
                  <a:cubicBezTo>
                    <a:pt x="4390129" y="2572853"/>
                    <a:pt x="4386708" y="2574270"/>
                    <a:pt x="4383141" y="2574270"/>
                  </a:cubicBezTo>
                  <a:lnTo>
                    <a:pt x="13449" y="2574270"/>
                  </a:lnTo>
                  <a:cubicBezTo>
                    <a:pt x="6022" y="2574270"/>
                    <a:pt x="0" y="2568248"/>
                    <a:pt x="0" y="2560820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6590" cy="2612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442563" y="1028700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5" y="0"/>
                </a:lnTo>
                <a:lnTo>
                  <a:pt x="1590955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601164" y="5143500"/>
            <a:ext cx="3975463" cy="4862952"/>
          </a:xfrm>
          <a:custGeom>
            <a:avLst/>
            <a:gdLst/>
            <a:ahLst/>
            <a:cxnLst/>
            <a:rect l="l" t="t" r="r" b="b"/>
            <a:pathLst>
              <a:path w="3975463" h="4862952">
                <a:moveTo>
                  <a:pt x="0" y="0"/>
                </a:moveTo>
                <a:lnTo>
                  <a:pt x="3975463" y="0"/>
                </a:lnTo>
                <a:lnTo>
                  <a:pt x="3975463" y="4862952"/>
                </a:lnTo>
                <a:lnTo>
                  <a:pt x="0" y="4862952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93027" y="2994186"/>
            <a:ext cx="5208137" cy="4208318"/>
          </a:xfrm>
          <a:custGeom>
            <a:avLst/>
            <a:gdLst/>
            <a:ahLst/>
            <a:cxnLst/>
            <a:rect l="l" t="t" r="r" b="b"/>
            <a:pathLst>
              <a:path w="5208137" h="4208318">
                <a:moveTo>
                  <a:pt x="0" y="0"/>
                </a:moveTo>
                <a:lnTo>
                  <a:pt x="5208137" y="0"/>
                </a:lnTo>
                <a:lnTo>
                  <a:pt x="5208137" y="4208318"/>
                </a:lnTo>
                <a:lnTo>
                  <a:pt x="0" y="420831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117145" y="352209"/>
            <a:ext cx="8053710" cy="210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95"/>
              </a:lnSpc>
              <a:spcBef>
                <a:spcPct val="0"/>
              </a:spcBef>
            </a:pPr>
            <a:r>
              <a:rPr lang="en-US" sz="12282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Життєпис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615557" y="3230130"/>
            <a:ext cx="7643743" cy="2933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З </a:t>
            </a:r>
            <a:r>
              <a:rPr lang="en-US" sz="3300" b="1" dirty="0" err="1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жовтня</a:t>
            </a: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 2024 </a:t>
            </a:r>
            <a:r>
              <a:rPr lang="en-US" sz="3300" b="1" dirty="0" err="1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року</a:t>
            </a: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3300" b="1" dirty="0" err="1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працюю</a:t>
            </a: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 </a:t>
            </a:r>
            <a:r>
              <a:rPr lang="en-US" sz="3300" b="1" dirty="0" err="1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вихователем</a:t>
            </a: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  у </a:t>
            </a:r>
            <a:r>
              <a:rPr lang="en-US" sz="3300" b="1" dirty="0" err="1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групі</a:t>
            </a: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 "</a:t>
            </a:r>
            <a:r>
              <a:rPr lang="en-US" sz="3300" b="1" dirty="0" err="1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Соняшник</a:t>
            </a: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" закладу </a:t>
            </a:r>
            <a:r>
              <a:rPr lang="en-US" sz="3300" b="1" dirty="0" err="1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дошкільної</a:t>
            </a: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 освіти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№ 35 "</a:t>
            </a:r>
            <a:r>
              <a:rPr lang="en-US" sz="3300" b="1" dirty="0" err="1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Віночок</a:t>
            </a:r>
            <a:r>
              <a:rPr lang="en-US" sz="3300" b="1" dirty="0">
                <a:solidFill>
                  <a:srgbClr val="191919"/>
                </a:solidFill>
                <a:latin typeface="Lovelace Text Bold"/>
                <a:ea typeface="Lovelace Text Bold"/>
                <a:cs typeface="Lovelace Text Bold"/>
                <a:sym typeface="Lovelace Text Bold"/>
              </a:rPr>
              <a:t>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885825"/>
            <a:ext cx="15122116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Дидактичні ігри та матеріали </a:t>
            </a:r>
          </a:p>
        </p:txBody>
      </p:sp>
      <p:sp>
        <p:nvSpPr>
          <p:cNvPr id="7" name="Freeform 7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797348" y="1993878"/>
            <a:ext cx="16693304" cy="9071067"/>
            <a:chOff x="0" y="0"/>
            <a:chExt cx="4396590" cy="23890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198021" y="2086862"/>
            <a:ext cx="5295995" cy="3806496"/>
          </a:xfrm>
          <a:custGeom>
            <a:avLst/>
            <a:gdLst/>
            <a:ahLst/>
            <a:cxnLst/>
            <a:rect l="l" t="t" r="r" b="b"/>
            <a:pathLst>
              <a:path w="5295995" h="3806496">
                <a:moveTo>
                  <a:pt x="0" y="0"/>
                </a:moveTo>
                <a:lnTo>
                  <a:pt x="5295995" y="0"/>
                </a:lnTo>
                <a:lnTo>
                  <a:pt x="5295995" y="3806496"/>
                </a:lnTo>
                <a:lnTo>
                  <a:pt x="0" y="380649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560123" y="6075142"/>
            <a:ext cx="5096404" cy="3822303"/>
          </a:xfrm>
          <a:custGeom>
            <a:avLst/>
            <a:gdLst/>
            <a:ahLst/>
            <a:cxnLst/>
            <a:rect l="l" t="t" r="r" b="b"/>
            <a:pathLst>
              <a:path w="5096404" h="3822303">
                <a:moveTo>
                  <a:pt x="0" y="0"/>
                </a:moveTo>
                <a:lnTo>
                  <a:pt x="5096404" y="0"/>
                </a:lnTo>
                <a:lnTo>
                  <a:pt x="5096404" y="3822302"/>
                </a:lnTo>
                <a:lnTo>
                  <a:pt x="0" y="382230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404518" y="2250367"/>
            <a:ext cx="5407614" cy="3638047"/>
          </a:xfrm>
          <a:custGeom>
            <a:avLst/>
            <a:gdLst/>
            <a:ahLst/>
            <a:cxnLst/>
            <a:rect l="l" t="t" r="r" b="b"/>
            <a:pathLst>
              <a:path w="5407614" h="3638047">
                <a:moveTo>
                  <a:pt x="0" y="0"/>
                </a:moveTo>
                <a:lnTo>
                  <a:pt x="5407614" y="0"/>
                </a:lnTo>
                <a:lnTo>
                  <a:pt x="5407614" y="3638047"/>
                </a:lnTo>
                <a:lnTo>
                  <a:pt x="0" y="3638047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 l="-1442" t="-13088"/>
            </a:stretch>
          </a:blipFill>
        </p:spPr>
      </p:sp>
      <p:sp>
        <p:nvSpPr>
          <p:cNvPr id="14" name="Freeform 14"/>
          <p:cNvSpPr/>
          <p:nvPr/>
        </p:nvSpPr>
        <p:spPr>
          <a:xfrm rot="-5400000">
            <a:off x="6939256" y="5781403"/>
            <a:ext cx="3962698" cy="4269385"/>
          </a:xfrm>
          <a:custGeom>
            <a:avLst/>
            <a:gdLst/>
            <a:ahLst/>
            <a:cxnLst/>
            <a:rect l="l" t="t" r="r" b="b"/>
            <a:pathLst>
              <a:path w="3962698" h="4269385">
                <a:moveTo>
                  <a:pt x="0" y="0"/>
                </a:moveTo>
                <a:lnTo>
                  <a:pt x="3962698" y="0"/>
                </a:lnTo>
                <a:lnTo>
                  <a:pt x="3962698" y="4269385"/>
                </a:lnTo>
                <a:lnTo>
                  <a:pt x="0" y="4269385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 t="-13719" b="-10036"/>
            </a:stretch>
          </a:blipFill>
        </p:spPr>
      </p:sp>
      <p:sp>
        <p:nvSpPr>
          <p:cNvPr id="15" name="Freeform 15"/>
          <p:cNvSpPr/>
          <p:nvPr/>
        </p:nvSpPr>
        <p:spPr>
          <a:xfrm rot="-5400000">
            <a:off x="1609673" y="5244512"/>
            <a:ext cx="4007374" cy="5343166"/>
          </a:xfrm>
          <a:custGeom>
            <a:avLst/>
            <a:gdLst/>
            <a:ahLst/>
            <a:cxnLst/>
            <a:rect l="l" t="t" r="r" b="b"/>
            <a:pathLst>
              <a:path w="4007374" h="5343166">
                <a:moveTo>
                  <a:pt x="0" y="0"/>
                </a:moveTo>
                <a:lnTo>
                  <a:pt x="4007375" y="0"/>
                </a:lnTo>
                <a:lnTo>
                  <a:pt x="4007375" y="5343166"/>
                </a:lnTo>
                <a:lnTo>
                  <a:pt x="0" y="5343166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28700" y="2314528"/>
            <a:ext cx="5169321" cy="2832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Дидактичні ігри 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💠Ігри на липучка 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Асоціативні карти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Мнемотаблиці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Коректурні таблиці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301681"/>
            <a:ext cx="15122116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Дидактичні ігри та матеріали </a:t>
            </a:r>
          </a:p>
        </p:txBody>
      </p:sp>
      <p:sp>
        <p:nvSpPr>
          <p:cNvPr id="7" name="Freeform 7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797348" y="1993878"/>
            <a:ext cx="16693304" cy="9071067"/>
            <a:chOff x="0" y="0"/>
            <a:chExt cx="4396590" cy="23890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5400000">
            <a:off x="13118875" y="5203166"/>
            <a:ext cx="4257029" cy="5676039"/>
          </a:xfrm>
          <a:custGeom>
            <a:avLst/>
            <a:gdLst/>
            <a:ahLst/>
            <a:cxnLst/>
            <a:rect l="l" t="t" r="r" b="b"/>
            <a:pathLst>
              <a:path w="4257029" h="5676039">
                <a:moveTo>
                  <a:pt x="0" y="0"/>
                </a:moveTo>
                <a:lnTo>
                  <a:pt x="4257030" y="0"/>
                </a:lnTo>
                <a:lnTo>
                  <a:pt x="4257030" y="5676039"/>
                </a:lnTo>
                <a:lnTo>
                  <a:pt x="0" y="567603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400000">
            <a:off x="7034167" y="5203166"/>
            <a:ext cx="4257029" cy="5676039"/>
          </a:xfrm>
          <a:custGeom>
            <a:avLst/>
            <a:gdLst/>
            <a:ahLst/>
            <a:cxnLst/>
            <a:rect l="l" t="t" r="r" b="b"/>
            <a:pathLst>
              <a:path w="4257029" h="5676039">
                <a:moveTo>
                  <a:pt x="0" y="0"/>
                </a:moveTo>
                <a:lnTo>
                  <a:pt x="4257030" y="0"/>
                </a:lnTo>
                <a:lnTo>
                  <a:pt x="4257030" y="5676039"/>
                </a:lnTo>
                <a:lnTo>
                  <a:pt x="0" y="567603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39954" y="5912671"/>
            <a:ext cx="5676039" cy="4257029"/>
          </a:xfrm>
          <a:custGeom>
            <a:avLst/>
            <a:gdLst/>
            <a:ahLst/>
            <a:cxnLst/>
            <a:rect l="l" t="t" r="r" b="b"/>
            <a:pathLst>
              <a:path w="5676039" h="4257029">
                <a:moveTo>
                  <a:pt x="0" y="0"/>
                </a:moveTo>
                <a:lnTo>
                  <a:pt x="5676039" y="0"/>
                </a:lnTo>
                <a:lnTo>
                  <a:pt x="5676039" y="4257030"/>
                </a:lnTo>
                <a:lnTo>
                  <a:pt x="0" y="425703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5400000">
            <a:off x="12284223" y="845827"/>
            <a:ext cx="4122831" cy="5827322"/>
          </a:xfrm>
          <a:custGeom>
            <a:avLst/>
            <a:gdLst/>
            <a:ahLst/>
            <a:cxnLst/>
            <a:rect l="l" t="t" r="r" b="b"/>
            <a:pathLst>
              <a:path w="4122831" h="5827322">
                <a:moveTo>
                  <a:pt x="0" y="0"/>
                </a:moveTo>
                <a:lnTo>
                  <a:pt x="4122831" y="0"/>
                </a:lnTo>
                <a:lnTo>
                  <a:pt x="4122831" y="5827322"/>
                </a:lnTo>
                <a:lnTo>
                  <a:pt x="0" y="582732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483568" y="1698073"/>
            <a:ext cx="4118322" cy="4214598"/>
          </a:xfrm>
          <a:custGeom>
            <a:avLst/>
            <a:gdLst/>
            <a:ahLst/>
            <a:cxnLst/>
            <a:rect l="l" t="t" r="r" b="b"/>
            <a:pathLst>
              <a:path w="4118322" h="4214598">
                <a:moveTo>
                  <a:pt x="0" y="0"/>
                </a:moveTo>
                <a:lnTo>
                  <a:pt x="4118322" y="0"/>
                </a:lnTo>
                <a:lnTo>
                  <a:pt x="4118322" y="4214598"/>
                </a:lnTo>
                <a:lnTo>
                  <a:pt x="0" y="421459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 l="-17231" t="-30746" r="-61173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28700" y="2314528"/>
            <a:ext cx="5169321" cy="2832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Дидактичні ігри 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Летбук 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Асоціативні карти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Дидактична книга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Мнемодоріжки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97348" y="2458494"/>
            <a:ext cx="16693304" cy="7208036"/>
            <a:chOff x="0" y="0"/>
            <a:chExt cx="4396590" cy="189841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6591" cy="1898413"/>
            </a:xfrm>
            <a:custGeom>
              <a:avLst/>
              <a:gdLst/>
              <a:ahLst/>
              <a:cxnLst/>
              <a:rect l="l" t="t" r="r" b="b"/>
              <a:pathLst>
                <a:path w="4396591" h="1898413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1884963"/>
                  </a:lnTo>
                  <a:cubicBezTo>
                    <a:pt x="4396591" y="1892391"/>
                    <a:pt x="4390569" y="1898413"/>
                    <a:pt x="4383141" y="1898413"/>
                  </a:cubicBezTo>
                  <a:lnTo>
                    <a:pt x="13449" y="1898413"/>
                  </a:lnTo>
                  <a:cubicBezTo>
                    <a:pt x="9882" y="1898413"/>
                    <a:pt x="6462" y="1896996"/>
                    <a:pt x="3939" y="1894473"/>
                  </a:cubicBezTo>
                  <a:cubicBezTo>
                    <a:pt x="1417" y="1891951"/>
                    <a:pt x="0" y="1888530"/>
                    <a:pt x="0" y="1884963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6590" cy="1936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240977" y="1663017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027525" y="6244907"/>
            <a:ext cx="4017858" cy="3013393"/>
          </a:xfrm>
          <a:custGeom>
            <a:avLst/>
            <a:gdLst/>
            <a:ahLst/>
            <a:cxnLst/>
            <a:rect l="l" t="t" r="r" b="b"/>
            <a:pathLst>
              <a:path w="4017858" h="3013393">
                <a:moveTo>
                  <a:pt x="0" y="0"/>
                </a:moveTo>
                <a:lnTo>
                  <a:pt x="4017858" y="0"/>
                </a:lnTo>
                <a:lnTo>
                  <a:pt x="4017858" y="3013393"/>
                </a:lnTo>
                <a:lnTo>
                  <a:pt x="0" y="301339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009324" y="6244907"/>
            <a:ext cx="5605412" cy="3013393"/>
          </a:xfrm>
          <a:custGeom>
            <a:avLst/>
            <a:gdLst/>
            <a:ahLst/>
            <a:cxnLst/>
            <a:rect l="l" t="t" r="r" b="b"/>
            <a:pathLst>
              <a:path w="5605412" h="3013393">
                <a:moveTo>
                  <a:pt x="0" y="0"/>
                </a:moveTo>
                <a:lnTo>
                  <a:pt x="5605411" y="0"/>
                </a:lnTo>
                <a:lnTo>
                  <a:pt x="5605411" y="3013393"/>
                </a:lnTo>
                <a:lnTo>
                  <a:pt x="0" y="301339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 t="-24977" b="-14534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685680" y="5759184"/>
            <a:ext cx="3747029" cy="3499116"/>
          </a:xfrm>
          <a:custGeom>
            <a:avLst/>
            <a:gdLst/>
            <a:ahLst/>
            <a:cxnLst/>
            <a:rect l="l" t="t" r="r" b="b"/>
            <a:pathLst>
              <a:path w="3747029" h="3499116">
                <a:moveTo>
                  <a:pt x="0" y="0"/>
                </a:moveTo>
                <a:lnTo>
                  <a:pt x="3747029" y="0"/>
                </a:lnTo>
                <a:lnTo>
                  <a:pt x="3747029" y="3499116"/>
                </a:lnTo>
                <a:lnTo>
                  <a:pt x="0" y="349911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 l="-32347" t="-120275" r="-19650" b="-132606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842442" y="2155166"/>
            <a:ext cx="4388024" cy="3604018"/>
          </a:xfrm>
          <a:custGeom>
            <a:avLst/>
            <a:gdLst/>
            <a:ahLst/>
            <a:cxnLst/>
            <a:rect l="l" t="t" r="r" b="b"/>
            <a:pathLst>
              <a:path w="4388024" h="3604018">
                <a:moveTo>
                  <a:pt x="0" y="0"/>
                </a:moveTo>
                <a:lnTo>
                  <a:pt x="4388024" y="0"/>
                </a:lnTo>
                <a:lnTo>
                  <a:pt x="4388024" y="3604018"/>
                </a:lnTo>
                <a:lnTo>
                  <a:pt x="0" y="360401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 l="-9510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679919" y="485203"/>
            <a:ext cx="15122116" cy="1177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  <a:spcBef>
                <a:spcPct val="0"/>
              </a:spcBef>
            </a:pPr>
            <a:r>
              <a:rPr lang="en-US" sz="6790" b="1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velace Text Bold"/>
                <a:ea typeface="Lovelace Text Bold"/>
                <a:cs typeface="Lovelace Text Bold"/>
                <a:sym typeface="Lovelace Text Bold"/>
              </a:rPr>
              <a:t>Дидактичні ігри та матеріали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3196822"/>
            <a:ext cx="5169321" cy="2261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Театр на стаканчиках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Театр на прищепках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Пальчиковий театр </a:t>
            </a:r>
          </a:p>
          <a:p>
            <a:pPr algn="l">
              <a:lnSpc>
                <a:spcPts val="4513"/>
              </a:lnSpc>
            </a:pPr>
            <a:r>
              <a:rPr lang="en-US" sz="3223">
                <a:solidFill>
                  <a:srgbClr val="191919"/>
                </a:solidFill>
                <a:latin typeface="Lobster"/>
                <a:ea typeface="Lobster"/>
                <a:cs typeface="Lobster"/>
                <a:sym typeface="Lobster"/>
              </a:rPr>
              <a:t>💠 Настільний театр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6920109" y="-8048729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8"/>
                </a:lnTo>
                <a:lnTo>
                  <a:pt x="0" y="150656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11419252" y="4699825"/>
            <a:ext cx="12579858" cy="15065698"/>
          </a:xfrm>
          <a:custGeom>
            <a:avLst/>
            <a:gdLst/>
            <a:ahLst/>
            <a:cxnLst/>
            <a:rect l="l" t="t" r="r" b="b"/>
            <a:pathLst>
              <a:path w="12579858" h="15065698">
                <a:moveTo>
                  <a:pt x="0" y="0"/>
                </a:moveTo>
                <a:lnTo>
                  <a:pt x="12579858" y="0"/>
                </a:lnTo>
                <a:lnTo>
                  <a:pt x="12579858" y="15065699"/>
                </a:lnTo>
                <a:lnTo>
                  <a:pt x="0" y="1506569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23494" y="-6124311"/>
            <a:ext cx="15523832" cy="14165497"/>
          </a:xfrm>
          <a:custGeom>
            <a:avLst/>
            <a:gdLst/>
            <a:ahLst/>
            <a:cxnLst/>
            <a:rect l="l" t="t" r="r" b="b"/>
            <a:pathLst>
              <a:path w="15523832" h="14165497">
                <a:moveTo>
                  <a:pt x="0" y="0"/>
                </a:moveTo>
                <a:lnTo>
                  <a:pt x="15523832" y="0"/>
                </a:lnTo>
                <a:lnTo>
                  <a:pt x="15523832" y="14165497"/>
                </a:lnTo>
                <a:lnTo>
                  <a:pt x="0" y="1416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284909"/>
            <a:ext cx="16230600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Оформлення  освітньо-розвивального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Lobster"/>
                <a:ea typeface="Lobster"/>
                <a:cs typeface="Lobster"/>
                <a:sym typeface="Lobster"/>
              </a:rPr>
              <a:t>середовища нашої групи </a:t>
            </a:r>
          </a:p>
        </p:txBody>
      </p:sp>
      <p:sp>
        <p:nvSpPr>
          <p:cNvPr id="7" name="Freeform 7"/>
          <p:cNvSpPr/>
          <p:nvPr/>
        </p:nvSpPr>
        <p:spPr>
          <a:xfrm>
            <a:off x="6979151" y="1291384"/>
            <a:ext cx="1590955" cy="1590955"/>
          </a:xfrm>
          <a:custGeom>
            <a:avLst/>
            <a:gdLst/>
            <a:ahLst/>
            <a:cxnLst/>
            <a:rect l="l" t="t" r="r" b="b"/>
            <a:pathLst>
              <a:path w="1590955" h="1590955">
                <a:moveTo>
                  <a:pt x="0" y="0"/>
                </a:moveTo>
                <a:lnTo>
                  <a:pt x="1590954" y="0"/>
                </a:lnTo>
                <a:lnTo>
                  <a:pt x="1590954" y="1590955"/>
                </a:lnTo>
                <a:lnTo>
                  <a:pt x="0" y="15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797348" y="3161608"/>
            <a:ext cx="16693304" cy="9071067"/>
            <a:chOff x="0" y="0"/>
            <a:chExt cx="4396590" cy="23890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96591" cy="2389088"/>
            </a:xfrm>
            <a:custGeom>
              <a:avLst/>
              <a:gdLst/>
              <a:ahLst/>
              <a:cxnLst/>
              <a:rect l="l" t="t" r="r" b="b"/>
              <a:pathLst>
                <a:path w="4396591" h="2389088">
                  <a:moveTo>
                    <a:pt x="13449" y="0"/>
                  </a:moveTo>
                  <a:lnTo>
                    <a:pt x="4383141" y="0"/>
                  </a:lnTo>
                  <a:cubicBezTo>
                    <a:pt x="4390569" y="0"/>
                    <a:pt x="4396591" y="6022"/>
                    <a:pt x="4396591" y="13449"/>
                  </a:cubicBezTo>
                  <a:lnTo>
                    <a:pt x="4396591" y="2375638"/>
                  </a:lnTo>
                  <a:cubicBezTo>
                    <a:pt x="4396591" y="2383066"/>
                    <a:pt x="4390569" y="2389088"/>
                    <a:pt x="4383141" y="2389088"/>
                  </a:cubicBezTo>
                  <a:lnTo>
                    <a:pt x="13449" y="2389088"/>
                  </a:lnTo>
                  <a:cubicBezTo>
                    <a:pt x="6022" y="2389088"/>
                    <a:pt x="0" y="2383066"/>
                    <a:pt x="0" y="2375638"/>
                  </a:cubicBezTo>
                  <a:lnTo>
                    <a:pt x="0" y="13449"/>
                  </a:lnTo>
                  <a:cubicBezTo>
                    <a:pt x="0" y="6022"/>
                    <a:pt x="602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396590" cy="2427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3491776" y="6213638"/>
            <a:ext cx="4020600" cy="3655097"/>
          </a:xfrm>
          <a:custGeom>
            <a:avLst/>
            <a:gdLst/>
            <a:ahLst/>
            <a:cxnLst/>
            <a:rect l="l" t="t" r="r" b="b"/>
            <a:pathLst>
              <a:path w="4020600" h="3655097">
                <a:moveTo>
                  <a:pt x="0" y="0"/>
                </a:moveTo>
                <a:lnTo>
                  <a:pt x="4020600" y="0"/>
                </a:lnTo>
                <a:lnTo>
                  <a:pt x="4020600" y="3655096"/>
                </a:lnTo>
                <a:lnTo>
                  <a:pt x="0" y="365509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 l="-11758" r="-9454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512376" y="6213638"/>
            <a:ext cx="4873462" cy="3655097"/>
          </a:xfrm>
          <a:custGeom>
            <a:avLst/>
            <a:gdLst/>
            <a:ahLst/>
            <a:cxnLst/>
            <a:rect l="l" t="t" r="r" b="b"/>
            <a:pathLst>
              <a:path w="4873462" h="3655097">
                <a:moveTo>
                  <a:pt x="0" y="0"/>
                </a:moveTo>
                <a:lnTo>
                  <a:pt x="4873462" y="0"/>
                </a:lnTo>
                <a:lnTo>
                  <a:pt x="4873462" y="3655096"/>
                </a:lnTo>
                <a:lnTo>
                  <a:pt x="0" y="365509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385838" y="6213638"/>
            <a:ext cx="4873462" cy="3655097"/>
          </a:xfrm>
          <a:custGeom>
            <a:avLst/>
            <a:gdLst/>
            <a:ahLst/>
            <a:cxnLst/>
            <a:rect l="l" t="t" r="r" b="b"/>
            <a:pathLst>
              <a:path w="4873462" h="3655097">
                <a:moveTo>
                  <a:pt x="0" y="0"/>
                </a:moveTo>
                <a:lnTo>
                  <a:pt x="4873462" y="0"/>
                </a:lnTo>
                <a:lnTo>
                  <a:pt x="4873462" y="3655096"/>
                </a:lnTo>
                <a:lnTo>
                  <a:pt x="0" y="365509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066088" y="2458494"/>
            <a:ext cx="4923998" cy="3692999"/>
          </a:xfrm>
          <a:custGeom>
            <a:avLst/>
            <a:gdLst/>
            <a:ahLst/>
            <a:cxnLst/>
            <a:rect l="l" t="t" r="r" b="b"/>
            <a:pathLst>
              <a:path w="4923998" h="3692999">
                <a:moveTo>
                  <a:pt x="0" y="0"/>
                </a:moveTo>
                <a:lnTo>
                  <a:pt x="4923998" y="0"/>
                </a:lnTo>
                <a:lnTo>
                  <a:pt x="4923998" y="3692999"/>
                </a:lnTo>
                <a:lnTo>
                  <a:pt x="0" y="3692999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8570105" y="3577284"/>
            <a:ext cx="3572045" cy="1407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Стіни, що говорять </a:t>
            </a:r>
          </a:p>
          <a:p>
            <a:pPr algn="ctr">
              <a:lnSpc>
                <a:spcPts val="3779"/>
              </a:lnSpc>
            </a:pPr>
            <a:r>
              <a:rPr lang="en-US" sz="2700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Розвивальне</a:t>
            </a:r>
          </a:p>
          <a:p>
            <a:pPr algn="ctr">
              <a:lnSpc>
                <a:spcPts val="3779"/>
              </a:lnSpc>
            </a:pPr>
            <a:r>
              <a:rPr lang="en-US" sz="2700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середовище "Ферма"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40198" y="6969431"/>
            <a:ext cx="2451780" cy="1407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Інтерактивна </a:t>
            </a:r>
          </a:p>
          <a:p>
            <a:pPr algn="ctr">
              <a:lnSpc>
                <a:spcPts val="3779"/>
              </a:lnSpc>
            </a:pPr>
            <a:r>
              <a:rPr lang="en-US" sz="2700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зона </a:t>
            </a:r>
          </a:p>
          <a:p>
            <a:pPr algn="ctr">
              <a:lnSpc>
                <a:spcPts val="3779"/>
              </a:lnSpc>
            </a:pPr>
            <a:r>
              <a:rPr lang="en-US" sz="2700" b="1">
                <a:solidFill>
                  <a:srgbClr val="E2A9F1"/>
                </a:solidFill>
                <a:latin typeface="PT Serif Bold"/>
                <a:ea typeface="PT Serif Bold"/>
                <a:cs typeface="PT Serif Bold"/>
                <a:sym typeface="PT Serif Bold"/>
              </a:rPr>
              <a:t>розвитку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392</Words>
  <Application>Microsoft Office PowerPoint</Application>
  <PresentationFormat>Произвольный</PresentationFormat>
  <Paragraphs>106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Arimo Bold</vt:lpstr>
      <vt:lpstr>Buenard</vt:lpstr>
      <vt:lpstr>Lobster</vt:lpstr>
      <vt:lpstr>Calibri</vt:lpstr>
      <vt:lpstr>Buenard Bold</vt:lpstr>
      <vt:lpstr>Lovelace Text Bold</vt:lpstr>
      <vt:lpstr>PT Serif Bold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Gradient Modern Portfolio Presentation</dc:title>
  <cp:lastModifiedBy>User</cp:lastModifiedBy>
  <cp:revision>2</cp:revision>
  <dcterms:created xsi:type="dcterms:W3CDTF">2006-08-16T00:00:00Z</dcterms:created>
  <dcterms:modified xsi:type="dcterms:W3CDTF">2026-02-27T13:53:43Z</dcterms:modified>
  <dc:identifier>DAG7IaR16Vg</dc:identifier>
</cp:coreProperties>
</file>