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6" r:id="rId4"/>
    <p:sldId id="259" r:id="rId5"/>
    <p:sldId id="257" r:id="rId6"/>
    <p:sldId id="258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789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431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40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596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829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654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435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343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608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57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519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2F250-0C1D-4DC8-AE3B-690FEDF01E6F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965396-93F8-4C5B-B6A3-5930CD60B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378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312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 rot="20928898">
            <a:off x="1413164" y="2084741"/>
            <a:ext cx="4516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1189830">
            <a:off x="831273" y="540328"/>
            <a:ext cx="534785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«Розвиток </a:t>
            </a:r>
            <a:r>
              <a:rPr lang="ru-RU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міжпівкульної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 </a:t>
            </a:r>
            <a:r>
              <a:rPr lang="ru-RU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взаємодії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orbel" panose="020B0503020204020204" pitchFamily="34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 як </a:t>
            </a:r>
            <a:r>
              <a:rPr lang="ru-RU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основи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 </a:t>
            </a:r>
            <a:r>
              <a:rPr lang="ru-RU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інтелектуальних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можливостей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у </a:t>
            </a:r>
            <a:r>
              <a:rPr lang="ru-RU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дітей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 дошкільного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 </a:t>
            </a:r>
            <a:r>
              <a:rPr lang="ru-RU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віку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 методом </a:t>
            </a:r>
            <a:r>
              <a:rPr lang="ru-RU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кінезіології</a:t>
            </a:r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  <a:cs typeface="Arial" charset="0"/>
              </a:rPr>
              <a:t>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i="1" dirty="0">
              <a:ln w="17780" cmpd="sng">
                <a:gradFill>
                  <a:gsLst>
                    <a:gs pos="0">
                      <a:srgbClr val="B8E0C3">
                        <a:shade val="30000"/>
                        <a:satMod val="115000"/>
                      </a:srgbClr>
                    </a:gs>
                    <a:gs pos="50000">
                      <a:srgbClr val="B8E0C3">
                        <a:shade val="67500"/>
                        <a:satMod val="115000"/>
                      </a:srgbClr>
                    </a:gs>
                    <a:gs pos="100000">
                      <a:srgbClr val="B8E0C3">
                        <a:shade val="100000"/>
                        <a:satMod val="115000"/>
                      </a:srgbClr>
                    </a:gs>
                  </a:gsLst>
                  <a:lin ang="5400000" scaled="0"/>
                </a:gradFill>
                <a:prstDash val="solid"/>
                <a:miter lim="800000"/>
              </a:ln>
              <a:gradFill rotWithShape="1">
                <a:gsLst>
                  <a:gs pos="0">
                    <a:srgbClr val="002060"/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6699">
                    <a:lumMod val="40000"/>
                    <a:lumOff val="60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dirty="0">
              <a:ln w="17780" cmpd="sng">
                <a:gradFill>
                  <a:gsLst>
                    <a:gs pos="0">
                      <a:srgbClr val="B8E0C3">
                        <a:shade val="30000"/>
                        <a:satMod val="115000"/>
                      </a:srgbClr>
                    </a:gs>
                    <a:gs pos="50000">
                      <a:srgbClr val="B8E0C3">
                        <a:shade val="67500"/>
                        <a:satMod val="115000"/>
                      </a:srgbClr>
                    </a:gs>
                    <a:gs pos="100000">
                      <a:srgbClr val="B8E0C3">
                        <a:shade val="100000"/>
                        <a:satMod val="115000"/>
                      </a:srgbClr>
                    </a:gs>
                  </a:gsLst>
                  <a:lin ang="5400000" scaled="0"/>
                </a:gradFill>
                <a:prstDash val="solid"/>
                <a:miter lim="800000"/>
              </a:ln>
              <a:gradFill rotWithShape="1">
                <a:gsLst>
                  <a:gs pos="0">
                    <a:srgbClr val="002060"/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6699">
                    <a:lumMod val="40000"/>
                    <a:lumOff val="60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ln w="17780" cmpd="sng">
                <a:gradFill>
                  <a:gsLst>
                    <a:gs pos="0">
                      <a:srgbClr val="B8E0C3">
                        <a:shade val="30000"/>
                        <a:satMod val="115000"/>
                      </a:srgbClr>
                    </a:gs>
                    <a:gs pos="50000">
                      <a:srgbClr val="B8E0C3">
                        <a:shade val="67500"/>
                        <a:satMod val="115000"/>
                      </a:srgbClr>
                    </a:gs>
                    <a:gs pos="100000">
                      <a:srgbClr val="B8E0C3">
                        <a:shade val="100000"/>
                        <a:satMod val="115000"/>
                      </a:srgbClr>
                    </a:gs>
                  </a:gsLst>
                  <a:lin ang="5400000" scaled="0"/>
                </a:gradFill>
                <a:prstDash val="solid"/>
                <a:miter lim="800000"/>
              </a:ln>
              <a:gradFill rotWithShape="1">
                <a:gsLst>
                  <a:gs pos="0">
                    <a:srgbClr val="002060"/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6699">
                    <a:lumMod val="40000"/>
                    <a:lumOff val="60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694855">
            <a:off x="6194324" y="2045096"/>
            <a:ext cx="517177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ln w="17780" cmpd="sng">
                <a:gradFill>
                  <a:gsLst>
                    <a:gs pos="0">
                      <a:srgbClr val="B8E0C3">
                        <a:shade val="30000"/>
                        <a:satMod val="115000"/>
                      </a:srgbClr>
                    </a:gs>
                    <a:gs pos="50000">
                      <a:srgbClr val="B8E0C3">
                        <a:shade val="67500"/>
                        <a:satMod val="115000"/>
                      </a:srgbClr>
                    </a:gs>
                    <a:gs pos="100000">
                      <a:srgbClr val="B8E0C3">
                        <a:shade val="100000"/>
                        <a:satMod val="115000"/>
                      </a:srgbClr>
                    </a:gs>
                  </a:gsLst>
                  <a:lin ang="5400000" scaled="0"/>
                </a:gradFill>
                <a:prstDash val="solid"/>
                <a:miter lim="800000"/>
              </a:ln>
              <a:gradFill rotWithShape="1">
                <a:gsLst>
                  <a:gs pos="0">
                    <a:srgbClr val="002060"/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6699">
                    <a:lumMod val="40000"/>
                    <a:lumOff val="60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dirty="0" err="1" smtClean="0">
                <a:ln w="17780" cmpd="sng">
                  <a:gradFill>
                    <a:gsLst>
                      <a:gs pos="0">
                        <a:srgbClr val="B8E0C3">
                          <a:shade val="30000"/>
                          <a:satMod val="115000"/>
                        </a:srgbClr>
                      </a:gs>
                      <a:gs pos="50000">
                        <a:srgbClr val="B8E0C3">
                          <a:shade val="67500"/>
                          <a:satMod val="115000"/>
                        </a:srgbClr>
                      </a:gs>
                      <a:gs pos="100000">
                        <a:srgbClr val="B8E0C3">
                          <a:shade val="100000"/>
                          <a:satMod val="115000"/>
                        </a:srgbClr>
                      </a:gs>
                    </a:gsLst>
                    <a:lin ang="5400000" scaled="0"/>
                  </a:gradFill>
                  <a:prstDash val="solid"/>
                  <a:miter lim="800000"/>
                </a:ln>
                <a:gradFill rotWithShape="1">
                  <a:gsLst>
                    <a:gs pos="0">
                      <a:srgbClr val="002060"/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6699">
                      <a:lumMod val="40000"/>
                      <a:lumOff val="60000"/>
                    </a:srgbClr>
                  </a:outerShdw>
                </a:effectLst>
                <a:latin typeface="Arial" charset="0"/>
                <a:cs typeface="Arial" charset="0"/>
              </a:rPr>
              <a:t>Консультація</a:t>
            </a:r>
            <a:endParaRPr lang="ru-RU" sz="2800" b="1" i="1" dirty="0">
              <a:ln w="17780" cmpd="sng">
                <a:gradFill>
                  <a:gsLst>
                    <a:gs pos="0">
                      <a:srgbClr val="B8E0C3">
                        <a:shade val="30000"/>
                        <a:satMod val="115000"/>
                      </a:srgbClr>
                    </a:gs>
                    <a:gs pos="50000">
                      <a:srgbClr val="B8E0C3">
                        <a:shade val="67500"/>
                        <a:satMod val="115000"/>
                      </a:srgbClr>
                    </a:gs>
                    <a:gs pos="100000">
                      <a:srgbClr val="B8E0C3">
                        <a:shade val="100000"/>
                        <a:satMod val="115000"/>
                      </a:srgbClr>
                    </a:gs>
                  </a:gsLst>
                  <a:lin ang="5400000" scaled="0"/>
                </a:gradFill>
                <a:prstDash val="solid"/>
                <a:miter lim="800000"/>
              </a:ln>
              <a:gradFill rotWithShape="1">
                <a:gsLst>
                  <a:gs pos="0">
                    <a:srgbClr val="002060"/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6699">
                    <a:lumMod val="40000"/>
                    <a:lumOff val="60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dirty="0" smtClean="0">
                <a:ln w="17780" cmpd="sng">
                  <a:gradFill>
                    <a:gsLst>
                      <a:gs pos="0">
                        <a:srgbClr val="B8E0C3">
                          <a:shade val="30000"/>
                          <a:satMod val="115000"/>
                        </a:srgbClr>
                      </a:gs>
                      <a:gs pos="50000">
                        <a:srgbClr val="B8E0C3">
                          <a:shade val="67500"/>
                          <a:satMod val="115000"/>
                        </a:srgbClr>
                      </a:gs>
                      <a:gs pos="100000">
                        <a:srgbClr val="B8E0C3">
                          <a:shade val="100000"/>
                          <a:satMod val="115000"/>
                        </a:srgbClr>
                      </a:gs>
                    </a:gsLst>
                    <a:lin ang="5400000" scaled="0"/>
                  </a:gradFill>
                  <a:prstDash val="solid"/>
                  <a:miter lim="800000"/>
                </a:ln>
                <a:gradFill rotWithShape="1">
                  <a:gsLst>
                    <a:gs pos="0">
                      <a:srgbClr val="002060"/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6699">
                      <a:lumMod val="40000"/>
                      <a:lumOff val="60000"/>
                    </a:srgbClr>
                  </a:outerShdw>
                </a:effectLst>
                <a:latin typeface="Arial" charset="0"/>
                <a:cs typeface="Arial" charset="0"/>
              </a:rPr>
              <a:t>для </a:t>
            </a:r>
            <a:r>
              <a:rPr lang="ru-RU" sz="2800" b="1" i="1" dirty="0" err="1" smtClean="0">
                <a:ln w="17780" cmpd="sng">
                  <a:gradFill>
                    <a:gsLst>
                      <a:gs pos="0">
                        <a:srgbClr val="B8E0C3">
                          <a:shade val="30000"/>
                          <a:satMod val="115000"/>
                        </a:srgbClr>
                      </a:gs>
                      <a:gs pos="50000">
                        <a:srgbClr val="B8E0C3">
                          <a:shade val="67500"/>
                          <a:satMod val="115000"/>
                        </a:srgbClr>
                      </a:gs>
                      <a:gs pos="100000">
                        <a:srgbClr val="B8E0C3">
                          <a:shade val="100000"/>
                          <a:satMod val="115000"/>
                        </a:srgbClr>
                      </a:gs>
                    </a:gsLst>
                    <a:lin ang="5400000" scaled="0"/>
                  </a:gradFill>
                  <a:prstDash val="solid"/>
                  <a:miter lim="800000"/>
                </a:ln>
                <a:gradFill rotWithShape="1">
                  <a:gsLst>
                    <a:gs pos="0">
                      <a:srgbClr val="002060"/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6699">
                      <a:lumMod val="40000"/>
                      <a:lumOff val="60000"/>
                    </a:srgbClr>
                  </a:outerShdw>
                </a:effectLst>
                <a:latin typeface="Arial" charset="0"/>
                <a:cs typeface="Arial" charset="0"/>
              </a:rPr>
              <a:t>батьків</a:t>
            </a:r>
            <a:endParaRPr lang="ru-RU" sz="2800" b="1" i="1" dirty="0">
              <a:ln w="17780" cmpd="sng">
                <a:gradFill>
                  <a:gsLst>
                    <a:gs pos="0">
                      <a:srgbClr val="B8E0C3">
                        <a:shade val="30000"/>
                        <a:satMod val="115000"/>
                      </a:srgbClr>
                    </a:gs>
                    <a:gs pos="50000">
                      <a:srgbClr val="B8E0C3">
                        <a:shade val="67500"/>
                        <a:satMod val="115000"/>
                      </a:srgbClr>
                    </a:gs>
                    <a:gs pos="100000">
                      <a:srgbClr val="B8E0C3">
                        <a:shade val="100000"/>
                        <a:satMod val="115000"/>
                      </a:srgbClr>
                    </a:gs>
                  </a:gsLst>
                  <a:lin ang="5400000" scaled="0"/>
                </a:gradFill>
                <a:prstDash val="solid"/>
                <a:miter lim="800000"/>
              </a:ln>
              <a:gradFill rotWithShape="1">
                <a:gsLst>
                  <a:gs pos="0">
                    <a:srgbClr val="002060"/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6699">
                    <a:lumMod val="40000"/>
                    <a:lumOff val="60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600" b="1" dirty="0">
              <a:ln w="17780" cmpd="sng">
                <a:gradFill>
                  <a:gsLst>
                    <a:gs pos="0">
                      <a:srgbClr val="B8E0C3">
                        <a:shade val="30000"/>
                        <a:satMod val="115000"/>
                      </a:srgbClr>
                    </a:gs>
                    <a:gs pos="50000">
                      <a:srgbClr val="B8E0C3">
                        <a:shade val="67500"/>
                        <a:satMod val="115000"/>
                      </a:srgbClr>
                    </a:gs>
                    <a:gs pos="100000">
                      <a:srgbClr val="B8E0C3">
                        <a:shade val="100000"/>
                        <a:satMod val="115000"/>
                      </a:srgbClr>
                    </a:gs>
                  </a:gsLst>
                  <a:lin ang="5400000" scaled="0"/>
                </a:gradFill>
                <a:prstDash val="solid"/>
                <a:miter lim="800000"/>
              </a:ln>
              <a:gradFill rotWithShape="1">
                <a:gsLst>
                  <a:gs pos="0">
                    <a:srgbClr val="002060"/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6699">
                    <a:lumMod val="40000"/>
                    <a:lumOff val="60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2800" b="1" dirty="0">
              <a:ln w="17780" cmpd="sng">
                <a:gradFill>
                  <a:gsLst>
                    <a:gs pos="0">
                      <a:srgbClr val="B8E0C3">
                        <a:shade val="30000"/>
                        <a:satMod val="115000"/>
                      </a:srgbClr>
                    </a:gs>
                    <a:gs pos="50000">
                      <a:srgbClr val="B8E0C3">
                        <a:shade val="67500"/>
                        <a:satMod val="115000"/>
                      </a:srgbClr>
                    </a:gs>
                    <a:gs pos="100000">
                      <a:srgbClr val="B8E0C3">
                        <a:shade val="100000"/>
                        <a:satMod val="115000"/>
                      </a:srgbClr>
                    </a:gs>
                  </a:gsLst>
                  <a:lin ang="5400000" scaled="0"/>
                </a:gradFill>
                <a:prstDash val="solid"/>
                <a:miter lim="800000"/>
              </a:ln>
              <a:gradFill rotWithShape="1">
                <a:gsLst>
                  <a:gs pos="0">
                    <a:srgbClr val="002060"/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6699">
                    <a:lumMod val="40000"/>
                    <a:lumOff val="60000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67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1"/>
            <a:ext cx="12192000" cy="685312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 rot="20928898">
            <a:off x="1413164" y="2084741"/>
            <a:ext cx="45165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401994">
            <a:off x="6586545" y="1259393"/>
            <a:ext cx="5029832" cy="3859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uk-UA" sz="2400" b="1" i="1" kern="0" dirty="0" smtClean="0">
                <a:solidFill>
                  <a:srgbClr val="333333">
                    <a:lumMod val="75000"/>
                  </a:srgbClr>
                </a:solidFill>
                <a:latin typeface="Corbel" panose="020B0503020204020204" pitchFamily="34" charset="0"/>
              </a:rPr>
              <a:t>Багатьом </a:t>
            </a:r>
            <a:r>
              <a:rPr lang="uk-UA" sz="2400" b="1" i="1" kern="0" dirty="0">
                <a:solidFill>
                  <a:srgbClr val="333333">
                    <a:lumMod val="75000"/>
                  </a:srgbClr>
                </a:solidFill>
                <a:latin typeface="Corbel" panose="020B0503020204020204" pitchFamily="34" charset="0"/>
              </a:rPr>
              <a:t>людям </a:t>
            </a:r>
            <a:r>
              <a:rPr lang="uk-UA" sz="2400" b="1" i="1" kern="0" dirty="0" smtClean="0">
                <a:solidFill>
                  <a:srgbClr val="333333">
                    <a:lumMod val="75000"/>
                  </a:srgbClr>
                </a:solidFill>
                <a:latin typeface="Corbel" panose="020B0503020204020204" pitchFamily="34" charset="0"/>
              </a:rPr>
              <a:t>легше</a:t>
            </a:r>
          </a:p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uk-UA" sz="2400" b="1" i="1" kern="0" dirty="0" smtClean="0">
                <a:solidFill>
                  <a:srgbClr val="333333">
                    <a:lumMod val="75000"/>
                  </a:srgbClr>
                </a:solidFill>
                <a:latin typeface="Corbel" panose="020B0503020204020204" pitchFamily="34" charset="0"/>
              </a:rPr>
              <a:t> </a:t>
            </a:r>
            <a:r>
              <a:rPr lang="uk-UA" sz="2400" b="1" i="1" kern="0" dirty="0">
                <a:solidFill>
                  <a:srgbClr val="333333">
                    <a:lumMod val="75000"/>
                  </a:srgbClr>
                </a:solidFill>
                <a:latin typeface="Corbel" panose="020B0503020204020204" pitchFamily="34" charset="0"/>
              </a:rPr>
              <a:t>мислити при повторюваних фізичних </a:t>
            </a:r>
            <a:r>
              <a:rPr lang="uk-UA" sz="2400" b="1" i="1" kern="0" dirty="0" smtClean="0">
                <a:solidFill>
                  <a:srgbClr val="333333">
                    <a:lumMod val="75000"/>
                  </a:srgbClr>
                </a:solidFill>
                <a:latin typeface="Corbel" panose="020B0503020204020204" pitchFamily="34" charset="0"/>
              </a:rPr>
              <a:t>діях. На </a:t>
            </a:r>
            <a:r>
              <a:rPr lang="uk-UA" sz="2400" b="1" i="1" kern="0" dirty="0">
                <a:solidFill>
                  <a:srgbClr val="333333">
                    <a:lumMod val="75000"/>
                  </a:srgbClr>
                </a:solidFill>
                <a:latin typeface="Corbel" panose="020B0503020204020204" pitchFamily="34" charset="0"/>
              </a:rPr>
              <a:t>руховій активності побудовані всі нейропсихологічні корекційно - розвиваючі й формуючі програми.  Нерухома дитина не навчається   і її не можна лаяти за зайву рухову активність.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FontTx/>
              <a:buChar char="•"/>
              <a:defRPr/>
            </a:pPr>
            <a:endParaRPr lang="ru-RU" sz="2000" kern="0" dirty="0">
              <a:solidFill>
                <a:srgbClr val="333333"/>
              </a:solidFill>
              <a:latin typeface="Corbel" panose="020B0503020204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5855" y="554183"/>
            <a:ext cx="5056909" cy="3219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uk-UA" sz="2800" b="1" i="1" kern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Кінезіологія</a:t>
            </a:r>
            <a:r>
              <a:rPr lang="uk-UA" sz="2800" b="1" i="1" kern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rbel" panose="020B0503020204020204" pitchFamily="34" charset="0"/>
              </a:rPr>
              <a:t> – </a:t>
            </a:r>
          </a:p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uk-UA" sz="2800" b="1" i="1" kern="0" dirty="0" smtClean="0">
                <a:solidFill>
                  <a:srgbClr val="333333">
                    <a:lumMod val="75000"/>
                  </a:srgbClr>
                </a:solidFill>
                <a:latin typeface="Corbel" panose="020B0503020204020204" pitchFamily="34" charset="0"/>
              </a:rPr>
              <a:t>наука про розвиток </a:t>
            </a:r>
          </a:p>
          <a:p>
            <a:pPr marL="342900" lvl="0" indent="-34290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defRPr/>
            </a:pPr>
            <a:r>
              <a:rPr lang="uk-UA" sz="2800" b="1" i="1" kern="0" dirty="0" smtClean="0">
                <a:solidFill>
                  <a:srgbClr val="333333">
                    <a:lumMod val="75000"/>
                  </a:srgbClr>
                </a:solidFill>
                <a:latin typeface="Corbel" panose="020B0503020204020204" pitchFamily="34" charset="0"/>
              </a:rPr>
              <a:t>розумових здібностей і фізичного здоров'я через виконання певних рухових вправ  </a:t>
            </a:r>
            <a:endParaRPr lang="uk-UA" sz="2800" b="1" i="1" kern="0" dirty="0">
              <a:solidFill>
                <a:srgbClr val="333333">
                  <a:lumMod val="75000"/>
                </a:srgbClr>
              </a:solidFill>
              <a:latin typeface="Corbel" panose="020B0503020204020204" pitchFamily="34" charset="0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FontTx/>
              <a:buChar char="•"/>
              <a:defRPr/>
            </a:pPr>
            <a:endParaRPr lang="ru-RU" sz="2000" kern="0" dirty="0">
              <a:solidFill>
                <a:srgbClr val="333333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438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91404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80709" y="-1"/>
            <a:ext cx="7077941" cy="858982"/>
          </a:xfrm>
        </p:spPr>
        <p:txBody>
          <a:bodyPr/>
          <a:lstStyle/>
          <a:p>
            <a:r>
              <a:rPr kumimoji="0" lang="uk-UA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glow rad="228600">
                    <a:srgbClr val="FFFFFF"/>
                  </a:glow>
                </a:effectLst>
                <a:uLnTx/>
                <a:uFillTx/>
                <a:latin typeface="Corbel" panose="020B0503020204020204" pitchFamily="34" charset="0"/>
              </a:rPr>
              <a:t>ВПРАВИ ДЛЯ ТРЕНУВАННЯ МОЗКУ</a:t>
            </a:r>
            <a:endParaRPr lang="ru-RU" dirty="0">
              <a:solidFill>
                <a:srgbClr val="002060"/>
              </a:solidFill>
              <a:effectLst>
                <a:glow rad="228600">
                  <a:srgbClr val="FFFFFF"/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71575" y="371475"/>
            <a:ext cx="447198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</a:pPr>
            <a:r>
              <a:rPr kumimoji="0" lang="ru-RU" alt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/>
            </a:r>
            <a:br>
              <a:rPr kumimoji="0" lang="ru-RU" alt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</a:br>
            <a:r>
              <a:rPr kumimoji="0" lang="ru-RU" altLang="ru-RU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  </a:t>
            </a:r>
            <a:r>
              <a:rPr kumimoji="0" lang="uk-UA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Почергово і якнайшвидше перебирати пальці рук, з'єднуючи в кільце з великим пальцем послідовно вказівний, середній і </a:t>
            </a:r>
            <a:r>
              <a:rPr kumimoji="0" lang="uk-UA" altLang="ru-RU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т.д</a:t>
            </a:r>
            <a:r>
              <a:rPr kumimoji="0" lang="uk-UA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. в прямому і зворотному (від мізинця до вказівного пальця) порядку. Спочатку виконується кожною рукою окремо, а потім одночасно обома руками. </a:t>
            </a:r>
            <a:endParaRPr kumimoji="0" lang="ru-RU" alt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85711" y="1967345"/>
            <a:ext cx="4478943" cy="206529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2875" y="185739"/>
            <a:ext cx="19288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uk-UA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glow rad="228600">
                    <a:srgbClr val="FFFFFF"/>
                  </a:glow>
                </a:effectLst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Кілечко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9217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1"/>
            <a:ext cx="12192000" cy="68531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33715" y="678873"/>
            <a:ext cx="44558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ru-RU" sz="1600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 </a:t>
            </a:r>
            <a:r>
              <a:rPr lang="uk-UA" altLang="ru-RU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На площині показують три положення руки, що змінюють один одного: </a:t>
            </a:r>
            <a:r>
              <a:rPr lang="uk-UA" altLang="ru-RU" b="1" dirty="0">
                <a:solidFill>
                  <a:srgbClr val="002060"/>
                </a:solidFill>
                <a:latin typeface="Corbel" panose="020B0503020204020204" pitchFamily="34" charset="0"/>
              </a:rPr>
              <a:t>д</a:t>
            </a:r>
            <a:r>
              <a:rPr lang="uk-UA" altLang="ru-RU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олоня на площині стола, долоня, стиснута в кулак, долоня ребром, розпрямлена долоня на площині стола. Виконується разом з дорослим, потім по пам'яті по 8 повторів. </a:t>
            </a:r>
            <a:r>
              <a:rPr lang="uk-UA" altLang="ru-RU" b="1" dirty="0">
                <a:solidFill>
                  <a:srgbClr val="002060"/>
                </a:solidFill>
                <a:latin typeface="Corbel" panose="020B0503020204020204" pitchFamily="34" charset="0"/>
              </a:rPr>
              <a:t>С</a:t>
            </a:r>
            <a:r>
              <a:rPr lang="uk-UA" altLang="ru-RU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початку правою, потім - лівою, потім - обома руками разом. Можна запропонувати дитині допомагати собі командами (кулак - ребро - долоня)  вимовляючи їх уголос або про себе</a:t>
            </a:r>
            <a:r>
              <a:rPr lang="uk-UA" altLang="ru-RU" sz="1600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.</a:t>
            </a:r>
            <a:endParaRPr lang="ru-RU" sz="1600" dirty="0">
              <a:latin typeface="Corbel" panose="020B0503020204020204" pitchFamily="34" charset="0"/>
            </a:endParaRPr>
          </a:p>
        </p:txBody>
      </p:sp>
      <p:pic>
        <p:nvPicPr>
          <p:cNvPr id="6" name="Рисунок 3" descr="i_045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4718">
            <a:off x="6904089" y="2065890"/>
            <a:ext cx="4073424" cy="2422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759422" y="328613"/>
            <a:ext cx="47848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uk-UA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glow rad="228600">
                    <a:srgbClr val="FFFFFF"/>
                  </a:glow>
                </a:effectLst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Кулак –ребро-долоня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08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2" y="0"/>
            <a:ext cx="12192000" cy="68531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00545" y="866832"/>
            <a:ext cx="519545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2000" b="1" i="0" u="none" strike="noStrike" kern="0" cap="none" spc="0" normalizeH="0" baseline="0" noProof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Покладіть на стіл чистий аркуш паперу. </a:t>
            </a:r>
            <a:r>
              <a:rPr kumimoji="0" lang="uk-UA" alt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Візьміть в обидві руки по олівцю або фломастеру. Почніть малювати одночасно обома руками дзеркально - симетричні малюнки, букви. При виконанні цієї вправи відчуєте, як розслаблюються очі й руки. Коли діяльність обох півкуль синхронізується, помітно збільшиться ефективність роботи всього мозку.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0687">
            <a:off x="6898646" y="1999274"/>
            <a:ext cx="4863071" cy="1690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286501" y="555104"/>
            <a:ext cx="4629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3200" b="1" i="1" kern="0" dirty="0">
                <a:solidFill>
                  <a:srgbClr val="002060"/>
                </a:solidFill>
                <a:effectLst>
                  <a:glow rad="228600">
                    <a:srgbClr val="FFFFFF"/>
                  </a:glow>
                </a:effectLst>
                <a:latin typeface="Corbel" panose="020B0503020204020204" pitchFamily="34" charset="0"/>
                <a:ea typeface="+mj-ea"/>
                <a:cs typeface="+mj-cs"/>
              </a:rPr>
              <a:t>Д</a:t>
            </a:r>
            <a:r>
              <a:rPr kumimoji="0" lang="uk-UA" altLang="ru-RU" sz="32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>
                  <a:glow rad="228600">
                    <a:srgbClr val="FFFFFF"/>
                  </a:glow>
                </a:effectLst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зеркальне</a:t>
            </a:r>
            <a:r>
              <a:rPr kumimoji="0" lang="uk-UA" altLang="ru-RU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>
                  <a:glow rad="228600">
                    <a:srgbClr val="FFFFFF"/>
                  </a:glow>
                </a:effectLst>
                <a:uLnTx/>
                <a:uFillTx/>
                <a:latin typeface="Corbel" panose="020B0503020204020204" pitchFamily="34" charset="0"/>
                <a:ea typeface="+mj-ea"/>
                <a:cs typeface="+mj-cs"/>
              </a:rPr>
              <a:t> малювання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0099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312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 rot="20928898">
            <a:off x="1413164" y="792080"/>
            <a:ext cx="45165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Дослідження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endParaRPr kumimoji="0" lang="uk-UA" alt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Segoe Print" panose="02000600000000000000" pitchFamily="2" charset="0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показують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,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що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виконання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звичайної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дії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“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незвичайною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“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рукою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активізує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нові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ділянки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мозку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й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допомагає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розвивати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нові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зв</a:t>
            </a:r>
            <a:r>
              <a:rPr kumimoji="0" lang="en-US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’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язки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між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клітинами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мозку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586664">
            <a:off x="6885709" y="2189018"/>
            <a:ext cx="4294909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</a:pP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Так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що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спробуйте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,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експериментуйте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.</a:t>
            </a:r>
            <a:endParaRPr kumimoji="0" lang="en-US" alt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Segoe Print" panose="02000600000000000000" pitchFamily="2" charset="0"/>
              <a:ea typeface="+mn-ea"/>
              <a:cs typeface="+mn-cs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</a:pP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Це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не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тільки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 </a:t>
            </a:r>
            <a:r>
              <a:rPr kumimoji="0" lang="ru-RU" altLang="ru-RU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корисно</a:t>
            </a:r>
            <a:r>
              <a:rPr kumimoji="0" lang="ru-RU" alt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Segoe Print" panose="02000600000000000000" pitchFamily="2" charset="0"/>
                <a:ea typeface="+mn-ea"/>
                <a:cs typeface="+mn-cs"/>
              </a:rPr>
              <a:t>, але й весело!</a:t>
            </a:r>
          </a:p>
        </p:txBody>
      </p:sp>
    </p:spTree>
    <p:extLst>
      <p:ext uri="{BB962C8B-B14F-4D97-AF65-F5344CB8AC3E}">
        <p14:creationId xmlns:p14="http://schemas.microsoft.com/office/powerpoint/2010/main" val="26656087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258</Words>
  <Application>Microsoft Office PowerPoint</Application>
  <PresentationFormat>Широкоэкранный</PresentationFormat>
  <Paragraphs>29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Corbel</vt:lpstr>
      <vt:lpstr>Segoe Print</vt:lpstr>
      <vt:lpstr>Тема Office</vt:lpstr>
      <vt:lpstr>Презентация PowerPoint</vt:lpstr>
      <vt:lpstr>Презентация PowerPoint</vt:lpstr>
      <vt:lpstr>ВПРАВИ ДЛЯ ТРЕНУВАННЯ МОЗКУ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ВПРАВИ ДЛЯ ТРЕНУВАННЯ МОЗКУ</dc:title>
  <dc:creator>PCUser</dc:creator>
  <cp:lastModifiedBy>PCUser</cp:lastModifiedBy>
  <cp:revision>11</cp:revision>
  <dcterms:created xsi:type="dcterms:W3CDTF">2021-02-26T10:20:44Z</dcterms:created>
  <dcterms:modified xsi:type="dcterms:W3CDTF">2021-02-26T11:37:07Z</dcterms:modified>
</cp:coreProperties>
</file>