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25"/>
  </p:notesMasterIdLst>
  <p:sldIdLst>
    <p:sldId id="297" r:id="rId2"/>
    <p:sldId id="308" r:id="rId3"/>
    <p:sldId id="276" r:id="rId4"/>
    <p:sldId id="327" r:id="rId5"/>
    <p:sldId id="341" r:id="rId6"/>
    <p:sldId id="328" r:id="rId7"/>
    <p:sldId id="329" r:id="rId8"/>
    <p:sldId id="330" r:id="rId9"/>
    <p:sldId id="312" r:id="rId10"/>
    <p:sldId id="337" r:id="rId11"/>
    <p:sldId id="331" r:id="rId12"/>
    <p:sldId id="332" r:id="rId13"/>
    <p:sldId id="338" r:id="rId14"/>
    <p:sldId id="336" r:id="rId15"/>
    <p:sldId id="333" r:id="rId16"/>
    <p:sldId id="334" r:id="rId17"/>
    <p:sldId id="339" r:id="rId18"/>
    <p:sldId id="335" r:id="rId19"/>
    <p:sldId id="340" r:id="rId20"/>
    <p:sldId id="342" r:id="rId21"/>
    <p:sldId id="343" r:id="rId22"/>
    <p:sldId id="323" r:id="rId23"/>
    <p:sldId id="346" r:id="rId2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02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8F0E8E-73B0-4FEA-B67C-D27310B27974}" type="doc">
      <dgm:prSet loTypeId="urn:microsoft.com/office/officeart/2005/8/layout/default#1" loCatId="list" qsTypeId="urn:microsoft.com/office/officeart/2005/8/quickstyle/simple1#1" qsCatId="simple" csTypeId="urn:microsoft.com/office/officeart/2005/8/colors/accent1_2#1" csCatId="accent1" phldr="1"/>
      <dgm:spPr/>
      <dgm:t>
        <a:bodyPr/>
        <a:lstStyle/>
        <a:p>
          <a:endParaRPr lang="ru-RU"/>
        </a:p>
      </dgm:t>
    </dgm:pt>
    <dgm:pt modelId="{909F21D4-F616-44E4-9158-CFACA99BE7CC}">
      <dgm:prSet phldrT="[Текст]"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ru-RU" sz="3600" dirty="0" err="1" smtClean="0">
              <a:solidFill>
                <a:schemeClr val="tx1"/>
              </a:solidFill>
              <a:latin typeface="Times New Roman" panose="02020603050405020304" pitchFamily="18" charset="0"/>
              <a:cs typeface="Times New Roman" panose="02020603050405020304" pitchFamily="18" charset="0"/>
            </a:rPr>
            <a:t>Переслідувач</a:t>
          </a:r>
          <a:r>
            <a:rPr lang="ru-RU" sz="2400" dirty="0" smtClean="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булер</a:t>
          </a:r>
          <a:r>
            <a:rPr lang="ru-RU" sz="2400" dirty="0" smtClean="0">
              <a:solidFill>
                <a:schemeClr val="tx1"/>
              </a:solidFill>
              <a:latin typeface="Times New Roman" panose="02020603050405020304" pitchFamily="18" charset="0"/>
              <a:cs typeface="Times New Roman" panose="02020603050405020304" pitchFamily="18" charset="0"/>
            </a:rPr>
            <a:t>)</a:t>
          </a:r>
          <a:endParaRPr lang="ru-RU" sz="2400" dirty="0">
            <a:solidFill>
              <a:schemeClr val="tx1"/>
            </a:solidFill>
            <a:latin typeface="Times New Roman" panose="02020603050405020304" pitchFamily="18" charset="0"/>
            <a:cs typeface="Times New Roman" panose="02020603050405020304" pitchFamily="18" charset="0"/>
          </a:endParaRPr>
        </a:p>
      </dgm:t>
    </dgm:pt>
    <dgm:pt modelId="{9CAAD22E-E999-49D3-BA83-479240AB894D}" type="parTrans" cxnId="{6CBBD96C-4D45-4109-8EDF-3C452C2E96BF}">
      <dgm:prSet/>
      <dgm:spPr/>
      <dgm:t>
        <a:bodyPr/>
        <a:lstStyle/>
        <a:p>
          <a:endParaRPr lang="ru-RU"/>
        </a:p>
      </dgm:t>
    </dgm:pt>
    <dgm:pt modelId="{E424890F-CB25-4119-B569-D0DBF455F6F3}" type="sibTrans" cxnId="{6CBBD96C-4D45-4109-8EDF-3C452C2E96BF}">
      <dgm:prSet/>
      <dgm:spPr/>
      <dgm:t>
        <a:bodyPr/>
        <a:lstStyle/>
        <a:p>
          <a:endParaRPr lang="ru-RU"/>
        </a:p>
      </dgm:t>
    </dgm:pt>
    <dgm:pt modelId="{1899F65B-4301-4BAC-B989-6D5C37287972}">
      <dgm:prSet phldrT="[Текст]">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ru-RU" dirty="0" err="1" smtClean="0">
              <a:solidFill>
                <a:schemeClr val="tx1"/>
              </a:solidFill>
              <a:latin typeface="Times New Roman" panose="02020603050405020304" pitchFamily="18" charset="0"/>
              <a:cs typeface="Times New Roman" panose="02020603050405020304" pitchFamily="18" charset="0"/>
            </a:rPr>
            <a:t>Спостерігачі</a:t>
          </a:r>
          <a:endParaRPr lang="ru-RU" dirty="0">
            <a:solidFill>
              <a:schemeClr val="tx1"/>
            </a:solidFill>
            <a:latin typeface="Times New Roman" panose="02020603050405020304" pitchFamily="18" charset="0"/>
            <a:cs typeface="Times New Roman" panose="02020603050405020304" pitchFamily="18" charset="0"/>
          </a:endParaRPr>
        </a:p>
      </dgm:t>
    </dgm:pt>
    <dgm:pt modelId="{51CD9ED7-6CEF-4937-BA00-920F201F9026}" type="parTrans" cxnId="{6F0D627C-F1FC-4B02-A240-108361EC4F8C}">
      <dgm:prSet/>
      <dgm:spPr/>
      <dgm:t>
        <a:bodyPr/>
        <a:lstStyle/>
        <a:p>
          <a:endParaRPr lang="ru-RU"/>
        </a:p>
      </dgm:t>
    </dgm:pt>
    <dgm:pt modelId="{47E4C681-F523-43BC-851C-B196B435336A}" type="sibTrans" cxnId="{6F0D627C-F1FC-4B02-A240-108361EC4F8C}">
      <dgm:prSet/>
      <dgm:spPr/>
      <dgm:t>
        <a:bodyPr/>
        <a:lstStyle/>
        <a:p>
          <a:endParaRPr lang="ru-RU"/>
        </a:p>
      </dgm:t>
    </dgm:pt>
    <dgm:pt modelId="{B54FB7A7-8BF9-4DED-800C-0B09AF5ED755}">
      <dgm:prSet phldrT="[Текст]" custT="1">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ru-RU" sz="3600" dirty="0" smtClean="0">
              <a:solidFill>
                <a:schemeClr val="tx1"/>
              </a:solidFill>
              <a:latin typeface="Times New Roman" panose="02020603050405020304" pitchFamily="18" charset="0"/>
              <a:cs typeface="Times New Roman" panose="02020603050405020304" pitchFamily="18" charset="0"/>
            </a:rPr>
            <a:t>Жертва</a:t>
          </a:r>
          <a:endParaRPr lang="ru-RU" sz="2400" dirty="0">
            <a:solidFill>
              <a:schemeClr val="tx1"/>
            </a:solidFill>
            <a:latin typeface="Times New Roman" panose="02020603050405020304" pitchFamily="18" charset="0"/>
            <a:cs typeface="Times New Roman" panose="02020603050405020304" pitchFamily="18" charset="0"/>
          </a:endParaRPr>
        </a:p>
      </dgm:t>
    </dgm:pt>
    <dgm:pt modelId="{F5578F5B-B3E1-4B4C-88ED-CF8001C7EBCE}" type="parTrans" cxnId="{9FE2B320-5806-429B-A306-B6E9CFB7FDFC}">
      <dgm:prSet/>
      <dgm:spPr/>
      <dgm:t>
        <a:bodyPr/>
        <a:lstStyle/>
        <a:p>
          <a:endParaRPr lang="ru-RU"/>
        </a:p>
      </dgm:t>
    </dgm:pt>
    <dgm:pt modelId="{7C942476-5D68-468E-9091-2243CCB765EE}" type="sibTrans" cxnId="{9FE2B320-5806-429B-A306-B6E9CFB7FDFC}">
      <dgm:prSet/>
      <dgm:spPr/>
      <dgm:t>
        <a:bodyPr/>
        <a:lstStyle/>
        <a:p>
          <a:endParaRPr lang="ru-RU"/>
        </a:p>
      </dgm:t>
    </dgm:pt>
    <dgm:pt modelId="{FA5BF8B8-59A0-47C5-AD44-9772A4454730}" type="pres">
      <dgm:prSet presAssocID="{BA8F0E8E-73B0-4FEA-B67C-D27310B27974}" presName="diagram" presStyleCnt="0">
        <dgm:presLayoutVars>
          <dgm:dir/>
          <dgm:resizeHandles val="exact"/>
        </dgm:presLayoutVars>
      </dgm:prSet>
      <dgm:spPr/>
      <dgm:t>
        <a:bodyPr/>
        <a:lstStyle/>
        <a:p>
          <a:endParaRPr lang="ru-RU"/>
        </a:p>
      </dgm:t>
    </dgm:pt>
    <dgm:pt modelId="{0A841E1B-D830-4E9C-9A87-BF8B5BE1DE59}" type="pres">
      <dgm:prSet presAssocID="{909F21D4-F616-44E4-9158-CFACA99BE7CC}" presName="node" presStyleLbl="node1" presStyleIdx="0" presStyleCnt="3" custScaleX="77490" custScaleY="54797" custLinFactNeighborX="-15469" custLinFactNeighborY="6577">
        <dgm:presLayoutVars>
          <dgm:bulletEnabled val="1"/>
        </dgm:presLayoutVars>
      </dgm:prSet>
      <dgm:spPr/>
      <dgm:t>
        <a:bodyPr/>
        <a:lstStyle/>
        <a:p>
          <a:endParaRPr lang="ru-RU"/>
        </a:p>
      </dgm:t>
    </dgm:pt>
    <dgm:pt modelId="{34ECBE45-14B9-4455-A17D-4F8DEC803F43}" type="pres">
      <dgm:prSet presAssocID="{E424890F-CB25-4119-B569-D0DBF455F6F3}" presName="sibTrans" presStyleCnt="0"/>
      <dgm:spPr/>
    </dgm:pt>
    <dgm:pt modelId="{0A2A759B-7425-48D4-8784-51BF5570BC56}" type="pres">
      <dgm:prSet presAssocID="{B54FB7A7-8BF9-4DED-800C-0B09AF5ED755}" presName="node" presStyleLbl="node1" presStyleIdx="1" presStyleCnt="3" custScaleX="68092" custScaleY="56869" custLinFactNeighborX="-8586" custLinFactNeighborY="5130">
        <dgm:presLayoutVars>
          <dgm:bulletEnabled val="1"/>
        </dgm:presLayoutVars>
      </dgm:prSet>
      <dgm:spPr/>
      <dgm:t>
        <a:bodyPr/>
        <a:lstStyle/>
        <a:p>
          <a:endParaRPr lang="ru-RU"/>
        </a:p>
      </dgm:t>
    </dgm:pt>
    <dgm:pt modelId="{9B829DDC-5D3F-4CE7-88B5-B0C19E2B69E9}" type="pres">
      <dgm:prSet presAssocID="{7C942476-5D68-468E-9091-2243CCB765EE}" presName="sibTrans" presStyleCnt="0"/>
      <dgm:spPr/>
    </dgm:pt>
    <dgm:pt modelId="{2739F3FF-1398-40A5-99D6-83AB5EEB13C2}" type="pres">
      <dgm:prSet presAssocID="{1899F65B-4301-4BAC-B989-6D5C37287972}" presName="node" presStyleLbl="node1" presStyleIdx="2" presStyleCnt="3" custScaleX="69115" custScaleY="64063" custLinFactNeighborX="51421" custLinFactNeighborY="11576">
        <dgm:presLayoutVars>
          <dgm:bulletEnabled val="1"/>
        </dgm:presLayoutVars>
      </dgm:prSet>
      <dgm:spPr/>
      <dgm:t>
        <a:bodyPr/>
        <a:lstStyle/>
        <a:p>
          <a:endParaRPr lang="ru-RU"/>
        </a:p>
      </dgm:t>
    </dgm:pt>
  </dgm:ptLst>
  <dgm:cxnLst>
    <dgm:cxn modelId="{C668967C-A452-49B9-BE6F-3BB5BA32B88E}" type="presOf" srcId="{BA8F0E8E-73B0-4FEA-B67C-D27310B27974}" destId="{FA5BF8B8-59A0-47C5-AD44-9772A4454730}" srcOrd="0" destOrd="0" presId="urn:microsoft.com/office/officeart/2005/8/layout/default#1"/>
    <dgm:cxn modelId="{4669F1B0-BCEA-4631-936D-C060774A5398}" type="presOf" srcId="{B54FB7A7-8BF9-4DED-800C-0B09AF5ED755}" destId="{0A2A759B-7425-48D4-8784-51BF5570BC56}" srcOrd="0" destOrd="0" presId="urn:microsoft.com/office/officeart/2005/8/layout/default#1"/>
    <dgm:cxn modelId="{BF33F679-486D-4A84-A12D-680813EA353A}" type="presOf" srcId="{909F21D4-F616-44E4-9158-CFACA99BE7CC}" destId="{0A841E1B-D830-4E9C-9A87-BF8B5BE1DE59}" srcOrd="0" destOrd="0" presId="urn:microsoft.com/office/officeart/2005/8/layout/default#1"/>
    <dgm:cxn modelId="{6F0D627C-F1FC-4B02-A240-108361EC4F8C}" srcId="{BA8F0E8E-73B0-4FEA-B67C-D27310B27974}" destId="{1899F65B-4301-4BAC-B989-6D5C37287972}" srcOrd="2" destOrd="0" parTransId="{51CD9ED7-6CEF-4937-BA00-920F201F9026}" sibTransId="{47E4C681-F523-43BC-851C-B196B435336A}"/>
    <dgm:cxn modelId="{9FE2B320-5806-429B-A306-B6E9CFB7FDFC}" srcId="{BA8F0E8E-73B0-4FEA-B67C-D27310B27974}" destId="{B54FB7A7-8BF9-4DED-800C-0B09AF5ED755}" srcOrd="1" destOrd="0" parTransId="{F5578F5B-B3E1-4B4C-88ED-CF8001C7EBCE}" sibTransId="{7C942476-5D68-468E-9091-2243CCB765EE}"/>
    <dgm:cxn modelId="{B503EE1C-EDF7-40F2-88AF-FFC2454545EB}" type="presOf" srcId="{1899F65B-4301-4BAC-B989-6D5C37287972}" destId="{2739F3FF-1398-40A5-99D6-83AB5EEB13C2}" srcOrd="0" destOrd="0" presId="urn:microsoft.com/office/officeart/2005/8/layout/default#1"/>
    <dgm:cxn modelId="{6CBBD96C-4D45-4109-8EDF-3C452C2E96BF}" srcId="{BA8F0E8E-73B0-4FEA-B67C-D27310B27974}" destId="{909F21D4-F616-44E4-9158-CFACA99BE7CC}" srcOrd="0" destOrd="0" parTransId="{9CAAD22E-E999-49D3-BA83-479240AB894D}" sibTransId="{E424890F-CB25-4119-B569-D0DBF455F6F3}"/>
    <dgm:cxn modelId="{74F1D87C-CE57-4937-B77E-58C05DABCC13}" type="presParOf" srcId="{FA5BF8B8-59A0-47C5-AD44-9772A4454730}" destId="{0A841E1B-D830-4E9C-9A87-BF8B5BE1DE59}" srcOrd="0" destOrd="0" presId="urn:microsoft.com/office/officeart/2005/8/layout/default#1"/>
    <dgm:cxn modelId="{2A756437-B867-4BA5-AD13-338FAFDB2E04}" type="presParOf" srcId="{FA5BF8B8-59A0-47C5-AD44-9772A4454730}" destId="{34ECBE45-14B9-4455-A17D-4F8DEC803F43}" srcOrd="1" destOrd="0" presId="urn:microsoft.com/office/officeart/2005/8/layout/default#1"/>
    <dgm:cxn modelId="{C8A12492-6723-4D9C-A75B-3A918F4A65E1}" type="presParOf" srcId="{FA5BF8B8-59A0-47C5-AD44-9772A4454730}" destId="{0A2A759B-7425-48D4-8784-51BF5570BC56}" srcOrd="2" destOrd="0" presId="urn:microsoft.com/office/officeart/2005/8/layout/default#1"/>
    <dgm:cxn modelId="{5BDC535A-0DEE-4599-B1DE-4268380251D8}" type="presParOf" srcId="{FA5BF8B8-59A0-47C5-AD44-9772A4454730}" destId="{9B829DDC-5D3F-4CE7-88B5-B0C19E2B69E9}" srcOrd="3" destOrd="0" presId="urn:microsoft.com/office/officeart/2005/8/layout/default#1"/>
    <dgm:cxn modelId="{BBC59746-85E6-4067-B837-1357F4B110AA}" type="presParOf" srcId="{FA5BF8B8-59A0-47C5-AD44-9772A4454730}" destId="{2739F3FF-1398-40A5-99D6-83AB5EEB13C2}" srcOrd="4"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5E7F241C-94B0-4CE6-B39D-622E9F61F37A}" type="datetimeFigureOut">
              <a:rPr lang="ru-RU"/>
              <a:pPr>
                <a:defRPr/>
              </a:pPr>
              <a:t>23.11.2021</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11EF3FD-DAC6-4539-A988-9EEC3B25CFC8}" type="slidenum">
              <a:rPr lang="ru-RU"/>
              <a:pPr>
                <a:defRPr/>
              </a:pPr>
              <a:t>‹#›</a:t>
            </a:fld>
            <a:endParaRPr lang="ru-RU"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uk-UA"/>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lvl1pPr>
              <a:defRPr/>
            </a:lvl1pPr>
          </a:lstStyle>
          <a:p>
            <a:pPr>
              <a:defRPr/>
            </a:pPr>
            <a:fld id="{0894A2BE-6A25-4B8C-84C7-48D78F09E015}" type="datetimeFigureOut">
              <a:rPr lang="ru-RU"/>
              <a:pPr>
                <a:defRPr/>
              </a:pPr>
              <a:t>23.11.2021</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6D9F1F3-398E-441E-84EA-6D4C33D133AC}" type="slidenum">
              <a:rPr lang="ru-RU"/>
              <a:pPr>
                <a:defRPr/>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83BAD79F-967E-41F5-926B-182A4F5691B8}" type="datetimeFigureOut">
              <a:rPr lang="ru-RU"/>
              <a:pPr>
                <a:defRPr/>
              </a:pPr>
              <a:t>23.11.2021</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5A4C06A-10F6-4DC4-A66F-9F6913F28CE2}" type="slidenum">
              <a:rPr lang="ru-RU"/>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FE836DDA-1CD8-494D-B5F1-CAB291573D33}" type="datetimeFigureOut">
              <a:rPr lang="ru-RU"/>
              <a:pPr>
                <a:defRPr/>
              </a:pPr>
              <a:t>23.11.2021</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30C18E5-4B94-4887-90D3-B6CEF0372630}" type="slidenum">
              <a:rPr lang="ru-RU"/>
              <a:pPr>
                <a:defRPr/>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213B6E8D-FC55-4C5A-BF56-B09AE7599869}" type="datetimeFigureOut">
              <a:rPr lang="ru-RU"/>
              <a:pPr>
                <a:defRPr/>
              </a:pPr>
              <a:t>23.11.2021</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0D5EA96-8B7B-4994-B146-CB2A45878CD8}" type="slidenum">
              <a:rPr lang="ru-RU"/>
              <a:pPr>
                <a:defRPr/>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uk-UA"/>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C22C4BD8-E0AB-46EF-9212-D642AC6E2F6D}" type="datetimeFigureOut">
              <a:rPr lang="ru-RU"/>
              <a:pPr>
                <a:defRPr/>
              </a:pPr>
              <a:t>23.11.2021</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8D5CA1B-84DE-4B62-AA0F-B7351675E3DB}" type="slidenum">
              <a:rPr lang="ru-RU"/>
              <a:pPr>
                <a:defRPr/>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3"/>
          <p:cNvSpPr>
            <a:spLocks noGrp="1"/>
          </p:cNvSpPr>
          <p:nvPr>
            <p:ph type="dt" sz="half" idx="10"/>
          </p:nvPr>
        </p:nvSpPr>
        <p:spPr/>
        <p:txBody>
          <a:bodyPr/>
          <a:lstStyle>
            <a:lvl1pPr>
              <a:defRPr/>
            </a:lvl1pPr>
          </a:lstStyle>
          <a:p>
            <a:pPr>
              <a:defRPr/>
            </a:pPr>
            <a:fld id="{0BDA2174-E404-45CE-9EE7-6BACD5A4266D}" type="datetimeFigureOut">
              <a:rPr lang="ru-RU"/>
              <a:pPr>
                <a:defRPr/>
              </a:pPr>
              <a:t>23.11.2021</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14DE270-6394-4572-AAE2-EC7E414D27D7}" type="slidenum">
              <a:rPr lang="ru-RU"/>
              <a:pPr>
                <a:defRPr/>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3"/>
          <p:cNvSpPr>
            <a:spLocks noGrp="1"/>
          </p:cNvSpPr>
          <p:nvPr>
            <p:ph type="dt" sz="half" idx="10"/>
          </p:nvPr>
        </p:nvSpPr>
        <p:spPr/>
        <p:txBody>
          <a:bodyPr/>
          <a:lstStyle>
            <a:lvl1pPr>
              <a:defRPr/>
            </a:lvl1pPr>
          </a:lstStyle>
          <a:p>
            <a:pPr>
              <a:defRPr/>
            </a:pPr>
            <a:fld id="{9C896F84-A3F0-4A4E-B80D-868A850B5044}" type="datetimeFigureOut">
              <a:rPr lang="ru-RU"/>
              <a:pPr>
                <a:defRPr/>
              </a:pPr>
              <a:t>23.11.2021</a:t>
            </a:fld>
            <a:endParaRPr lang="ru-RU" dirty="0"/>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9160706-613F-42E7-AD64-A5B67A0922CF}" type="slidenum">
              <a:rPr lang="ru-RU"/>
              <a:pPr>
                <a:defRPr/>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3"/>
          <p:cNvSpPr>
            <a:spLocks noGrp="1"/>
          </p:cNvSpPr>
          <p:nvPr>
            <p:ph type="dt" sz="half" idx="10"/>
          </p:nvPr>
        </p:nvSpPr>
        <p:spPr/>
        <p:txBody>
          <a:bodyPr/>
          <a:lstStyle>
            <a:lvl1pPr>
              <a:defRPr/>
            </a:lvl1pPr>
          </a:lstStyle>
          <a:p>
            <a:pPr>
              <a:defRPr/>
            </a:pPr>
            <a:fld id="{546619D3-3864-49AB-B8ED-76CBA32EEB39}" type="datetimeFigureOut">
              <a:rPr lang="ru-RU"/>
              <a:pPr>
                <a:defRPr/>
              </a:pPr>
              <a:t>23.11.2021</a:t>
            </a:fld>
            <a:endParaRPr lang="ru-RU" dirty="0"/>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C80A33F9-793C-4F19-B963-28DE39D3EAB7}"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80739743-6176-45A1-9013-CE96E083C2F4}" type="datetimeFigureOut">
              <a:rPr lang="ru-RU"/>
              <a:pPr>
                <a:defRPr/>
              </a:pPr>
              <a:t>23.11.2021</a:t>
            </a:fld>
            <a:endParaRPr lang="ru-RU" dirty="0"/>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E5B64DFB-5E49-4DE1-9EA0-853973B24685}" type="slidenum">
              <a:rPr lang="ru-RU"/>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uk-UA"/>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1FB91E6-317C-4210-82BB-39C7429F5FFC}" type="datetimeFigureOut">
              <a:rPr lang="ru-RU"/>
              <a:pPr>
                <a:defRPr/>
              </a:pPr>
              <a:t>23.11.2021</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D892F38-8793-4801-A444-814674F5033D}" type="slidenum">
              <a:rPr lang="ru-RU"/>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uk-UA"/>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uk-UA" noProof="0"/>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1DB8AF6-5677-4441-950A-8150948F99FE}" type="datetimeFigureOut">
              <a:rPr lang="ru-RU"/>
              <a:pPr>
                <a:defRPr/>
              </a:pPr>
              <a:t>23.11.2021</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FB88127-E0DD-40B9-80BD-1272FEC58A82}" type="slidenum">
              <a:rPr lang="ru-RU"/>
              <a:pPr>
                <a:defRPr/>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2000">
              <a:schemeClr val="accent2">
                <a:lumMod val="0"/>
                <a:lumOff val="100000"/>
              </a:schemeClr>
            </a:gs>
            <a:gs pos="35000">
              <a:schemeClr val="accent2">
                <a:lumMod val="0"/>
                <a:lumOff val="100000"/>
              </a:schemeClr>
            </a:gs>
            <a:gs pos="98000">
              <a:schemeClr val="accent2">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uk-UA" smtClean="0"/>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900" smtClean="0">
                <a:solidFill>
                  <a:schemeClr val="tx1">
                    <a:tint val="75000"/>
                  </a:schemeClr>
                </a:solidFill>
                <a:latin typeface="+mn-lt"/>
              </a:defRPr>
            </a:lvl1pPr>
          </a:lstStyle>
          <a:p>
            <a:pPr>
              <a:defRPr/>
            </a:pPr>
            <a:fld id="{F20A792F-8106-49F9-A93E-6E49731F79F4}" type="datetimeFigureOut">
              <a:rPr lang="ru-RU"/>
              <a:pPr>
                <a:defRPr/>
              </a:pPr>
              <a:t>23.11.2021</a:t>
            </a:fld>
            <a:endParaRPr lang="ru-RU" dirty="0"/>
          </a:p>
        </p:txBody>
      </p:sp>
      <p:sp>
        <p:nvSpPr>
          <p:cNvPr id="5" name="Нижний колонтитул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9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900" smtClean="0">
                <a:solidFill>
                  <a:schemeClr val="tx1">
                    <a:tint val="75000"/>
                  </a:schemeClr>
                </a:solidFill>
                <a:latin typeface="+mn-lt"/>
              </a:defRPr>
            </a:lvl1pPr>
          </a:lstStyle>
          <a:p>
            <a:pPr>
              <a:defRPr/>
            </a:pPr>
            <a:fld id="{2379E283-2F70-440B-95C6-CAA1C2393D21}" type="slidenum">
              <a:rPr lang="ru-RU"/>
              <a:pPr>
                <a:defRPr/>
              </a:pPr>
              <a:t>‹#›</a:t>
            </a:fld>
            <a:endParaRPr lang="ru-RU" dirty="0"/>
          </a:p>
        </p:txBody>
      </p:sp>
    </p:spTree>
  </p:cSld>
  <p:clrMap bg1="lt1" tx1="dk1" bg2="lt2" tx2="dk2" accent1="accent1" accent2="accent2" accent3="accent3" accent4="accent4" accent5="accent5" accent6="accent6" hlink="hlink" folHlink="folHlink"/>
  <p:sldLayoutIdLst>
    <p:sldLayoutId id="2147483712" r:id="rId1"/>
    <p:sldLayoutId id="2147483711" r:id="rId2"/>
    <p:sldLayoutId id="2147483710" r:id="rId3"/>
    <p:sldLayoutId id="2147483709" r:id="rId4"/>
    <p:sldLayoutId id="2147483708" r:id="rId5"/>
    <p:sldLayoutId id="2147483707" r:id="rId6"/>
    <p:sldLayoutId id="2147483706" r:id="rId7"/>
    <p:sldLayoutId id="2147483705" r:id="rId8"/>
    <p:sldLayoutId id="2147483704" r:id="rId9"/>
    <p:sldLayoutId id="2147483703" r:id="rId10"/>
    <p:sldLayoutId id="2147483702"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a:defRPr>
      </a:lvl2pPr>
      <a:lvl3pPr algn="l" defTabSz="685800" rtl="0" fontAlgn="base">
        <a:lnSpc>
          <a:spcPct val="90000"/>
        </a:lnSpc>
        <a:spcBef>
          <a:spcPct val="0"/>
        </a:spcBef>
        <a:spcAft>
          <a:spcPct val="0"/>
        </a:spcAft>
        <a:defRPr sz="3300">
          <a:solidFill>
            <a:schemeClr val="tx1"/>
          </a:solidFill>
          <a:latin typeface="Calibri Light"/>
        </a:defRPr>
      </a:lvl3pPr>
      <a:lvl4pPr algn="l" defTabSz="685800" rtl="0" fontAlgn="base">
        <a:lnSpc>
          <a:spcPct val="90000"/>
        </a:lnSpc>
        <a:spcBef>
          <a:spcPct val="0"/>
        </a:spcBef>
        <a:spcAft>
          <a:spcPct val="0"/>
        </a:spcAft>
        <a:defRPr sz="3300">
          <a:solidFill>
            <a:schemeClr val="tx1"/>
          </a:solidFill>
          <a:latin typeface="Calibri Light"/>
        </a:defRPr>
      </a:lvl4pPr>
      <a:lvl5pPr algn="l" defTabSz="685800" rtl="0" fontAlgn="base">
        <a:lnSpc>
          <a:spcPct val="90000"/>
        </a:lnSpc>
        <a:spcBef>
          <a:spcPct val="0"/>
        </a:spcBef>
        <a:spcAft>
          <a:spcPct val="0"/>
        </a:spcAft>
        <a:defRPr sz="3300">
          <a:solidFill>
            <a:schemeClr val="tx1"/>
          </a:solidFill>
          <a:latin typeface="Calibri Light"/>
        </a:defRPr>
      </a:lvl5pPr>
      <a:lvl6pPr marL="457200" algn="l" defTabSz="685800" rtl="0" fontAlgn="base">
        <a:lnSpc>
          <a:spcPct val="90000"/>
        </a:lnSpc>
        <a:spcBef>
          <a:spcPct val="0"/>
        </a:spcBef>
        <a:spcAft>
          <a:spcPct val="0"/>
        </a:spcAft>
        <a:defRPr sz="3300">
          <a:solidFill>
            <a:schemeClr val="tx1"/>
          </a:solidFill>
          <a:latin typeface="Calibri Light"/>
        </a:defRPr>
      </a:lvl6pPr>
      <a:lvl7pPr marL="914400" algn="l" defTabSz="685800" rtl="0" fontAlgn="base">
        <a:lnSpc>
          <a:spcPct val="90000"/>
        </a:lnSpc>
        <a:spcBef>
          <a:spcPct val="0"/>
        </a:spcBef>
        <a:spcAft>
          <a:spcPct val="0"/>
        </a:spcAft>
        <a:defRPr sz="3300">
          <a:solidFill>
            <a:schemeClr val="tx1"/>
          </a:solidFill>
          <a:latin typeface="Calibri Light"/>
        </a:defRPr>
      </a:lvl7pPr>
      <a:lvl8pPr marL="1371600" algn="l" defTabSz="685800" rtl="0" fontAlgn="base">
        <a:lnSpc>
          <a:spcPct val="90000"/>
        </a:lnSpc>
        <a:spcBef>
          <a:spcPct val="0"/>
        </a:spcBef>
        <a:spcAft>
          <a:spcPct val="0"/>
        </a:spcAft>
        <a:defRPr sz="3300">
          <a:solidFill>
            <a:schemeClr val="tx1"/>
          </a:solidFill>
          <a:latin typeface="Calibri Light"/>
        </a:defRPr>
      </a:lvl8pPr>
      <a:lvl9pPr marL="1828800" algn="l" defTabSz="685800" rtl="0" fontAlgn="base">
        <a:lnSpc>
          <a:spcPct val="90000"/>
        </a:lnSpc>
        <a:spcBef>
          <a:spcPct val="0"/>
        </a:spcBef>
        <a:spcAft>
          <a:spcPct val="0"/>
        </a:spcAft>
        <a:defRPr sz="3300">
          <a:solidFill>
            <a:schemeClr val="tx1"/>
          </a:solidFill>
          <a:latin typeface="Calibri Light"/>
        </a:defRPr>
      </a:lvl9pPr>
    </p:titleStyle>
    <p:bodyStyle>
      <a:lvl1pPr marL="171450" indent="-171450" algn="l" defTabSz="685800" rtl="0" fontAlgn="base">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uk-U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ctrTitle"/>
          </p:nvPr>
        </p:nvSpPr>
        <p:spPr>
          <a:xfrm>
            <a:off x="714375" y="714375"/>
            <a:ext cx="7772400" cy="4298950"/>
          </a:xfrm>
        </p:spPr>
        <p:txBody>
          <a:bodyPr/>
          <a:lstStyle/>
          <a:p>
            <a:r>
              <a:rPr lang="uk-UA" sz="6600" b="1" smtClean="0">
                <a:latin typeface="Times New Roman" pitchFamily="18" charset="0"/>
                <a:cs typeface="Times New Roman" pitchFamily="18" charset="0"/>
              </a:rPr>
              <a:t>Булінг у дитячому середовищі</a:t>
            </a:r>
            <a:br>
              <a:rPr lang="uk-UA" sz="6600" b="1" smtClean="0">
                <a:latin typeface="Times New Roman" pitchFamily="18" charset="0"/>
                <a:cs typeface="Times New Roman" pitchFamily="18" charset="0"/>
              </a:rPr>
            </a:br>
            <a:endParaRPr lang="ru-RU" sz="6600" b="1"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a:xfrm>
            <a:off x="827088" y="765175"/>
            <a:ext cx="7886700" cy="1325563"/>
          </a:xfrm>
        </p:spPr>
        <p:txBody>
          <a:bodyPr/>
          <a:lstStyle/>
          <a:p>
            <a:pPr algn="ctr"/>
            <a:r>
              <a:rPr lang="uk-UA" b="1" smtClean="0">
                <a:latin typeface="Times New Roman" pitchFamily="18" charset="0"/>
                <a:cs typeface="Times New Roman" pitchFamily="18" charset="0"/>
              </a:rPr>
              <a:t>Булінг в дошкільному закладі</a:t>
            </a:r>
          </a:p>
        </p:txBody>
      </p:sp>
      <p:pic>
        <p:nvPicPr>
          <p:cNvPr id="23554" name="Picture 2"/>
          <p:cNvPicPr>
            <a:picLocks noGrp="1" noChangeAspect="1" noChangeArrowheads="1"/>
          </p:cNvPicPr>
          <p:nvPr>
            <p:ph idx="1"/>
          </p:nvPr>
        </p:nvPicPr>
        <p:blipFill>
          <a:blip r:embed="rId2">
            <a:clrChange>
              <a:clrFrom>
                <a:srgbClr val="FFFFFF"/>
              </a:clrFrom>
              <a:clrTo>
                <a:srgbClr val="FFFFFF">
                  <a:alpha val="0"/>
                </a:srgbClr>
              </a:clrTo>
            </a:clrChange>
          </a:blip>
          <a:srcRect/>
          <a:stretch>
            <a:fillRect/>
          </a:stretch>
        </p:blipFill>
        <p:spPr bwMode="auto">
          <a:xfrm>
            <a:off x="5435600" y="3163888"/>
            <a:ext cx="2847975" cy="2663825"/>
          </a:xfrm>
        </p:spPr>
      </p:pic>
      <p:pic>
        <p:nvPicPr>
          <p:cNvPr id="23555" name="Рисунок 6"/>
          <p:cNvPicPr>
            <a:picLocks noChangeAspect="1"/>
          </p:cNvPicPr>
          <p:nvPr/>
        </p:nvPicPr>
        <p:blipFill>
          <a:blip r:embed="rId3"/>
          <a:srcRect/>
          <a:stretch>
            <a:fillRect/>
          </a:stretch>
        </p:blipFill>
        <p:spPr bwMode="auto">
          <a:xfrm>
            <a:off x="971550" y="3163888"/>
            <a:ext cx="2952750" cy="27860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algn="ctr" fontAlgn="auto">
              <a:spcAft>
                <a:spcPts val="0"/>
              </a:spcAft>
              <a:defRPr/>
            </a:pPr>
            <a:r>
              <a:rPr lang="uk-UA" b="1" dirty="0">
                <a:latin typeface="Times New Roman" panose="02020603050405020304" pitchFamily="18" charset="0"/>
                <a:cs typeface="Times New Roman" panose="02020603050405020304" pitchFamily="18" charset="0"/>
              </a:rPr>
              <a:t>Як зрозуміти, що ваша дитина піддається </a:t>
            </a:r>
            <a:r>
              <a:rPr lang="uk-UA" b="1" dirty="0" err="1">
                <a:latin typeface="Times New Roman" panose="02020603050405020304" pitchFamily="18" charset="0"/>
                <a:cs typeface="Times New Roman" panose="02020603050405020304" pitchFamily="18" charset="0"/>
              </a:rPr>
              <a:t>булінгу</a:t>
            </a:r>
            <a:r>
              <a:rPr lang="uk-UA" b="1" dirty="0">
                <a:latin typeface="Times New Roman" panose="02020603050405020304" pitchFamily="18" charset="0"/>
                <a:cs typeface="Times New Roman" panose="02020603050405020304" pitchFamily="18" charset="0"/>
              </a:rPr>
              <a:t>?</a:t>
            </a:r>
            <a:r>
              <a:rPr lang="uk-UA" dirty="0"/>
              <a:t/>
            </a:r>
            <a:br>
              <a:rPr lang="uk-UA" dirty="0"/>
            </a:br>
            <a:endParaRPr lang="uk-UA" dirty="0"/>
          </a:p>
        </p:txBody>
      </p:sp>
      <p:sp>
        <p:nvSpPr>
          <p:cNvPr id="24578" name="Объект 2"/>
          <p:cNvSpPr>
            <a:spLocks noGrp="1"/>
          </p:cNvSpPr>
          <p:nvPr>
            <p:ph idx="1"/>
          </p:nvPr>
        </p:nvSpPr>
        <p:spPr bwMode="auto">
          <a:xfrm>
            <a:off x="628650" y="1825625"/>
            <a:ext cx="8120063" cy="4351338"/>
          </a:xfrm>
        </p:spPr>
        <p:txBody>
          <a:bodyPr wrap="square" numCol="1" anchor="t" anchorCtr="0" compatLnSpc="1">
            <a:prstTxWarp prst="textNoShape">
              <a:avLst/>
            </a:prstTxWarp>
          </a:bodyPr>
          <a:lstStyle/>
          <a:p>
            <a:pPr marL="0" indent="0">
              <a:buFont typeface="Arial" charset="0"/>
              <a:buNone/>
            </a:pPr>
            <a:r>
              <a:rPr lang="uk-UA" sz="2400" smtClean="0">
                <a:latin typeface="Times New Roman" pitchFamily="18" charset="0"/>
                <a:cs typeface="Times New Roman" pitchFamily="18" charset="0"/>
              </a:rPr>
              <a:t>· їй раптом страшно йти в дитячий садок;</a:t>
            </a:r>
          </a:p>
          <a:p>
            <a:pPr marL="0" indent="0">
              <a:buFont typeface="Arial" charset="0"/>
              <a:buNone/>
            </a:pPr>
            <a:r>
              <a:rPr lang="uk-UA" sz="2400" smtClean="0">
                <a:latin typeface="Times New Roman" pitchFamily="18" charset="0"/>
                <a:cs typeface="Times New Roman" pitchFamily="18" charset="0"/>
              </a:rPr>
              <a:t>· вона скаржиться на головні болі або болі в животі без будь-якої причини;</a:t>
            </a:r>
          </a:p>
          <a:p>
            <a:pPr marL="0" indent="0">
              <a:buFont typeface="Arial" charset="0"/>
              <a:buNone/>
            </a:pPr>
            <a:r>
              <a:rPr lang="uk-UA" sz="2400" smtClean="0">
                <a:latin typeface="Times New Roman" pitchFamily="18" charset="0"/>
                <a:cs typeface="Times New Roman" pitchFamily="18" charset="0"/>
              </a:rPr>
              <a:t>· чіпляється за вас і проявляє плаксивість;</a:t>
            </a:r>
          </a:p>
          <a:p>
            <a:pPr marL="0" indent="0">
              <a:buFont typeface="Arial" charset="0"/>
              <a:buNone/>
            </a:pPr>
            <a:r>
              <a:rPr lang="uk-UA" sz="2400" smtClean="0">
                <a:latin typeface="Times New Roman" pitchFamily="18" charset="0"/>
                <a:cs typeface="Times New Roman" pitchFamily="18" charset="0"/>
              </a:rPr>
              <a:t>· приходить додому із травмами, які не може пояснити;</a:t>
            </a:r>
          </a:p>
          <a:p>
            <a:pPr marL="0" indent="0">
              <a:buFont typeface="Arial" charset="0"/>
              <a:buNone/>
            </a:pPr>
            <a:r>
              <a:rPr lang="uk-UA" sz="2400" smtClean="0">
                <a:latin typeface="Times New Roman" pitchFamily="18" charset="0"/>
                <a:cs typeface="Times New Roman" pitchFamily="18" charset="0"/>
              </a:rPr>
              <a:t>· залишається на самоті або впадає у стан депресії;</a:t>
            </a:r>
          </a:p>
          <a:p>
            <a:pPr marL="0" indent="0">
              <a:buFont typeface="Arial" charset="0"/>
              <a:buNone/>
            </a:pPr>
            <a:r>
              <a:rPr lang="uk-UA" sz="2400" smtClean="0">
                <a:latin typeface="Times New Roman" pitchFamily="18" charset="0"/>
                <a:cs typeface="Times New Roman" pitchFamily="18" charset="0"/>
              </a:rPr>
              <a:t>· розповідає про якусь дитину, яка робить їй всілякі пакості;</a:t>
            </a:r>
          </a:p>
          <a:p>
            <a:pPr marL="0" indent="0">
              <a:buFont typeface="Arial" charset="0"/>
              <a:buNone/>
            </a:pPr>
            <a:r>
              <a:rPr lang="uk-UA" sz="2400" smtClean="0">
                <a:latin typeface="Times New Roman" pitchFamily="18" charset="0"/>
                <a:cs typeface="Times New Roman" pitchFamily="18" charset="0"/>
              </a:rPr>
              <a:t>· має труднощі з концентрацією уваги;</a:t>
            </a:r>
          </a:p>
          <a:p>
            <a:pPr marL="0" indent="0">
              <a:buFont typeface="Arial" charset="0"/>
              <a:buNone/>
            </a:pPr>
            <a:r>
              <a:rPr lang="uk-UA" sz="2400" smtClean="0">
                <a:latin typeface="Times New Roman" pitchFamily="18" charset="0"/>
                <a:cs typeface="Times New Roman" pitchFamily="18" charset="0"/>
              </a:rPr>
              <a:t>· уникає зорового контакту, коли ви питаєте її про дитячий садок.</a:t>
            </a:r>
          </a:p>
          <a:p>
            <a:pPr marL="0" indent="0">
              <a:buFont typeface="Arial" charset="0"/>
              <a:buNone/>
            </a:pPr>
            <a:endParaRPr lang="uk-UA"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algn="ctr" fontAlgn="auto">
              <a:spcAft>
                <a:spcPts val="0"/>
              </a:spcAft>
              <a:defRPr/>
            </a:pPr>
            <a:r>
              <a:rPr lang="uk-UA" b="1" dirty="0">
                <a:latin typeface="Times New Roman" panose="02020603050405020304" pitchFamily="18" charset="0"/>
                <a:cs typeface="Times New Roman" panose="02020603050405020304" pitchFamily="18" charset="0"/>
              </a:rPr>
              <a:t>Що повинні робити батьки, якщо в дошкільному закладі їх дитини </a:t>
            </a:r>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має </a:t>
            </a:r>
            <a:r>
              <a:rPr lang="uk-UA" b="1" dirty="0">
                <a:latin typeface="Times New Roman" panose="02020603050405020304" pitchFamily="18" charset="0"/>
                <a:cs typeface="Times New Roman" panose="02020603050405020304" pitchFamily="18" charset="0"/>
              </a:rPr>
              <a:t>місце </a:t>
            </a:r>
            <a:r>
              <a:rPr lang="uk-UA" b="1" dirty="0" err="1">
                <a:latin typeface="Times New Roman" panose="02020603050405020304" pitchFamily="18" charset="0"/>
                <a:cs typeface="Times New Roman" panose="02020603050405020304" pitchFamily="18" charset="0"/>
              </a:rPr>
              <a:t>булінг</a:t>
            </a:r>
            <a:r>
              <a:rPr lang="uk-UA" b="1" dirty="0">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628650" y="1825625"/>
            <a:ext cx="8120063" cy="4916488"/>
          </a:xfrm>
        </p:spPr>
        <p:txBody>
          <a:bodyPr>
            <a:normAutofit fontScale="62500" lnSpcReduction="20000"/>
          </a:bodyPr>
          <a:lstStyle/>
          <a:p>
            <a:pPr marL="0" indent="0" fontAlgn="auto">
              <a:spcAft>
                <a:spcPts val="0"/>
              </a:spcAft>
              <a:buFont typeface="Arial" panose="020B0604020202020204" pitchFamily="34" charset="0"/>
              <a:buNone/>
              <a:defRPr/>
            </a:pPr>
            <a:r>
              <a:rPr lang="uk-UA" sz="3100" dirty="0">
                <a:latin typeface="Times New Roman" panose="02020603050405020304" pitchFamily="18" charset="0"/>
                <a:cs typeface="Times New Roman" panose="02020603050405020304" pitchFamily="18" charset="0"/>
              </a:rPr>
              <a:t>1. Комунікація (спілкування) – це ключ</a:t>
            </a:r>
            <a:r>
              <a:rPr lang="uk-UA" sz="3100" dirty="0" smtClean="0">
                <a:latin typeface="Times New Roman" panose="02020603050405020304" pitchFamily="18" charset="0"/>
                <a:cs typeface="Times New Roman" panose="02020603050405020304" pitchFamily="18" charset="0"/>
              </a:rPr>
              <a:t>. Якщо </a:t>
            </a:r>
            <a:r>
              <a:rPr lang="uk-UA" sz="3100" dirty="0">
                <a:latin typeface="Times New Roman" panose="02020603050405020304" pitchFamily="18" charset="0"/>
                <a:cs typeface="Times New Roman" panose="02020603050405020304" pitchFamily="18" charset="0"/>
              </a:rPr>
              <a:t>ви підозрюєте, що ваша дитина піддається в дитячому садку знущанням, дайте їй зрозуміти, що ви зможете їй допомогти, якщо вона докладно розповість про все. Якщо ваша дитина виглядає наляканою чи збентеженою, використовуйте книги в якості легкого доступу до неї, щоб налагодити ваше спілкування природним чином. Деякі художні твори для дітей звертаються до цієї тематики. Як тільки ваша дитина розкриє вам усі подробиці про </a:t>
            </a:r>
            <a:r>
              <a:rPr lang="uk-UA" sz="3100" dirty="0" err="1">
                <a:latin typeface="Times New Roman" panose="02020603050405020304" pitchFamily="18" charset="0"/>
                <a:cs typeface="Times New Roman" panose="02020603050405020304" pitchFamily="18" charset="0"/>
              </a:rPr>
              <a:t>булінг</a:t>
            </a:r>
            <a:r>
              <a:rPr lang="uk-UA" sz="3100" dirty="0">
                <a:latin typeface="Times New Roman" panose="02020603050405020304" pitchFamily="18" charset="0"/>
                <a:cs typeface="Times New Roman" panose="02020603050405020304" pitchFamily="18" charset="0"/>
              </a:rPr>
              <a:t>, зберігайте спокій, не сваріть її та не засуджуйте, обов’язково поясніть, що ви неодмінно допоможете припинити це насилля.</a:t>
            </a:r>
            <a:br>
              <a:rPr lang="uk-UA" sz="3100" dirty="0">
                <a:latin typeface="Times New Roman" panose="02020603050405020304" pitchFamily="18" charset="0"/>
                <a:cs typeface="Times New Roman" panose="02020603050405020304" pitchFamily="18" charset="0"/>
              </a:rPr>
            </a:br>
            <a:r>
              <a:rPr lang="uk-UA" sz="3100" dirty="0">
                <a:latin typeface="Times New Roman" panose="02020603050405020304" pitchFamily="18" charset="0"/>
                <a:cs typeface="Times New Roman" panose="02020603050405020304" pitchFamily="18" charset="0"/>
              </a:rPr>
              <a:t/>
            </a:r>
            <a:br>
              <a:rPr lang="uk-UA" sz="3100" dirty="0">
                <a:latin typeface="Times New Roman" panose="02020603050405020304" pitchFamily="18" charset="0"/>
                <a:cs typeface="Times New Roman" panose="02020603050405020304" pitchFamily="18" charset="0"/>
              </a:rPr>
            </a:br>
            <a:r>
              <a:rPr lang="uk-UA" sz="3100" dirty="0">
                <a:latin typeface="Times New Roman" panose="02020603050405020304" pitchFamily="18" charset="0"/>
                <a:cs typeface="Times New Roman" panose="02020603050405020304" pitchFamily="18" charset="0"/>
              </a:rPr>
              <a:t>2. Порозмовляйте з </a:t>
            </a:r>
            <a:r>
              <a:rPr lang="uk-UA" sz="3100" dirty="0" smtClean="0">
                <a:latin typeface="Times New Roman" panose="02020603050405020304" pitchFamily="18" charset="0"/>
                <a:cs typeface="Times New Roman" panose="02020603050405020304" pitchFamily="18" charset="0"/>
              </a:rPr>
              <a:t>вихователем. Навіть </a:t>
            </a:r>
            <a:r>
              <a:rPr lang="uk-UA" sz="3100" dirty="0">
                <a:latin typeface="Times New Roman" panose="02020603050405020304" pitchFamily="18" charset="0"/>
                <a:cs typeface="Times New Roman" panose="02020603050405020304" pitchFamily="18" charset="0"/>
              </a:rPr>
              <a:t>не дивлячись на те, що в дошкільних </a:t>
            </a:r>
            <a:r>
              <a:rPr lang="uk-UA" sz="3100" dirty="0" smtClean="0">
                <a:latin typeface="Times New Roman" panose="02020603050405020304" pitchFamily="18" charset="0"/>
                <a:cs typeface="Times New Roman" panose="02020603050405020304" pitchFamily="18" charset="0"/>
              </a:rPr>
              <a:t>закладах </a:t>
            </a:r>
            <a:r>
              <a:rPr lang="uk-UA" sz="3100" dirty="0">
                <a:latin typeface="Times New Roman" panose="02020603050405020304" pitchFamily="18" charset="0"/>
                <a:cs typeface="Times New Roman" panose="02020603050405020304" pitchFamily="18" charset="0"/>
              </a:rPr>
              <a:t>дорослі завжди знаходяться поруч з дітьми, за такою великою кількістю малюків, які безперервно бігають навкруги, прослідкувати просто </a:t>
            </a:r>
            <a:r>
              <a:rPr lang="uk-UA" sz="3100" dirty="0" smtClean="0">
                <a:latin typeface="Times New Roman" panose="02020603050405020304" pitchFamily="18" charset="0"/>
                <a:cs typeface="Times New Roman" panose="02020603050405020304" pitchFamily="18" charset="0"/>
              </a:rPr>
              <a:t>нереально, </a:t>
            </a:r>
            <a:r>
              <a:rPr lang="uk-UA" sz="3100" dirty="0">
                <a:latin typeface="Times New Roman" panose="02020603050405020304" pitchFamily="18" charset="0"/>
                <a:cs typeface="Times New Roman" panose="02020603050405020304" pitchFamily="18" charset="0"/>
              </a:rPr>
              <a:t>оскільки маленькі хулігани віддають перевагу тому, щоб ображати дітей, коли дорослі не дивляться, важливо порозмовляти з вихователем і ввести один одного в курс справи, щоб у подальшому він був більш уважним і вже прицільно спостерігав за певними дітьми.</a:t>
            </a:r>
            <a:r>
              <a:rPr lang="uk-UA" dirty="0"/>
              <a:t/>
            </a:r>
            <a:br>
              <a:rPr lang="uk-UA" dirty="0"/>
            </a:br>
            <a:r>
              <a:rPr lang="uk-UA" dirty="0"/>
              <a:t/>
            </a:r>
            <a:br>
              <a:rPr lang="uk-UA" dirty="0"/>
            </a:br>
            <a:r>
              <a:rPr lang="uk-UA" dirty="0"/>
              <a:t/>
            </a:r>
            <a:br>
              <a:rPr lang="uk-UA" dirty="0"/>
            </a:br>
            <a:endParaRPr lang="uk-U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5"/>
            <a:ext cx="7886700" cy="184150"/>
          </a:xfrm>
        </p:spPr>
        <p:txBody>
          <a:bodyPr rtlCol="0">
            <a:normAutofit fontScale="90000"/>
          </a:bodyPr>
          <a:lstStyle/>
          <a:p>
            <a:pPr fontAlgn="auto">
              <a:spcAft>
                <a:spcPts val="0"/>
              </a:spcAft>
              <a:defRPr/>
            </a:pPr>
            <a:endParaRPr lang="uk-UA" dirty="0"/>
          </a:p>
        </p:txBody>
      </p:sp>
      <p:sp>
        <p:nvSpPr>
          <p:cNvPr id="3" name="Объект 2"/>
          <p:cNvSpPr>
            <a:spLocks noGrp="1"/>
          </p:cNvSpPr>
          <p:nvPr>
            <p:ph idx="1"/>
          </p:nvPr>
        </p:nvSpPr>
        <p:spPr>
          <a:xfrm>
            <a:off x="628650" y="365125"/>
            <a:ext cx="7886700" cy="6016625"/>
          </a:xfrm>
        </p:spPr>
        <p:txBody>
          <a:bodyPr>
            <a:normAutofit lnSpcReduction="10000"/>
          </a:bodyPr>
          <a:lstStyle/>
          <a:p>
            <a:pPr marL="0" indent="0" fontAlgn="auto">
              <a:spcAft>
                <a:spcPts val="0"/>
              </a:spcAft>
              <a:buFont typeface="Arial" panose="020B0604020202020204" pitchFamily="34" charset="0"/>
              <a:buNone/>
              <a:defRPr/>
            </a:pPr>
            <a:r>
              <a:rPr lang="uk-UA" dirty="0" smtClean="0"/>
              <a:t/>
            </a:r>
            <a:br>
              <a:rPr lang="uk-UA" dirty="0" smtClean="0"/>
            </a:br>
            <a:r>
              <a:rPr lang="uk-UA" dirty="0" smtClean="0"/>
              <a:t/>
            </a:r>
            <a:br>
              <a:rPr lang="uk-UA" dirty="0" smtClean="0"/>
            </a:br>
            <a:r>
              <a:rPr lang="uk-UA" sz="2200" dirty="0" smtClean="0">
                <a:latin typeface="Times New Roman" panose="02020603050405020304" pitchFamily="18" charset="0"/>
                <a:cs typeface="Times New Roman" panose="02020603050405020304" pitchFamily="18" charset="0"/>
              </a:rPr>
              <a:t>3. Заплануйте переговори з батьками. Коли маленькі діти вдаються до </a:t>
            </a:r>
            <a:r>
              <a:rPr lang="uk-UA" sz="2200" dirty="0" err="1" smtClean="0">
                <a:latin typeface="Times New Roman" panose="02020603050405020304" pitchFamily="18" charset="0"/>
                <a:cs typeface="Times New Roman" panose="02020603050405020304" pitchFamily="18" charset="0"/>
              </a:rPr>
              <a:t>булінгу</a:t>
            </a:r>
            <a:r>
              <a:rPr lang="uk-UA" sz="2200" dirty="0" smtClean="0">
                <a:latin typeface="Times New Roman" panose="02020603050405020304" pitchFamily="18" charset="0"/>
                <a:cs typeface="Times New Roman" panose="02020603050405020304" pitchFamily="18" charset="0"/>
              </a:rPr>
              <a:t>, їхня поведінка частіше за все запозичується з домашнього досвіду, тобто у своїй родині вони можуть стати свідками домашнього насилля, дивитися жорстокі телешоу, чути як їхні брати та сестри висміюють інших дітей або самі бути жертвами насилля. </a:t>
            </a:r>
            <a:br>
              <a:rPr lang="uk-UA" sz="2200" dirty="0" smtClean="0">
                <a:latin typeface="Times New Roman" panose="02020603050405020304" pitchFamily="18" charset="0"/>
                <a:cs typeface="Times New Roman" panose="02020603050405020304" pitchFamily="18" charset="0"/>
              </a:rPr>
            </a:br>
            <a:r>
              <a:rPr lang="uk-UA" sz="2200" dirty="0" smtClean="0">
                <a:latin typeface="Times New Roman" panose="02020603050405020304" pitchFamily="18" charset="0"/>
                <a:cs typeface="Times New Roman" panose="02020603050405020304" pitchFamily="18" charset="0"/>
              </a:rPr>
              <a:t/>
            </a:r>
            <a:br>
              <a:rPr lang="uk-UA" sz="2200" dirty="0" smtClean="0">
                <a:latin typeface="Times New Roman" panose="02020603050405020304" pitchFamily="18" charset="0"/>
                <a:cs typeface="Times New Roman" panose="02020603050405020304" pitchFamily="18" charset="0"/>
              </a:rPr>
            </a:br>
            <a:r>
              <a:rPr lang="uk-UA" sz="2200" dirty="0" smtClean="0">
                <a:latin typeface="Times New Roman" panose="02020603050405020304" pitchFamily="18" charset="0"/>
                <a:cs typeface="Times New Roman" panose="02020603050405020304" pitchFamily="18" charset="0"/>
              </a:rPr>
              <a:t>4. Навчіть вашу дитину захищатись від хуліганів. Дайте своїй дитині певні психологічні інструменти, які вона зможе використовувати при контакті з хуліганом. Навчіть її достойно триматись, дивитись прямо в очі кривднику, розповідати дорослим про те, що сталось, та уникати самотності (бути завжди поруч з іншими дітьми). </a:t>
            </a:r>
            <a:br>
              <a:rPr lang="uk-UA" sz="2200" dirty="0" smtClean="0">
                <a:latin typeface="Times New Roman" panose="02020603050405020304" pitchFamily="18" charset="0"/>
                <a:cs typeface="Times New Roman" panose="02020603050405020304" pitchFamily="18" charset="0"/>
              </a:rPr>
            </a:br>
            <a:r>
              <a:rPr lang="uk-UA" sz="2200" dirty="0" smtClean="0">
                <a:latin typeface="Times New Roman" panose="02020603050405020304" pitchFamily="18" charset="0"/>
                <a:cs typeface="Times New Roman" panose="02020603050405020304" pitchFamily="18" charset="0"/>
              </a:rPr>
              <a:t/>
            </a:r>
            <a:br>
              <a:rPr lang="uk-UA" sz="2200" dirty="0" smtClean="0">
                <a:latin typeface="Times New Roman" panose="02020603050405020304" pitchFamily="18" charset="0"/>
                <a:cs typeface="Times New Roman" panose="02020603050405020304" pitchFamily="18" charset="0"/>
              </a:rPr>
            </a:br>
            <a:r>
              <a:rPr lang="uk-UA" sz="2200" dirty="0" smtClean="0">
                <a:latin typeface="Times New Roman" panose="02020603050405020304" pitchFamily="18" charset="0"/>
                <a:cs typeface="Times New Roman" panose="02020603050405020304" pitchFamily="18" charset="0"/>
              </a:rPr>
              <a:t>5. Розгляньте перехід в іншу групу. Іноді </a:t>
            </a:r>
            <a:r>
              <a:rPr lang="uk-UA" sz="2200" dirty="0" err="1" smtClean="0">
                <a:latin typeface="Times New Roman" panose="02020603050405020304" pitchFamily="18" charset="0"/>
                <a:cs typeface="Times New Roman" panose="02020603050405020304" pitchFamily="18" charset="0"/>
              </a:rPr>
              <a:t>булінг</a:t>
            </a:r>
            <a:r>
              <a:rPr lang="uk-UA" sz="2200" dirty="0" smtClean="0">
                <a:latin typeface="Times New Roman" panose="02020603050405020304" pitchFamily="18" charset="0"/>
                <a:cs typeface="Times New Roman" panose="02020603050405020304" pitchFamily="18" charset="0"/>
              </a:rPr>
              <a:t> може бути настільки агресивним, що всі ваші зусилля так і не будуть успішними. Тому, якщо вам не вдасться нічого добитись, порозмовляйте з адміністрацією на предмет переходу вашої дитини до іншої групи. Якщо ж і це не вдасться зробити, тоді краще забрати вашу дитину із цього дитячого садка.</a:t>
            </a:r>
            <a:endParaRPr lang="uk-UA" sz="2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Рисунок 3" descr="Зображення, що містить текст&#10;&#10;Автоматично згенерований опис"/>
          <p:cNvPicPr>
            <a:picLocks noChangeAspect="1" noChangeArrowheads="1"/>
          </p:cNvPicPr>
          <p:nvPr/>
        </p:nvPicPr>
        <p:blipFill>
          <a:blip r:embed="rId2"/>
          <a:srcRect/>
          <a:stretch>
            <a:fillRect/>
          </a:stretch>
        </p:blipFill>
        <p:spPr bwMode="auto">
          <a:xfrm>
            <a:off x="2124075" y="260350"/>
            <a:ext cx="4878388" cy="6138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algn="ctr" fontAlgn="auto">
              <a:spcAft>
                <a:spcPts val="0"/>
              </a:spcAft>
              <a:defRPr/>
            </a:pPr>
            <a:r>
              <a:rPr lang="uk-UA" b="1" dirty="0" smtClean="0">
                <a:latin typeface="Times New Roman" panose="02020603050405020304" pitchFamily="18" charset="0"/>
                <a:cs typeface="Times New Roman" panose="02020603050405020304" pitchFamily="18" charset="0"/>
              </a:rPr>
              <a:t>ЯК ДІТИ – АГРЕСОРИ  СТАВЛЯТЬСЯ </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ДО БУЛІНГУ</a:t>
            </a:r>
            <a:br>
              <a:rPr lang="uk-UA" b="1" dirty="0" smtClean="0">
                <a:latin typeface="Times New Roman" panose="02020603050405020304" pitchFamily="18" charset="0"/>
                <a:cs typeface="Times New Roman" panose="02020603050405020304" pitchFamily="18" charset="0"/>
              </a:rPr>
            </a:br>
            <a:endParaRPr lang="uk-UA"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28650" y="1628775"/>
            <a:ext cx="8264525" cy="4548188"/>
          </a:xfrm>
        </p:spPr>
        <p:txBody>
          <a:bodyPr>
            <a:normAutofit fontScale="92500"/>
          </a:bodyPr>
          <a:lstStyle/>
          <a:p>
            <a:pPr fontAlgn="auto">
              <a:spcAft>
                <a:spcPts val="0"/>
              </a:spcAft>
              <a:buFont typeface="Arial" panose="020B0604020202020204" pitchFamily="34" charset="0"/>
              <a:buChar char="•"/>
              <a:defRPr/>
            </a:pPr>
            <a:r>
              <a:rPr lang="uk-UA" sz="2400" dirty="0" smtClean="0">
                <a:latin typeface="Times New Roman" panose="02020603050405020304" pitchFamily="18" charset="0"/>
                <a:cs typeface="Times New Roman" panose="02020603050405020304" pitchFamily="18" charset="0"/>
              </a:rPr>
              <a:t>Діти</a:t>
            </a:r>
            <a:r>
              <a:rPr lang="uk-UA" sz="2400" dirty="0">
                <a:latin typeface="Times New Roman" panose="02020603050405020304" pitchFamily="18" charset="0"/>
                <a:cs typeface="Times New Roman" panose="02020603050405020304" pitchFamily="18" charset="0"/>
              </a:rPr>
              <a:t>, які </a:t>
            </a:r>
            <a:r>
              <a:rPr lang="uk-UA" sz="2400" dirty="0" err="1">
                <a:latin typeface="Times New Roman" panose="02020603050405020304" pitchFamily="18" charset="0"/>
                <a:cs typeface="Times New Roman" panose="02020603050405020304" pitchFamily="18" charset="0"/>
              </a:rPr>
              <a:t>булять</a:t>
            </a:r>
            <a:r>
              <a:rPr lang="uk-UA" sz="2400" dirty="0">
                <a:latin typeface="Times New Roman" panose="02020603050405020304" pitchFamily="18" charset="0"/>
                <a:cs typeface="Times New Roman" panose="02020603050405020304" pitchFamily="18" charset="0"/>
              </a:rPr>
              <a:t>, не до кінця розуміють, якої шкоди та страждань завдають. </a:t>
            </a:r>
            <a:r>
              <a:rPr lang="uk-UA" sz="2400" dirty="0" err="1">
                <a:latin typeface="Times New Roman" panose="02020603050405020304" pitchFamily="18" charset="0"/>
                <a:cs typeface="Times New Roman" panose="02020603050405020304" pitchFamily="18" charset="0"/>
              </a:rPr>
              <a:t>Булери</a:t>
            </a:r>
            <a:r>
              <a:rPr lang="uk-UA" sz="2400" dirty="0">
                <a:latin typeface="Times New Roman" panose="02020603050405020304" pitchFamily="18" charset="0"/>
                <a:cs typeface="Times New Roman" panose="02020603050405020304" pitchFamily="18" charset="0"/>
              </a:rPr>
              <a:t> вважають смішними знущання над слабшою дитиною, а зустрічаючи схвалення зі сторони друзів-спостерігачів, відчувають себе сильними та дуже "крутими”.</a:t>
            </a:r>
          </a:p>
          <a:p>
            <a:pPr fontAlgn="auto">
              <a:spcAft>
                <a:spcPts val="0"/>
              </a:spcAft>
              <a:buFont typeface="Arial" panose="020B0604020202020204" pitchFamily="34" charset="0"/>
              <a:buChar char="•"/>
              <a:defRPr/>
            </a:pPr>
            <a:r>
              <a:rPr lang="uk-UA" sz="2400" dirty="0">
                <a:latin typeface="Times New Roman" panose="02020603050405020304" pitchFamily="18" charset="0"/>
                <a:cs typeface="Times New Roman" panose="02020603050405020304" pitchFamily="18" charset="0"/>
              </a:rPr>
              <a:t>Деякі діти </a:t>
            </a:r>
            <a:r>
              <a:rPr lang="uk-UA" sz="2400" dirty="0" err="1">
                <a:latin typeface="Times New Roman" panose="02020603050405020304" pitchFamily="18" charset="0"/>
                <a:cs typeface="Times New Roman" panose="02020603050405020304" pitchFamily="18" charset="0"/>
              </a:rPr>
              <a:t>булять</a:t>
            </a:r>
            <a:r>
              <a:rPr lang="uk-UA" sz="2400" dirty="0">
                <a:latin typeface="Times New Roman" panose="02020603050405020304" pitchFamily="18" charset="0"/>
                <a:cs typeface="Times New Roman" panose="02020603050405020304" pitchFamily="18" charset="0"/>
              </a:rPr>
              <a:t>, тому що самі постраждали від насильства (вдома, у спортивній секції, в іншій школі тощо). У таких випадках вони можуть виміщати свій біль через знущання і приниження слабших за себе.</a:t>
            </a:r>
          </a:p>
          <a:p>
            <a:pPr fontAlgn="auto">
              <a:spcAft>
                <a:spcPts val="0"/>
              </a:spcAft>
              <a:buFont typeface="Arial" panose="020B0604020202020204" pitchFamily="34" charset="0"/>
              <a:buChar char="•"/>
              <a:defRPr/>
            </a:pPr>
            <a:r>
              <a:rPr lang="uk-UA" sz="2400" dirty="0">
                <a:latin typeface="Times New Roman" panose="02020603050405020304" pitchFamily="18" charset="0"/>
                <a:cs typeface="Times New Roman" panose="02020603050405020304" pitchFamily="18" charset="0"/>
              </a:rPr>
              <a:t>Деякі діти </a:t>
            </a:r>
            <a:r>
              <a:rPr lang="uk-UA" sz="2400" dirty="0" err="1">
                <a:latin typeface="Times New Roman" panose="02020603050405020304" pitchFamily="18" charset="0"/>
                <a:cs typeface="Times New Roman" panose="02020603050405020304" pitchFamily="18" charset="0"/>
              </a:rPr>
              <a:t>булять</a:t>
            </a:r>
            <a:r>
              <a:rPr lang="uk-UA" sz="2400" dirty="0">
                <a:latin typeface="Times New Roman" panose="02020603050405020304" pitchFamily="18" charset="0"/>
                <a:cs typeface="Times New Roman" panose="02020603050405020304" pitchFamily="18" charset="0"/>
              </a:rPr>
              <a:t>, щоб ловити на собі захоплені погляди оточуючих, а відчуття переваги над іншими приносить їм задоволення. До того ж, нападаючи на когось вони захищаються від цькування. Іноді такі діти дуже імпульсивні і не можуть контролювати свій гнів. У таких випадках справа нерідко доходить і до фізичного насильства.</a:t>
            </a:r>
          </a:p>
          <a:p>
            <a:pPr marL="0" indent="0" fontAlgn="auto">
              <a:spcAft>
                <a:spcPts val="0"/>
              </a:spcAft>
              <a:buFont typeface="Arial" panose="020B0604020202020204" pitchFamily="34" charset="0"/>
              <a:buNone/>
              <a:defRPr/>
            </a:pPr>
            <a:endParaRPr lang="uk-U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algn="ctr" fontAlgn="auto">
              <a:spcAft>
                <a:spcPts val="0"/>
              </a:spcAft>
              <a:defRPr/>
            </a:pPr>
            <a:r>
              <a:rPr lang="uk-UA" b="1" dirty="0" smtClean="0">
                <a:latin typeface="Times New Roman" panose="02020603050405020304" pitchFamily="18" charset="0"/>
                <a:cs typeface="Times New Roman" panose="02020603050405020304" pitchFamily="18" charset="0"/>
              </a:rPr>
              <a:t>ЯК ДОПОМОГТИ  ДИТИНІ, ЯКЩО  ВОНА  </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ВИЯВИЛАСЯ  АГРЕСОРОМ ?</a:t>
            </a:r>
            <a:r>
              <a:rPr lang="uk-UA" dirty="0" smtClean="0">
                <a:latin typeface="Times New Roman" panose="02020603050405020304" pitchFamily="18" charset="0"/>
                <a:cs typeface="Times New Roman" panose="02020603050405020304" pitchFamily="18" charset="0"/>
              </a:rPr>
              <a:t/>
            </a:r>
            <a:br>
              <a:rPr lang="uk-UA" dirty="0" smtClean="0">
                <a:latin typeface="Times New Roman" panose="02020603050405020304" pitchFamily="18" charset="0"/>
                <a:cs typeface="Times New Roman" panose="02020603050405020304" pitchFamily="18" charset="0"/>
              </a:rPr>
            </a:br>
            <a:endParaRPr lang="uk-UA"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95288" y="1825625"/>
            <a:ext cx="8424862" cy="4699000"/>
          </a:xfrm>
        </p:spPr>
        <p:txBody>
          <a:bodyPr>
            <a:normAutofit lnSpcReduction="10000"/>
          </a:bodyPr>
          <a:lstStyle/>
          <a:p>
            <a:pPr marL="0" indent="0" fontAlgn="auto">
              <a:spcAft>
                <a:spcPts val="0"/>
              </a:spcAft>
              <a:buFont typeface="Arial" panose="020B0604020202020204" pitchFamily="34" charset="0"/>
              <a:buNone/>
              <a:defRPr/>
            </a:pPr>
            <a:r>
              <a:rPr lang="uk-UA" sz="2200" dirty="0" smtClean="0">
                <a:latin typeface="Times New Roman" panose="02020603050405020304" pitchFamily="18" charset="0"/>
                <a:cs typeface="Times New Roman" panose="02020603050405020304" pitchFamily="18" charset="0"/>
              </a:rPr>
              <a:t>1</a:t>
            </a:r>
            <a:r>
              <a:rPr lang="uk-UA" sz="2200" dirty="0">
                <a:latin typeface="Times New Roman" panose="02020603050405020304" pitchFamily="18" charset="0"/>
                <a:cs typeface="Times New Roman" panose="02020603050405020304" pitchFamily="18" charset="0"/>
              </a:rPr>
              <a:t>. Відверто поговоріть з дитиною про те, що відбувається, з'ясуйте як вона ставиться до своїх дій і як реагують інші діти. Ви можете почути, що "всі так роблять", або "він заслуговує на це".</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2. Уважно вислухайте дитину і зосередьтеся на пошуку фактів, а не на своїх припущеннях.</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3. Не применшуйте серйозність ситуації такими кліше, як "хлопчики завжди будуть хлопчиками" або "глузування, бійки та інші форми агресивної поведінки — просто дитячі жарти і цілком природна частина дитинства".</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4. Ретельно поясніть, які дії ви вважаєте переслідуванням інших. До них відносяться: цькування, образливі прізвиська, загрози фізичного насильства, залякування, висміювання, коментарі з сексуальним підтекстом, бойкот іншої дитини або підбурювання до ігнорування, плітки, публічні приниження, штовхання, плювки, псування особистих речей, принизливі висловлювання або жести.</a:t>
            </a:r>
            <a:r>
              <a:rPr lang="uk-UA" dirty="0"/>
              <a:t/>
            </a:r>
            <a:br>
              <a:rPr lang="uk-UA" dirty="0"/>
            </a:br>
            <a:endParaRPr lang="uk-UA"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5"/>
            <a:ext cx="7886700" cy="46038"/>
          </a:xfrm>
        </p:spPr>
        <p:txBody>
          <a:bodyPr rtlCol="0">
            <a:normAutofit fontScale="90000"/>
          </a:bodyPr>
          <a:lstStyle/>
          <a:p>
            <a:pPr fontAlgn="auto">
              <a:spcAft>
                <a:spcPts val="0"/>
              </a:spcAft>
              <a:defRPr/>
            </a:pPr>
            <a:endParaRPr lang="uk-UA" dirty="0"/>
          </a:p>
        </p:txBody>
      </p:sp>
      <p:sp>
        <p:nvSpPr>
          <p:cNvPr id="30722" name="Объект 2"/>
          <p:cNvSpPr>
            <a:spLocks noGrp="1"/>
          </p:cNvSpPr>
          <p:nvPr>
            <p:ph idx="1"/>
          </p:nvPr>
        </p:nvSpPr>
        <p:spPr bwMode="auto">
          <a:xfrm>
            <a:off x="323850" y="846138"/>
            <a:ext cx="8496300" cy="5989637"/>
          </a:xfrm>
        </p:spPr>
        <p:txBody>
          <a:bodyPr wrap="square" numCol="1" anchor="t" anchorCtr="0" compatLnSpc="1">
            <a:prstTxWarp prst="textNoShape">
              <a:avLst/>
            </a:prstTxWarp>
          </a:bodyPr>
          <a:lstStyle/>
          <a:p>
            <a:pPr marL="0" indent="0">
              <a:buFont typeface="Arial" charset="0"/>
              <a:buNone/>
            </a:pPr>
            <a:r>
              <a:rPr lang="uk-UA" sz="2200" smtClean="0">
                <a:latin typeface="Times New Roman" pitchFamily="18" charset="0"/>
                <a:cs typeface="Times New Roman" pitchFamily="18" charset="0"/>
              </a:rPr>
              <a:t>5. Діти, які булять, заперечують це так довго, як тільки можуть. Спокійно поясніть дитині, що її поведінка може завдати шкоди не тільки жертві, а й усім оточуючим. І щодалі це заходитиме, тим гірше булінг впливатиме на всіх учасників.</a:t>
            </a:r>
            <a:br>
              <a:rPr lang="uk-UA" sz="2200" smtClean="0">
                <a:latin typeface="Times New Roman" pitchFamily="18" charset="0"/>
                <a:cs typeface="Times New Roman" pitchFamily="18" charset="0"/>
              </a:rPr>
            </a:br>
            <a:r>
              <a:rPr lang="uk-UA" sz="2200" smtClean="0">
                <a:latin typeface="Times New Roman" pitchFamily="18" charset="0"/>
                <a:cs typeface="Times New Roman" pitchFamily="18" charset="0"/>
              </a:rPr>
              <a:t>6. Дайте зрозуміти дитині, що агресивна поведінка є дуже серйозною проблемою, і ви не будете терпіти це в майбутньому. Чітко і наполегливо, але без гніву, попросіть дитину зупинити насильство.</a:t>
            </a:r>
            <a:br>
              <a:rPr lang="uk-UA" sz="2200" smtClean="0">
                <a:latin typeface="Times New Roman" pitchFamily="18" charset="0"/>
                <a:cs typeface="Times New Roman" pitchFamily="18" charset="0"/>
              </a:rPr>
            </a:br>
            <a:r>
              <a:rPr lang="uk-UA" sz="2200" smtClean="0">
                <a:latin typeface="Times New Roman" pitchFamily="18" charset="0"/>
                <a:cs typeface="Times New Roman" pitchFamily="18" charset="0"/>
              </a:rPr>
              <a:t>7. Загрози і покарання не спрацюють. Можливо, на якийсь час це припинить булінг, та в перспективі це може тільки посилити агресію і невдоволення.</a:t>
            </a:r>
            <a:br>
              <a:rPr lang="uk-UA" sz="2200" smtClean="0">
                <a:latin typeface="Times New Roman" pitchFamily="18" charset="0"/>
                <a:cs typeface="Times New Roman" pitchFamily="18" charset="0"/>
              </a:rPr>
            </a:br>
            <a:r>
              <a:rPr lang="uk-UA" sz="2200" smtClean="0">
                <a:latin typeface="Times New Roman" pitchFamily="18" charset="0"/>
                <a:cs typeface="Times New Roman" pitchFamily="18" charset="0"/>
              </a:rPr>
              <a:t>8. Буде зайвим концентрувати увагу на відчуттях дитини, яку булять. Той, хто виявляє агресію, як правило відсторонюється від почуттів іншої людини.</a:t>
            </a:r>
            <a:br>
              <a:rPr lang="uk-UA" sz="2200" smtClean="0">
                <a:latin typeface="Times New Roman" pitchFamily="18" charset="0"/>
                <a:cs typeface="Times New Roman" pitchFamily="18" charset="0"/>
              </a:rPr>
            </a:br>
            <a:r>
              <a:rPr lang="uk-UA" sz="2200" smtClean="0">
                <a:latin typeface="Times New Roman" pitchFamily="18" charset="0"/>
                <a:cs typeface="Times New Roman" pitchFamily="18" charset="0"/>
              </a:rPr>
              <a:t>9. Агресивна поведінка та прояви насильства можуть вказувати на емоційні проблеми вашої дитини та розлади поведінки.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algn="ctr" fontAlgn="auto">
              <a:spcAft>
                <a:spcPts val="0"/>
              </a:spcAft>
              <a:defRPr/>
            </a:pPr>
            <a:r>
              <a:rPr lang="uk-UA" b="1" dirty="0" smtClean="0">
                <a:latin typeface="Times New Roman" panose="02020603050405020304" pitchFamily="18" charset="0"/>
                <a:cs typeface="Times New Roman" panose="02020603050405020304" pitchFamily="18" charset="0"/>
              </a:rPr>
              <a:t>ДО ЧОГО МОЖЕ  ПРИЗВЕСТИ  БУЛІНГ ?</a:t>
            </a:r>
            <a:br>
              <a:rPr lang="uk-UA" b="1" dirty="0" smtClean="0">
                <a:latin typeface="Times New Roman" panose="02020603050405020304" pitchFamily="18" charset="0"/>
                <a:cs typeface="Times New Roman" panose="02020603050405020304" pitchFamily="18" charset="0"/>
              </a:rPr>
            </a:br>
            <a:endParaRPr lang="uk-UA"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algn="just" fontAlgn="auto">
              <a:spcAft>
                <a:spcPts val="0"/>
              </a:spcAft>
              <a:buFont typeface="Arial" panose="020B0604020202020204" pitchFamily="34" charset="0"/>
              <a:buChar char="•"/>
              <a:defRPr/>
            </a:pPr>
            <a:r>
              <a:rPr lang="uk-UA" dirty="0" smtClean="0">
                <a:latin typeface="Times New Roman" panose="02020603050405020304" pitchFamily="18" charset="0"/>
                <a:cs typeface="Times New Roman" panose="02020603050405020304" pitchFamily="18" charset="0"/>
              </a:rPr>
              <a:t>Ті</a:t>
            </a:r>
            <a:r>
              <a:rPr lang="uk-UA" dirty="0">
                <a:latin typeface="Times New Roman" panose="02020603050405020304" pitchFamily="18" charset="0"/>
                <a:cs typeface="Times New Roman" panose="02020603050405020304" pitchFamily="18" charset="0"/>
              </a:rPr>
              <a:t>, хто піддаються </a:t>
            </a:r>
            <a:r>
              <a:rPr lang="uk-UA" dirty="0" err="1">
                <a:latin typeface="Times New Roman" panose="02020603050405020304" pitchFamily="18" charset="0"/>
                <a:cs typeface="Times New Roman" panose="02020603050405020304" pitchFamily="18" charset="0"/>
              </a:rPr>
              <a:t>булінгу</a:t>
            </a:r>
            <a:r>
              <a:rPr lang="uk-UA" dirty="0">
                <a:latin typeface="Times New Roman" panose="02020603050405020304" pitchFamily="18" charset="0"/>
                <a:cs typeface="Times New Roman" panose="02020603050405020304" pitchFamily="18" charset="0"/>
              </a:rPr>
              <a:t>:</a:t>
            </a:r>
          </a:p>
          <a:p>
            <a:pPr marL="0" indent="0" algn="just" fontAlgn="auto">
              <a:spcAft>
                <a:spcPts val="0"/>
              </a:spcAft>
              <a:buFont typeface="Arial" panose="020B0604020202020204" pitchFamily="34" charset="0"/>
              <a:buNone/>
              <a:defRPr/>
            </a:pPr>
            <a:r>
              <a:rPr lang="uk-UA" dirty="0">
                <a:latin typeface="Times New Roman" panose="02020603050405020304" pitchFamily="18" charset="0"/>
                <a:cs typeface="Times New Roman" panose="02020603050405020304" pitchFamily="18" charset="0"/>
              </a:rPr>
              <a:t>– втрачають відчуття емоційної та фізичної безпеки, довіри до місця, у якому мають перебувати щодня;</a:t>
            </a:r>
            <a:br>
              <a:rPr lang="uk-UA" dirty="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 відчувають безпорадність і страх від постійної загрози. </a:t>
            </a:r>
            <a:r>
              <a:rPr lang="uk-UA" dirty="0" err="1">
                <a:latin typeface="Times New Roman" panose="02020603050405020304" pitchFamily="18" charset="0"/>
                <a:cs typeface="Times New Roman" panose="02020603050405020304" pitchFamily="18" charset="0"/>
              </a:rPr>
              <a:t>Булінг</a:t>
            </a:r>
            <a:r>
              <a:rPr lang="uk-UA" dirty="0">
                <a:latin typeface="Times New Roman" panose="02020603050405020304" pitchFamily="18" charset="0"/>
                <a:cs typeface="Times New Roman" panose="02020603050405020304" pitchFamily="18" charset="0"/>
              </a:rPr>
              <a:t> провокує тривожні та депресивні розлади, пригнічує імунітет, що підвищує вразливість до різних захворювань;</a:t>
            </a:r>
            <a:br>
              <a:rPr lang="uk-UA" dirty="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 втрачають повагу до себе. Страхи та невпевненість руйнують здатність до формування та підтримки стосунків з однолітками, що призводить до відчуття самотності;</a:t>
            </a:r>
            <a:br>
              <a:rPr lang="uk-UA" dirty="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 втрачають інтерес до різних форм активності та не можуть нормально навчатися. У деяких випадках можна простежити зв’язок між потерпанням від </a:t>
            </a:r>
            <a:r>
              <a:rPr lang="uk-UA" dirty="0" err="1">
                <a:latin typeface="Times New Roman" panose="02020603050405020304" pitchFamily="18" charset="0"/>
                <a:cs typeface="Times New Roman" panose="02020603050405020304" pitchFamily="18" charset="0"/>
              </a:rPr>
              <a:t>булінгу</a:t>
            </a:r>
            <a:r>
              <a:rPr lang="uk-UA" dirty="0">
                <a:latin typeface="Times New Roman" panose="02020603050405020304" pitchFamily="18" charset="0"/>
                <a:cs typeface="Times New Roman" panose="02020603050405020304" pitchFamily="18" charset="0"/>
              </a:rPr>
              <a:t> та розладами харчуванням (анорексії та </a:t>
            </a:r>
            <a:r>
              <a:rPr lang="uk-UA" dirty="0" err="1">
                <a:latin typeface="Times New Roman" panose="02020603050405020304" pitchFamily="18" charset="0"/>
                <a:cs typeface="Times New Roman" panose="02020603050405020304" pitchFamily="18" charset="0"/>
              </a:rPr>
              <a:t>булімії</a:t>
            </a:r>
            <a:r>
              <a:rPr lang="uk-UA" dirty="0">
                <a:latin typeface="Times New Roman" panose="02020603050405020304" pitchFamily="18" charset="0"/>
                <a:cs typeface="Times New Roman" panose="02020603050405020304" pitchFamily="18" charset="0"/>
              </a:rPr>
              <a:t>), емоційної сфери (депресіями та </a:t>
            </a:r>
            <a:r>
              <a:rPr lang="uk-UA" dirty="0" err="1">
                <a:latin typeface="Times New Roman" panose="02020603050405020304" pitchFamily="18" charset="0"/>
                <a:cs typeface="Times New Roman" panose="02020603050405020304" pitchFamily="18" charset="0"/>
              </a:rPr>
              <a:t>суїцидальною</a:t>
            </a:r>
            <a:r>
              <a:rPr lang="uk-UA" dirty="0">
                <a:latin typeface="Times New Roman" panose="02020603050405020304" pitchFamily="18" charset="0"/>
                <a:cs typeface="Times New Roman" panose="02020603050405020304" pitchFamily="18" charset="0"/>
              </a:rPr>
              <a:t> поведінкою).</a:t>
            </a:r>
          </a:p>
          <a:p>
            <a:pPr fontAlgn="auto">
              <a:spcAft>
                <a:spcPts val="0"/>
              </a:spcAft>
              <a:buFont typeface="Arial" panose="020B0604020202020204" pitchFamily="34" charset="0"/>
              <a:buChar char="•"/>
              <a:defRPr/>
            </a:pPr>
            <a:endParaRPr lang="uk-U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5"/>
            <a:ext cx="7886700" cy="184150"/>
          </a:xfrm>
        </p:spPr>
        <p:txBody>
          <a:bodyPr rtlCol="0">
            <a:normAutofit fontScale="90000"/>
          </a:bodyPr>
          <a:lstStyle/>
          <a:p>
            <a:pPr fontAlgn="auto">
              <a:spcAft>
                <a:spcPts val="0"/>
              </a:spcAft>
              <a:defRPr/>
            </a:pPr>
            <a:endParaRPr lang="uk-UA" dirty="0"/>
          </a:p>
        </p:txBody>
      </p:sp>
      <p:sp>
        <p:nvSpPr>
          <p:cNvPr id="3" name="Объект 2"/>
          <p:cNvSpPr>
            <a:spLocks noGrp="1"/>
          </p:cNvSpPr>
          <p:nvPr>
            <p:ph idx="1"/>
          </p:nvPr>
        </p:nvSpPr>
        <p:spPr>
          <a:xfrm>
            <a:off x="628650" y="981075"/>
            <a:ext cx="7886700" cy="5195888"/>
          </a:xfrm>
        </p:spPr>
        <p:txBody>
          <a:bodyPr/>
          <a:lstStyle/>
          <a:p>
            <a:pPr fontAlgn="auto">
              <a:spcAft>
                <a:spcPts val="0"/>
              </a:spcAft>
              <a:buFont typeface="Arial" panose="020B0604020202020204" pitchFamily="34" charset="0"/>
              <a:buChar char="•"/>
              <a:defRPr/>
            </a:pPr>
            <a:r>
              <a:rPr lang="uk-UA" dirty="0" smtClean="0">
                <a:latin typeface="Times New Roman" panose="02020603050405020304" pitchFamily="18" charset="0"/>
                <a:cs typeface="Times New Roman" panose="02020603050405020304" pitchFamily="18" charset="0"/>
              </a:rPr>
              <a:t>Ті, хто </a:t>
            </a:r>
            <a:r>
              <a:rPr lang="uk-UA" dirty="0" err="1" smtClean="0">
                <a:latin typeface="Times New Roman" panose="02020603050405020304" pitchFamily="18" charset="0"/>
                <a:cs typeface="Times New Roman" panose="02020603050405020304" pitchFamily="18" charset="0"/>
              </a:rPr>
              <a:t>булять</a:t>
            </a:r>
            <a:r>
              <a:rPr lang="uk-UA" dirty="0" smtClean="0">
                <a:latin typeface="Times New Roman" panose="02020603050405020304" pitchFamily="18" charset="0"/>
                <a:cs typeface="Times New Roman" panose="02020603050405020304" pitchFamily="18" charset="0"/>
              </a:rPr>
              <a:t>:</a:t>
            </a:r>
          </a:p>
          <a:p>
            <a:pPr marL="0" indent="0" fontAlgn="auto">
              <a:spcAft>
                <a:spcPts val="0"/>
              </a:spcAft>
              <a:buFont typeface="Arial" panose="020B0604020202020204" pitchFamily="34" charset="0"/>
              <a:buNone/>
              <a:defRPr/>
            </a:pPr>
            <a:r>
              <a:rPr lang="uk-UA" dirty="0" smtClean="0">
                <a:latin typeface="Times New Roman" panose="02020603050405020304" pitchFamily="18" charset="0"/>
                <a:cs typeface="Times New Roman" panose="02020603050405020304" pitchFamily="18" charset="0"/>
              </a:rPr>
              <a:t>– частіше за інших потрапляють у ситуації, де проявляється насилля та порушуються закони;</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 частіше беруть участь у бійках, причетні до вандалізму, залучаються до ранніх статевих стосунків, мають досвід вживання алкоголю та наркотичних речовин.</a:t>
            </a:r>
          </a:p>
          <a:p>
            <a:pPr marL="0" indent="0" fontAlgn="auto">
              <a:spcAft>
                <a:spcPts val="0"/>
              </a:spcAft>
              <a:buFont typeface="Arial" panose="020B0604020202020204" pitchFamily="34" charset="0"/>
              <a:buNone/>
              <a:defRPr/>
            </a:pPr>
            <a:endParaRPr lang="uk-UA" dirty="0" smtClean="0">
              <a:latin typeface="Times New Roman" panose="02020603050405020304" pitchFamily="18" charset="0"/>
              <a:cs typeface="Times New Roman" panose="02020603050405020304" pitchFamily="18" charset="0"/>
            </a:endParaRPr>
          </a:p>
          <a:p>
            <a:pPr fontAlgn="auto">
              <a:spcAft>
                <a:spcPts val="0"/>
              </a:spcAft>
              <a:buFont typeface="Arial" panose="020B0604020202020204" pitchFamily="34" charset="0"/>
              <a:buChar char="•"/>
              <a:defRPr/>
            </a:pPr>
            <a:r>
              <a:rPr lang="uk-UA" dirty="0" smtClean="0">
                <a:latin typeface="Times New Roman" panose="02020603050405020304" pitchFamily="18" charset="0"/>
                <a:cs typeface="Times New Roman" panose="02020603050405020304" pitchFamily="18" charset="0"/>
              </a:rPr>
              <a:t>Ті, хто вимушені спостерігати:</a:t>
            </a:r>
          </a:p>
          <a:p>
            <a:pPr marL="0" indent="0" fontAlgn="auto">
              <a:spcAft>
                <a:spcPts val="0"/>
              </a:spcAft>
              <a:buFont typeface="Arial" panose="020B0604020202020204" pitchFamily="34" charset="0"/>
              <a:buNone/>
              <a:defRPr/>
            </a:pPr>
            <a:r>
              <a:rPr lang="uk-UA" dirty="0" smtClean="0">
                <a:latin typeface="Times New Roman" panose="02020603050405020304" pitchFamily="18" charset="0"/>
                <a:cs typeface="Times New Roman" panose="02020603050405020304" pitchFamily="18" charset="0"/>
              </a:rPr>
              <a:t>– часто страждають від відчуття безпорадності, етичного конфлікту: втрутитись у ситуацію </a:t>
            </a:r>
            <a:r>
              <a:rPr lang="uk-UA" dirty="0" err="1" smtClean="0">
                <a:latin typeface="Times New Roman" panose="02020603050405020304" pitchFamily="18" charset="0"/>
                <a:cs typeface="Times New Roman" panose="02020603050405020304" pitchFamily="18" charset="0"/>
              </a:rPr>
              <a:t>булінгу</a:t>
            </a:r>
            <a:r>
              <a:rPr lang="uk-UA" dirty="0" smtClean="0">
                <a:latin typeface="Times New Roman" panose="02020603050405020304" pitchFamily="18" charset="0"/>
                <a:cs typeface="Times New Roman" panose="02020603050405020304" pitchFamily="18" charset="0"/>
              </a:rPr>
              <a:t> чи ж залишитись осторонь;</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 потерпають від депресивних станів чи перезбудження, намагаються менше відвідувати школу.</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Навіть поодинокий випадок </a:t>
            </a:r>
            <a:r>
              <a:rPr lang="uk-UA" dirty="0" err="1" smtClean="0">
                <a:latin typeface="Times New Roman" panose="02020603050405020304" pitchFamily="18" charset="0"/>
                <a:cs typeface="Times New Roman" panose="02020603050405020304" pitchFamily="18" charset="0"/>
              </a:rPr>
              <a:t>булінгу</a:t>
            </a:r>
            <a:r>
              <a:rPr lang="uk-UA" dirty="0" smtClean="0">
                <a:latin typeface="Times New Roman" panose="02020603050405020304" pitchFamily="18" charset="0"/>
                <a:cs typeface="Times New Roman" panose="02020603050405020304" pitchFamily="18" charset="0"/>
              </a:rPr>
              <a:t> залишає глибокий емоційний слід.</a:t>
            </a:r>
          </a:p>
          <a:p>
            <a:pPr marL="0" indent="0" fontAlgn="auto">
              <a:spcAft>
                <a:spcPts val="0"/>
              </a:spcAft>
              <a:buFont typeface="Arial" panose="020B0604020202020204" pitchFamily="34" charset="0"/>
              <a:buNone/>
              <a:defRPr/>
            </a:pPr>
            <a:endParaRPr lang="uk-U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Содержимое 2"/>
          <p:cNvSpPr>
            <a:spLocks noGrp="1"/>
          </p:cNvSpPr>
          <p:nvPr>
            <p:ph idx="1"/>
          </p:nvPr>
        </p:nvSpPr>
        <p:spPr bwMode="auto">
          <a:xfrm>
            <a:off x="628650" y="2781300"/>
            <a:ext cx="7886700" cy="3395663"/>
          </a:xfrm>
        </p:spPr>
        <p:txBody>
          <a:bodyPr wrap="square" numCol="1" anchor="t" anchorCtr="0" compatLnSpc="1">
            <a:prstTxWarp prst="textNoShape">
              <a:avLst/>
            </a:prstTxWarp>
          </a:bodyPr>
          <a:lstStyle/>
          <a:p>
            <a:pPr algn="ctr">
              <a:buFont typeface="Arial" charset="0"/>
              <a:buNone/>
            </a:pPr>
            <a:r>
              <a:rPr lang="ru-RU" sz="4000" smtClean="0">
                <a:latin typeface="Arial Black" pitchFamily="34" charset="0"/>
              </a:rPr>
              <a:t> </a:t>
            </a:r>
            <a:r>
              <a:rPr lang="ru-RU" sz="3600" smtClean="0">
                <a:latin typeface="Times New Roman" pitchFamily="18" charset="0"/>
                <a:cs typeface="Times New Roman" pitchFamily="18" charset="0"/>
              </a:rPr>
              <a:t>«</a:t>
            </a:r>
            <a:r>
              <a:rPr lang="ru-RU" sz="3200" b="1" i="1" smtClean="0">
                <a:latin typeface="Times New Roman" pitchFamily="18" charset="0"/>
                <a:cs typeface="Times New Roman" pitchFamily="18" charset="0"/>
              </a:rPr>
              <a:t>Діти однакові. Вірніше, рівні. Вони рівні й однакові – перед добрим і поганим. Діти від народження схожі на губку: вбирають у себе все, що розумно чи необачно написано дорослими»</a:t>
            </a:r>
          </a:p>
          <a:p>
            <a:pPr algn="r">
              <a:buFont typeface="Arial" charset="0"/>
              <a:buNone/>
            </a:pPr>
            <a:r>
              <a:rPr lang="ru-RU" sz="2000" b="1" i="1" smtClean="0">
                <a:solidFill>
                  <a:srgbClr val="7030A0"/>
                </a:solidFill>
                <a:latin typeface="Times New Roman" pitchFamily="18" charset="0"/>
                <a:cs typeface="Times New Roman" pitchFamily="18" charset="0"/>
              </a:rPr>
              <a:t>Альберт Ліханов</a:t>
            </a:r>
            <a:endParaRPr lang="ru-RU" sz="1100" i="1" smtClean="0">
              <a:solidFill>
                <a:srgbClr val="7030A0"/>
              </a:solidFill>
              <a:latin typeface="Times New Roman" pitchFamily="18" charset="0"/>
              <a:cs typeface="Times New Roman" pitchFamily="18" charset="0"/>
            </a:endParaRPr>
          </a:p>
        </p:txBody>
      </p:sp>
      <p:pic>
        <p:nvPicPr>
          <p:cNvPr id="15362" name="Picture 6"/>
          <p:cNvPicPr>
            <a:picLocks noChangeAspect="1" noChangeArrowheads="1"/>
          </p:cNvPicPr>
          <p:nvPr/>
        </p:nvPicPr>
        <p:blipFill>
          <a:blip r:embed="rId2"/>
          <a:srcRect/>
          <a:stretch>
            <a:fillRect/>
          </a:stretch>
        </p:blipFill>
        <p:spPr bwMode="auto">
          <a:xfrm>
            <a:off x="654050" y="333375"/>
            <a:ext cx="3822700" cy="215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algn="ctr" fontAlgn="auto">
              <a:spcAft>
                <a:spcPts val="0"/>
              </a:spcAft>
              <a:defRPr/>
            </a:pPr>
            <a:r>
              <a:rPr lang="uk-UA" b="1" dirty="0" smtClean="0">
                <a:latin typeface="Times New Roman" panose="02020603050405020304" pitchFamily="18" charset="0"/>
                <a:cs typeface="Times New Roman" panose="02020603050405020304" pitchFamily="18" charset="0"/>
              </a:rPr>
              <a:t>Що робити, якщо ви стали свідком </a:t>
            </a:r>
            <a:r>
              <a:rPr lang="uk-UA" b="1" dirty="0" err="1" smtClean="0">
                <a:latin typeface="Times New Roman" panose="02020603050405020304" pitchFamily="18" charset="0"/>
                <a:cs typeface="Times New Roman" panose="02020603050405020304" pitchFamily="18" charset="0"/>
              </a:rPr>
              <a:t>булінгу</a:t>
            </a:r>
            <a:r>
              <a:rPr lang="uk-UA" b="1" dirty="0" smtClean="0">
                <a:latin typeface="Times New Roman" panose="02020603050405020304" pitchFamily="18" charset="0"/>
                <a:cs typeface="Times New Roman" panose="02020603050405020304" pitchFamily="18" charset="0"/>
              </a:rPr>
              <a:t>?</a:t>
            </a:r>
            <a:r>
              <a:rPr lang="uk-UA" dirty="0" smtClean="0"/>
              <a:t/>
            </a:r>
            <a:br>
              <a:rPr lang="uk-UA" dirty="0" smtClean="0"/>
            </a:br>
            <a:endParaRPr lang="uk-UA" dirty="0"/>
          </a:p>
        </p:txBody>
      </p:sp>
      <p:sp>
        <p:nvSpPr>
          <p:cNvPr id="3" name="Объект 2"/>
          <p:cNvSpPr>
            <a:spLocks noGrp="1"/>
          </p:cNvSpPr>
          <p:nvPr>
            <p:ph idx="1"/>
          </p:nvPr>
        </p:nvSpPr>
        <p:spPr>
          <a:xfrm>
            <a:off x="250825" y="1196975"/>
            <a:ext cx="8785225" cy="5400675"/>
          </a:xfrm>
        </p:spPr>
        <p:txBody>
          <a:bodyPr>
            <a:normAutofit lnSpcReduction="10000"/>
          </a:bodyPr>
          <a:lstStyle/>
          <a:p>
            <a:pPr marL="0" indent="0" fontAlgn="auto">
              <a:spcAft>
                <a:spcPts val="0"/>
              </a:spcAft>
              <a:buFont typeface="Arial" panose="020B0604020202020204" pitchFamily="34" charset="0"/>
              <a:buNone/>
              <a:defRPr/>
            </a:pPr>
            <a:r>
              <a:rPr lang="uk-UA" sz="2200" dirty="0" smtClean="0">
                <a:latin typeface="Times New Roman" panose="02020603050405020304" pitchFamily="18" charset="0"/>
                <a:cs typeface="Times New Roman" panose="02020603050405020304" pitchFamily="18" charset="0"/>
              </a:rPr>
              <a:t>1. Негайно </a:t>
            </a:r>
            <a:r>
              <a:rPr lang="uk-UA" sz="2200" dirty="0">
                <a:latin typeface="Times New Roman" panose="02020603050405020304" pitchFamily="18" charset="0"/>
                <a:cs typeface="Times New Roman" panose="02020603050405020304" pitchFamily="18" charset="0"/>
              </a:rPr>
              <a:t>втручайтесь та зупиняйте насилля — </a:t>
            </a:r>
            <a:r>
              <a:rPr lang="uk-UA" sz="2200" dirty="0" err="1">
                <a:latin typeface="Times New Roman" panose="02020603050405020304" pitchFamily="18" charset="0"/>
                <a:cs typeface="Times New Roman" panose="02020603050405020304" pitchFamily="18" charset="0"/>
              </a:rPr>
              <a:t>булінг</a:t>
            </a:r>
            <a:r>
              <a:rPr lang="uk-UA" sz="2200" dirty="0">
                <a:latin typeface="Times New Roman" panose="02020603050405020304" pitchFamily="18" charset="0"/>
                <a:cs typeface="Times New Roman" panose="02020603050405020304" pitchFamily="18" charset="0"/>
              </a:rPr>
              <a:t> не можна ігнорувати.</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2. Зберігайте спокій та будьте делікатними, не примушуйте дітей публічно говорити на важкі для них теми. Краще вести розмову наодинці, або в малих групах.</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3. Уникайте слів жертва чи агресор — аби запобігти тавруванню і розподілу ролей</a:t>
            </a:r>
            <a:r>
              <a:rPr lang="uk-UA" sz="2200" dirty="0" smtClean="0">
                <a:latin typeface="Times New Roman" panose="02020603050405020304" pitchFamily="18" charset="0"/>
                <a:cs typeface="Times New Roman" panose="02020603050405020304" pitchFamily="18" charset="0"/>
              </a:rPr>
              <a:t>.</a:t>
            </a:r>
            <a:r>
              <a:rPr lang="uk-UA" sz="2200" dirty="0">
                <a:latin typeface="Times New Roman" panose="02020603050405020304" pitchFamily="18" charset="0"/>
                <a:cs typeface="Times New Roman" panose="02020603050405020304" pitchFamily="18" charset="0"/>
              </a:rPr>
              <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4. Не намагайтеся ставати на чийсь бік або викликати відчуття провини до того, хто потерпає від </a:t>
            </a:r>
            <a:r>
              <a:rPr lang="uk-UA" sz="2200" dirty="0" err="1">
                <a:latin typeface="Times New Roman" panose="02020603050405020304" pitchFamily="18" charset="0"/>
                <a:cs typeface="Times New Roman" panose="02020603050405020304" pitchFamily="18" charset="0"/>
              </a:rPr>
              <a:t>булінгу</a:t>
            </a:r>
            <a:r>
              <a:rPr lang="uk-UA" sz="2200" dirty="0">
                <a:latin typeface="Times New Roman" panose="02020603050405020304" pitchFamily="18" charset="0"/>
                <a:cs typeface="Times New Roman" panose="02020603050405020304" pitchFamily="18" charset="0"/>
              </a:rPr>
              <a:t>. Так ви закріплюєте поведінку жертви.</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5. Пояснюйте, які саме дії є насиллям і чому їх необхідно припинити.</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6. Не вимагайте публічних вибачень. Це може загострити ситуацію.</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7. Допоможіть дітям зрозуміти, що таке </a:t>
            </a:r>
            <a:r>
              <a:rPr lang="uk-UA" sz="2200" dirty="0" err="1">
                <a:latin typeface="Times New Roman" panose="02020603050405020304" pitchFamily="18" charset="0"/>
                <a:cs typeface="Times New Roman" panose="02020603050405020304" pitchFamily="18" charset="0"/>
              </a:rPr>
              <a:t>булінг</a:t>
            </a:r>
            <a:r>
              <a:rPr lang="uk-UA" sz="2200" dirty="0">
                <a:latin typeface="Times New Roman" panose="02020603050405020304" pitchFamily="18" charset="0"/>
                <a:cs typeface="Times New Roman" panose="02020603050405020304" pitchFamily="18" charset="0"/>
              </a:rPr>
              <a:t> і як протистояти йому безпечно.</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8. Спілкуйтеся з дітьми. Прислухайтеся до них. Знайте їхніх друзів, запитуйте про школу, розумійте їхні проблеми.</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9. Заохочуйте дітей робити те, що вони люблять. Інтереси і хобі можуть підвищити довіру, допомогти дітям здружитися і попередити схильність до </a:t>
            </a:r>
            <a:r>
              <a:rPr lang="uk-UA" sz="2200" dirty="0" err="1">
                <a:latin typeface="Times New Roman" panose="02020603050405020304" pitchFamily="18" charset="0"/>
                <a:cs typeface="Times New Roman" panose="02020603050405020304" pitchFamily="18" charset="0"/>
              </a:rPr>
              <a:t>булінгу</a:t>
            </a:r>
            <a:r>
              <a:rPr lang="uk-UA" sz="2200" dirty="0">
                <a:latin typeface="Times New Roman" panose="02020603050405020304" pitchFamily="18" charset="0"/>
                <a:cs typeface="Times New Roman" panose="02020603050405020304" pitchFamily="18" charset="0"/>
              </a:rPr>
              <a:t>.</a:t>
            </a:r>
            <a:br>
              <a:rPr lang="uk-UA" sz="2200" dirty="0">
                <a:latin typeface="Times New Roman" panose="02020603050405020304" pitchFamily="18" charset="0"/>
                <a:cs typeface="Times New Roman" panose="02020603050405020304" pitchFamily="18" charset="0"/>
              </a:rPr>
            </a:br>
            <a:r>
              <a:rPr lang="uk-UA" sz="2200" dirty="0">
                <a:latin typeface="Times New Roman" panose="02020603050405020304" pitchFamily="18" charset="0"/>
                <a:cs typeface="Times New Roman" panose="02020603050405020304" pitchFamily="18" charset="0"/>
              </a:rPr>
              <a:t>10. Показуйте приклад ставлення до інших із добротою та повагою.</a:t>
            </a:r>
          </a:p>
          <a:p>
            <a:pPr marL="0" indent="0" fontAlgn="auto">
              <a:spcAft>
                <a:spcPts val="0"/>
              </a:spcAft>
              <a:buFont typeface="Arial" panose="020B0604020202020204" pitchFamily="34" charset="0"/>
              <a:buNone/>
              <a:defRPr/>
            </a:pPr>
            <a:endParaRPr lang="uk-UA"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algn="ctr" fontAlgn="auto">
              <a:spcAft>
                <a:spcPts val="0"/>
              </a:spcAft>
              <a:defRPr/>
            </a:pPr>
            <a:r>
              <a:rPr lang="uk-UA" b="1" dirty="0">
                <a:latin typeface="Times New Roman" panose="02020603050405020304" pitchFamily="18" charset="0"/>
                <a:cs typeface="Times New Roman" panose="02020603050405020304" pitchFamily="18" charset="0"/>
              </a:rPr>
              <a:t>Яка роль  відведена педагогічним працівникам у запобіганні </a:t>
            </a:r>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та </a:t>
            </a:r>
            <a:r>
              <a:rPr lang="uk-UA" b="1" dirty="0">
                <a:latin typeface="Times New Roman" panose="02020603050405020304" pitchFamily="18" charset="0"/>
                <a:cs typeface="Times New Roman" panose="02020603050405020304" pitchFamily="18" charset="0"/>
              </a:rPr>
              <a:t>протидії </a:t>
            </a:r>
            <a:r>
              <a:rPr lang="uk-UA" b="1" dirty="0" err="1">
                <a:latin typeface="Times New Roman" panose="02020603050405020304" pitchFamily="18" charset="0"/>
                <a:cs typeface="Times New Roman" panose="02020603050405020304" pitchFamily="18" charset="0"/>
              </a:rPr>
              <a:t>булінгу</a:t>
            </a:r>
            <a:r>
              <a:rPr lang="uk-UA" b="1" dirty="0">
                <a:latin typeface="Times New Roman" panose="02020603050405020304" pitchFamily="18" charset="0"/>
                <a:cs typeface="Times New Roman" panose="02020603050405020304" pitchFamily="18" charset="0"/>
              </a:rPr>
              <a:t>?</a:t>
            </a:r>
            <a:r>
              <a:rPr lang="uk-UA" dirty="0"/>
              <a:t/>
            </a:r>
            <a:br>
              <a:rPr lang="uk-UA" dirty="0"/>
            </a:br>
            <a:endParaRPr lang="uk-UA" dirty="0"/>
          </a:p>
        </p:txBody>
      </p:sp>
      <p:sp>
        <p:nvSpPr>
          <p:cNvPr id="3" name="Объект 2"/>
          <p:cNvSpPr>
            <a:spLocks noGrp="1"/>
          </p:cNvSpPr>
          <p:nvPr>
            <p:ph idx="1"/>
          </p:nvPr>
        </p:nvSpPr>
        <p:spPr/>
        <p:txBody>
          <a:bodyPr/>
          <a:lstStyle/>
          <a:p>
            <a:pPr marL="0" indent="0" fontAlgn="auto">
              <a:spcAft>
                <a:spcPts val="0"/>
              </a:spcAft>
              <a:buFont typeface="Arial" panose="020B0604020202020204" pitchFamily="34" charset="0"/>
              <a:buNone/>
              <a:defRPr/>
            </a:pPr>
            <a:r>
              <a:rPr lang="uk-UA" dirty="0">
                <a:latin typeface="Times New Roman" panose="02020603050405020304" pitchFamily="18" charset="0"/>
                <a:cs typeface="Times New Roman" panose="02020603050405020304" pitchFamily="18" charset="0"/>
              </a:rPr>
              <a:t>Керівник закладу освіти зобов’язаний створити у закладі освіти безпечне освітнє середовище, вільне від насильства та </a:t>
            </a:r>
            <a:r>
              <a:rPr lang="uk-UA" dirty="0" err="1">
                <a:latin typeface="Times New Roman" panose="02020603050405020304" pitchFamily="18" charset="0"/>
                <a:cs typeface="Times New Roman" panose="02020603050405020304" pitchFamily="18" charset="0"/>
              </a:rPr>
              <a:t>булінгу</a:t>
            </a:r>
            <a:r>
              <a:rPr lang="uk-UA" dirty="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Крім того, керівник:</a:t>
            </a:r>
          </a:p>
          <a:p>
            <a:pPr fontAlgn="auto">
              <a:spcAft>
                <a:spcPts val="0"/>
              </a:spcAft>
              <a:buFont typeface="Arial" panose="020B0604020202020204" pitchFamily="34" charset="0"/>
              <a:buChar char="•"/>
              <a:defRPr/>
            </a:pPr>
            <a:r>
              <a:rPr lang="uk-UA" dirty="0" smtClean="0">
                <a:latin typeface="Times New Roman" panose="02020603050405020304" pitchFamily="18" charset="0"/>
                <a:cs typeface="Times New Roman" panose="02020603050405020304" pitchFamily="18" charset="0"/>
              </a:rPr>
              <a:t>розробляє, затверджує та оприлюднює план заходів, спрямованих на запобігання та протидію </a:t>
            </a:r>
            <a:r>
              <a:rPr lang="uk-UA" dirty="0" err="1" smtClean="0">
                <a:latin typeface="Times New Roman" panose="02020603050405020304" pitchFamily="18" charset="0"/>
                <a:cs typeface="Times New Roman" panose="02020603050405020304" pitchFamily="18" charset="0"/>
              </a:rPr>
              <a:t>булінгу</a:t>
            </a:r>
            <a:r>
              <a:rPr lang="uk-UA" dirty="0" smtClean="0">
                <a:latin typeface="Times New Roman" panose="02020603050405020304" pitchFamily="18" charset="0"/>
                <a:cs typeface="Times New Roman" panose="02020603050405020304" pitchFamily="18" charset="0"/>
              </a:rPr>
              <a:t> (цькуванню) в закладі освіти;</a:t>
            </a:r>
          </a:p>
          <a:p>
            <a:pPr fontAlgn="auto">
              <a:spcAft>
                <a:spcPts val="0"/>
              </a:spcAft>
              <a:buFont typeface="Arial" panose="020B0604020202020204" pitchFamily="34" charset="0"/>
              <a:buChar char="•"/>
              <a:defRPr/>
            </a:pPr>
            <a:r>
              <a:rPr lang="uk-UA" dirty="0" smtClean="0">
                <a:latin typeface="Times New Roman" panose="02020603050405020304" pitchFamily="18" charset="0"/>
                <a:cs typeface="Times New Roman" panose="02020603050405020304" pitchFamily="18" charset="0"/>
              </a:rPr>
              <a:t>розглядає </a:t>
            </a:r>
            <a:r>
              <a:rPr lang="uk-UA" dirty="0">
                <a:latin typeface="Times New Roman" panose="02020603050405020304" pitchFamily="18" charset="0"/>
                <a:cs typeface="Times New Roman" panose="02020603050405020304" pitchFamily="18" charset="0"/>
              </a:rPr>
              <a:t>заяви про випадки </a:t>
            </a:r>
            <a:r>
              <a:rPr lang="uk-UA" dirty="0" err="1">
                <a:latin typeface="Times New Roman" panose="02020603050405020304" pitchFamily="18" charset="0"/>
                <a:cs typeface="Times New Roman" panose="02020603050405020304" pitchFamily="18" charset="0"/>
              </a:rPr>
              <a:t>булінгу</a:t>
            </a:r>
            <a:r>
              <a:rPr lang="uk-UA" dirty="0">
                <a:latin typeface="Times New Roman" panose="02020603050405020304" pitchFamily="18" charset="0"/>
                <a:cs typeface="Times New Roman" panose="02020603050405020304" pitchFamily="18" charset="0"/>
              </a:rPr>
              <a:t> (цькування) та видає рішення про проведення розслідування;</a:t>
            </a:r>
          </a:p>
          <a:p>
            <a:pPr fontAlgn="auto">
              <a:spcAft>
                <a:spcPts val="0"/>
              </a:spcAft>
              <a:buFont typeface="Arial" panose="020B0604020202020204" pitchFamily="34" charset="0"/>
              <a:buChar char="•"/>
              <a:defRPr/>
            </a:pPr>
            <a:r>
              <a:rPr lang="uk-UA" dirty="0">
                <a:latin typeface="Times New Roman" panose="02020603050405020304" pitchFamily="18" charset="0"/>
                <a:cs typeface="Times New Roman" panose="02020603050405020304" pitchFamily="18" charset="0"/>
              </a:rPr>
              <a:t>вживає відповідних заходів реагування;</a:t>
            </a:r>
          </a:p>
          <a:p>
            <a:pPr fontAlgn="auto">
              <a:spcAft>
                <a:spcPts val="0"/>
              </a:spcAft>
              <a:buFont typeface="Arial" panose="020B0604020202020204" pitchFamily="34" charset="0"/>
              <a:buChar char="•"/>
              <a:defRPr/>
            </a:pPr>
            <a:r>
              <a:rPr lang="uk-UA" dirty="0">
                <a:latin typeface="Times New Roman" panose="02020603050405020304" pitchFamily="18" charset="0"/>
                <a:cs typeface="Times New Roman" panose="02020603050405020304" pitchFamily="18" charset="0"/>
              </a:rPr>
              <a:t>забезпечує виконання заходів для надання соціальних та психолого-педагогічних послуг </a:t>
            </a:r>
            <a:r>
              <a:rPr lang="uk-UA" dirty="0" smtClean="0">
                <a:latin typeface="Times New Roman" panose="02020603050405020304" pitchFamily="18" charset="0"/>
                <a:cs typeface="Times New Roman" panose="02020603050405020304" pitchFamily="18" charset="0"/>
              </a:rPr>
              <a:t>дітям, </a:t>
            </a:r>
            <a:r>
              <a:rPr lang="uk-UA" dirty="0">
                <a:latin typeface="Times New Roman" panose="02020603050405020304" pitchFamily="18" charset="0"/>
                <a:cs typeface="Times New Roman" panose="02020603050405020304" pitchFamily="18" charset="0"/>
              </a:rPr>
              <a:t>які вчинили </a:t>
            </a:r>
            <a:r>
              <a:rPr lang="uk-UA" dirty="0" err="1">
                <a:latin typeface="Times New Roman" panose="02020603050405020304" pitchFamily="18" charset="0"/>
                <a:cs typeface="Times New Roman" panose="02020603050405020304" pitchFamily="18" charset="0"/>
              </a:rPr>
              <a:t>булінг</a:t>
            </a:r>
            <a:r>
              <a:rPr lang="uk-UA" dirty="0">
                <a:latin typeface="Times New Roman" panose="02020603050405020304" pitchFamily="18" charset="0"/>
                <a:cs typeface="Times New Roman" panose="02020603050405020304" pitchFamily="18" charset="0"/>
              </a:rPr>
              <a:t>, стали його свідками або постраждали від </a:t>
            </a:r>
            <a:r>
              <a:rPr lang="uk-UA" dirty="0" err="1">
                <a:latin typeface="Times New Roman" panose="02020603050405020304" pitchFamily="18" charset="0"/>
                <a:cs typeface="Times New Roman" panose="02020603050405020304" pitchFamily="18" charset="0"/>
              </a:rPr>
              <a:t>булінгу</a:t>
            </a:r>
            <a:r>
              <a:rPr lang="uk-UA" dirty="0">
                <a:latin typeface="Times New Roman" panose="02020603050405020304" pitchFamily="18" charset="0"/>
                <a:cs typeface="Times New Roman" panose="02020603050405020304" pitchFamily="18" charset="0"/>
              </a:rPr>
              <a:t> (цькування);</a:t>
            </a:r>
          </a:p>
          <a:p>
            <a:pPr fontAlgn="auto">
              <a:spcAft>
                <a:spcPts val="0"/>
              </a:spcAft>
              <a:buFont typeface="Arial" panose="020B0604020202020204" pitchFamily="34" charset="0"/>
              <a:buChar char="•"/>
              <a:defRPr/>
            </a:pPr>
            <a:r>
              <a:rPr lang="uk-UA" dirty="0">
                <a:latin typeface="Times New Roman" panose="02020603050405020304" pitchFamily="18" charset="0"/>
                <a:cs typeface="Times New Roman" panose="02020603050405020304" pitchFamily="18" charset="0"/>
              </a:rPr>
              <a:t>повідомляє органам Національної поліції України та службі у справах дітей про випадки </a:t>
            </a:r>
            <a:r>
              <a:rPr lang="uk-UA" dirty="0" err="1">
                <a:latin typeface="Times New Roman" panose="02020603050405020304" pitchFamily="18" charset="0"/>
                <a:cs typeface="Times New Roman" panose="02020603050405020304" pitchFamily="18" charset="0"/>
              </a:rPr>
              <a:t>булінгу</a:t>
            </a:r>
            <a:r>
              <a:rPr lang="uk-UA" dirty="0">
                <a:latin typeface="Times New Roman" panose="02020603050405020304" pitchFamily="18" charset="0"/>
                <a:cs typeface="Times New Roman" panose="02020603050405020304" pitchFamily="18" charset="0"/>
              </a:rPr>
              <a:t> (цькування) в закладі освіти.</a:t>
            </a:r>
          </a:p>
          <a:p>
            <a:pPr marL="0" indent="0" fontAlgn="auto">
              <a:spcAft>
                <a:spcPts val="0"/>
              </a:spcAft>
              <a:buFont typeface="Arial" panose="020B0604020202020204" pitchFamily="34" charset="0"/>
              <a:buNone/>
              <a:defRPr/>
            </a:pPr>
            <a:endParaRPr lang="uk-UA"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Прямоугольник 1"/>
          <p:cNvSpPr>
            <a:spLocks noChangeArrowheads="1"/>
          </p:cNvSpPr>
          <p:nvPr/>
        </p:nvSpPr>
        <p:spPr bwMode="auto">
          <a:xfrm>
            <a:off x="214313" y="749300"/>
            <a:ext cx="8715375" cy="446088"/>
          </a:xfrm>
          <a:prstGeom prst="rect">
            <a:avLst/>
          </a:prstGeom>
          <a:noFill/>
          <a:ln w="9525">
            <a:noFill/>
            <a:miter lim="800000"/>
            <a:headEnd/>
            <a:tailEnd/>
          </a:ln>
        </p:spPr>
        <p:txBody>
          <a:bodyPr>
            <a:spAutoFit/>
          </a:bodyPr>
          <a:lstStyle/>
          <a:p>
            <a:pPr>
              <a:buFont typeface="Arial" charset="0"/>
              <a:buChar char="•"/>
            </a:pPr>
            <a:endParaRPr lang="uk-UA" sz="2300">
              <a:solidFill>
                <a:srgbClr val="7030A0"/>
              </a:solidFill>
              <a:latin typeface="Times New Roman" pitchFamily="18" charset="0"/>
              <a:cs typeface="Times New Roman" pitchFamily="18" charset="0"/>
            </a:endParaRPr>
          </a:p>
        </p:txBody>
      </p:sp>
      <p:sp>
        <p:nvSpPr>
          <p:cNvPr id="35842" name="Заголовок 2"/>
          <p:cNvSpPr>
            <a:spLocks noGrp="1"/>
          </p:cNvSpPr>
          <p:nvPr>
            <p:ph type="title"/>
          </p:nvPr>
        </p:nvSpPr>
        <p:spPr/>
        <p:txBody>
          <a:bodyPr/>
          <a:lstStyle/>
          <a:p>
            <a:pPr algn="ctr"/>
            <a:r>
              <a:rPr lang="uk-UA" b="1" smtClean="0">
                <a:latin typeface="Times New Roman" pitchFamily="18" charset="0"/>
                <a:cs typeface="Times New Roman" pitchFamily="18" charset="0"/>
              </a:rPr>
              <a:t>Відповідальність за вчинення булінгу</a:t>
            </a:r>
            <a:r>
              <a:rPr lang="uk-UA" smtClean="0"/>
              <a:t/>
            </a:r>
            <a:br>
              <a:rPr lang="uk-UA" smtClean="0"/>
            </a:br>
            <a:endParaRPr lang="uk-UA" smtClean="0"/>
          </a:p>
        </p:txBody>
      </p:sp>
      <p:sp>
        <p:nvSpPr>
          <p:cNvPr id="35843" name="Объект 3"/>
          <p:cNvSpPr>
            <a:spLocks noGrp="1"/>
          </p:cNvSpPr>
          <p:nvPr>
            <p:ph idx="1"/>
          </p:nvPr>
        </p:nvSpPr>
        <p:spPr bwMode="auto">
          <a:xfrm>
            <a:off x="628650" y="1341438"/>
            <a:ext cx="7886700" cy="4835525"/>
          </a:xfrm>
        </p:spPr>
        <p:txBody>
          <a:bodyPr wrap="square" numCol="1" anchor="t" anchorCtr="0" compatLnSpc="1">
            <a:prstTxWarp prst="textNoShape">
              <a:avLst/>
            </a:prstTxWarp>
          </a:bodyPr>
          <a:lstStyle/>
          <a:p>
            <a:pPr algn="just"/>
            <a:r>
              <a:rPr lang="uk-UA" sz="2000" smtClean="0">
                <a:latin typeface="Times New Roman" pitchFamily="18" charset="0"/>
                <a:cs typeface="Times New Roman" pitchFamily="18" charset="0"/>
              </a:rPr>
              <a:t> штрафи за булінг становлять від 50 до 100 неоподаткованих мінімумів, тобто від 850 до 1700 грн. або від 20 до 40 год . громадських робіт.</a:t>
            </a:r>
          </a:p>
          <a:p>
            <a:pPr algn="just"/>
            <a:endParaRPr lang="uk-UA" sz="2000" smtClean="0">
              <a:latin typeface="Times New Roman" pitchFamily="18" charset="0"/>
              <a:cs typeface="Times New Roman" pitchFamily="18" charset="0"/>
            </a:endParaRPr>
          </a:p>
          <a:p>
            <a:pPr algn="just"/>
            <a:r>
              <a:rPr lang="uk-UA" sz="2000" smtClean="0">
                <a:latin typeface="Times New Roman" pitchFamily="18" charset="0"/>
                <a:cs typeface="Times New Roman" pitchFamily="18" charset="0"/>
              </a:rPr>
              <a:t> якщо булінг  учинено групою осіб або повторно протягом року після накладення адміністративного стягнення, штраф буде більшим – від 100 до 200 мінімумів (1700 – 3400 грн.) або громадські роботи на строк від 40 до 60 год.</a:t>
            </a:r>
          </a:p>
          <a:p>
            <a:pPr algn="just"/>
            <a:endParaRPr lang="uk-UA" sz="2000" smtClean="0">
              <a:latin typeface="Times New Roman" pitchFamily="18" charset="0"/>
              <a:cs typeface="Times New Roman" pitchFamily="18" charset="0"/>
            </a:endParaRPr>
          </a:p>
          <a:p>
            <a:pPr algn="just"/>
            <a:r>
              <a:rPr lang="uk-UA" sz="2000" smtClean="0">
                <a:latin typeface="Times New Roman" pitchFamily="18" charset="0"/>
                <a:cs typeface="Times New Roman" pitchFamily="18" charset="0"/>
              </a:rPr>
              <a:t> неповідомлення керівником закладу освіти уповноваженим підрозділам органів Національної поліції України про випадки булінгу учасника освітнього процесу тягне за собою накладання штрафу від 50 до 100 неоподаткованих  мінімумів доходів громадян або виправні роботи на строк до 1 місяця з відрахуванням до 20% заробітку.</a:t>
            </a:r>
            <a:endParaRPr lang="ru-RU" sz="2000" smtClean="0">
              <a:latin typeface="Times New Roman" pitchFamily="18" charset="0"/>
              <a:cs typeface="Times New Roman" pitchFamily="18" charset="0"/>
            </a:endParaRPr>
          </a:p>
          <a:p>
            <a:endParaRPr lang="uk-UA"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Рисунок 1"/>
          <p:cNvPicPr>
            <a:picLocks noChangeAspect="1"/>
          </p:cNvPicPr>
          <p:nvPr/>
        </p:nvPicPr>
        <p:blipFill>
          <a:blip r:embed="rId2"/>
          <a:srcRect/>
          <a:stretch>
            <a:fillRect/>
          </a:stretch>
        </p:blipFill>
        <p:spPr bwMode="auto">
          <a:xfrm>
            <a:off x="107950" y="549275"/>
            <a:ext cx="8850313" cy="5808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4294967295"/>
          </p:nvPr>
        </p:nvSpPr>
        <p:spPr>
          <a:xfrm>
            <a:off x="899592" y="836712"/>
            <a:ext cx="7458596" cy="4646513"/>
          </a:xfrm>
        </p:spPr>
        <p:txBody>
          <a:bodyPr/>
          <a:lstStyle/>
          <a:p>
            <a:pPr marL="0" indent="0" algn="ctr" fontAlgn="auto">
              <a:spcAft>
                <a:spcPts val="0"/>
              </a:spcAft>
              <a:buClr>
                <a:schemeClr val="accent6">
                  <a:lumMod val="75000"/>
                </a:schemeClr>
              </a:buClr>
              <a:buFont typeface="Arial" pitchFamily="34" charset="0"/>
              <a:buNone/>
              <a:defRPr/>
            </a:pPr>
            <a:endParaRPr lang="ru-RU" b="1" i="1" dirty="0">
              <a:solidFill>
                <a:srgbClr val="7030A0"/>
              </a:solidFill>
              <a:latin typeface="Times New Roman" pitchFamily="18" charset="0"/>
              <a:cs typeface="Times New Roman" pitchFamily="18" charset="0"/>
            </a:endParaRPr>
          </a:p>
          <a:p>
            <a:pPr marL="0" indent="0" algn="ctr" fontAlgn="auto">
              <a:spcAft>
                <a:spcPts val="0"/>
              </a:spcAft>
              <a:buFont typeface="Arial" panose="020B0604020202020204" pitchFamily="34" charset="0"/>
              <a:buNone/>
              <a:defRPr/>
            </a:pPr>
            <a:r>
              <a:rPr lang="uk-UA" sz="5400" b="1" dirty="0">
                <a:ln>
                  <a:solidFill>
                    <a:sysClr val="windowText" lastClr="000000"/>
                  </a:solidFill>
                </a:ln>
                <a:solidFill>
                  <a:schemeClr val="bg1">
                    <a:lumMod val="95000"/>
                  </a:schemeClr>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БУЛІНГ</a:t>
            </a:r>
            <a:r>
              <a:rPr lang="uk-UA" sz="5400" dirty="0">
                <a:ln>
                  <a:solidFill>
                    <a:sysClr val="windowText" lastClr="000000"/>
                  </a:solidFill>
                </a:ln>
                <a:latin typeface="Tahoma" panose="020B0604030504040204" pitchFamily="34" charset="0"/>
                <a:ea typeface="Tahoma" panose="020B0604030504040204" pitchFamily="34" charset="0"/>
                <a:cs typeface="Tahoma" panose="020B0604030504040204" pitchFamily="34" charset="0"/>
              </a:rPr>
              <a:t> </a:t>
            </a:r>
            <a:r>
              <a:rPr lang="uk-UA" sz="3200" dirty="0">
                <a:ln w="0"/>
                <a:effectLst>
                  <a:outerShdw blurRad="38100" dist="19050" dir="2700000" algn="tl" rotWithShape="0">
                    <a:schemeClr val="dk1">
                      <a:alpha val="40000"/>
                    </a:schemeClr>
                  </a:outerShdw>
                </a:effectLst>
                <a:latin typeface="Times New Roman" panose="02020603050405020304" pitchFamily="18" charset="0"/>
                <a:ea typeface="Tahoma" panose="020B0604030504040204" pitchFamily="34" charset="0"/>
                <a:cs typeface="Times New Roman" panose="02020603050405020304" pitchFamily="18" charset="0"/>
              </a:rPr>
              <a:t>(від </a:t>
            </a:r>
            <a:r>
              <a:rPr lang="uk-UA" sz="3200" dirty="0" err="1">
                <a:ln w="0"/>
                <a:effectLst>
                  <a:outerShdw blurRad="38100" dist="19050" dir="2700000" algn="tl" rotWithShape="0">
                    <a:schemeClr val="dk1">
                      <a:alpha val="40000"/>
                    </a:schemeClr>
                  </a:outerShdw>
                </a:effectLst>
                <a:latin typeface="Times New Roman" panose="02020603050405020304" pitchFamily="18" charset="0"/>
                <a:ea typeface="Tahoma" panose="020B0604030504040204" pitchFamily="34" charset="0"/>
                <a:cs typeface="Times New Roman" panose="02020603050405020304" pitchFamily="18" charset="0"/>
              </a:rPr>
              <a:t>англ</a:t>
            </a:r>
            <a:r>
              <a:rPr lang="uk-UA" sz="3200" dirty="0">
                <a:ln w="0"/>
                <a:effectLst>
                  <a:outerShdw blurRad="38100" dist="19050" dir="2700000" algn="tl" rotWithShape="0">
                    <a:schemeClr val="dk1">
                      <a:alpha val="40000"/>
                    </a:schemeClr>
                  </a:outerShdw>
                </a:effectLst>
                <a:latin typeface="Times New Roman" panose="02020603050405020304" pitchFamily="18" charset="0"/>
                <a:ea typeface="Tahoma" panose="020B0604030504040204" pitchFamily="34" charset="0"/>
                <a:cs typeface="Times New Roman" panose="02020603050405020304" pitchFamily="18" charset="0"/>
              </a:rPr>
              <a:t>.</a:t>
            </a:r>
            <a:r>
              <a:rPr lang="en-US" sz="3200" dirty="0">
                <a:ln w="0"/>
                <a:effectLst>
                  <a:outerShdw blurRad="38100" dist="19050" dir="2700000" algn="tl" rotWithShape="0">
                    <a:schemeClr val="dk1">
                      <a:alpha val="40000"/>
                    </a:scheme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uk-UA" sz="3200" dirty="0">
                <a:ln w="0"/>
                <a:effectLst>
                  <a:outerShdw blurRad="38100" dist="19050" dir="2700000" algn="tl" rotWithShape="0">
                    <a:schemeClr val="dk1">
                      <a:alpha val="40000"/>
                    </a:schemeClr>
                  </a:outerShdw>
                </a:effectLst>
                <a:latin typeface="Times New Roman" panose="02020603050405020304" pitchFamily="18" charset="0"/>
                <a:ea typeface="Tahoma" panose="020B0604030504040204" pitchFamily="34" charset="0"/>
                <a:cs typeface="Times New Roman" panose="02020603050405020304" pitchFamily="18" charset="0"/>
              </a:rPr>
              <a:t>в</a:t>
            </a:r>
            <a:r>
              <a:rPr lang="en-US" sz="3200" dirty="0" err="1">
                <a:ln w="0"/>
                <a:effectLst>
                  <a:outerShdw blurRad="38100" dist="19050" dir="2700000" algn="tl" rotWithShape="0">
                    <a:schemeClr val="dk1">
                      <a:alpha val="40000"/>
                    </a:schemeClr>
                  </a:outerShdw>
                </a:effectLst>
                <a:latin typeface="Times New Roman" panose="02020603050405020304" pitchFamily="18" charset="0"/>
                <a:ea typeface="Tahoma" panose="020B0604030504040204" pitchFamily="34" charset="0"/>
                <a:cs typeface="Times New Roman" panose="02020603050405020304" pitchFamily="18" charset="0"/>
              </a:rPr>
              <a:t>ully</a:t>
            </a:r>
            <a:r>
              <a:rPr lang="en-US" sz="3200" dirty="0">
                <a:ln w="0"/>
                <a:effectLst>
                  <a:outerShdw blurRad="38100" dist="19050" dir="2700000" algn="tl" rotWithShape="0">
                    <a:schemeClr val="dk1">
                      <a:alpha val="40000"/>
                    </a:schemeClr>
                  </a:outerShdw>
                </a:effectLst>
                <a:latin typeface="Times New Roman" panose="02020603050405020304" pitchFamily="18" charset="0"/>
                <a:ea typeface="Tahoma" panose="020B0604030504040204" pitchFamily="34" charset="0"/>
                <a:cs typeface="Times New Roman" panose="02020603050405020304" pitchFamily="18" charset="0"/>
              </a:rPr>
              <a:t>-</a:t>
            </a:r>
            <a:r>
              <a:rPr lang="uk-UA" sz="3200" dirty="0">
                <a:ln w="0"/>
                <a:effectLst>
                  <a:outerShdw blurRad="38100" dist="19050" dir="2700000" algn="tl" rotWithShape="0">
                    <a:schemeClr val="dk1">
                      <a:alpha val="40000"/>
                    </a:schemeClr>
                  </a:outerShdw>
                </a:effectLst>
                <a:latin typeface="Times New Roman" panose="02020603050405020304" pitchFamily="18" charset="0"/>
                <a:ea typeface="Tahoma" panose="020B0604030504040204" pitchFamily="34" charset="0"/>
                <a:cs typeface="Times New Roman" panose="02020603050405020304" pitchFamily="18" charset="0"/>
              </a:rPr>
              <a:t>хуліган, задирака, грубіян) – тривалий процес свідомого жорстокого ставлення, агресивної поведінки </a:t>
            </a:r>
            <a:r>
              <a:rPr lang="uk-UA" sz="32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однієї дитини або групи дітей по відношенню до іншої дитини, що супроводжується постійним фізичним і психологічним впливом</a:t>
            </a:r>
          </a:p>
          <a:p>
            <a:pPr marL="0" indent="0" algn="ctr" fontAlgn="auto">
              <a:spcAft>
                <a:spcPts val="0"/>
              </a:spcAft>
              <a:buClr>
                <a:schemeClr val="accent6">
                  <a:lumMod val="75000"/>
                </a:schemeClr>
              </a:buClr>
              <a:buFont typeface="Arial" pitchFamily="34" charset="0"/>
              <a:buNone/>
              <a:defRPr/>
            </a:pPr>
            <a:endParaRPr lang="ru-RU" sz="3200" i="1" dirty="0" smtClean="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Рисунок 1" descr="Стоп: булінг. - ДНЗ №28 «КОСМІЧНИЙ» ЗАПОРІЗЬКОЇ МІСЬКОЇ РАДИ ЗАПОРІЗЬКОЇ  ОБЛАСТІ"/>
          <p:cNvPicPr>
            <a:picLocks noChangeAspect="1" noChangeArrowheads="1"/>
          </p:cNvPicPr>
          <p:nvPr/>
        </p:nvPicPr>
        <p:blipFill>
          <a:blip r:embed="rId2"/>
          <a:srcRect t="2499" r="935" b="3751"/>
          <a:stretch>
            <a:fillRect/>
          </a:stretch>
        </p:blipFill>
        <p:spPr bwMode="auto">
          <a:xfrm>
            <a:off x="827088" y="620713"/>
            <a:ext cx="7632700" cy="5400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Рисунок 1"/>
          <p:cNvPicPr>
            <a:picLocks noChangeAspect="1"/>
          </p:cNvPicPr>
          <p:nvPr/>
        </p:nvPicPr>
        <p:blipFill>
          <a:blip r:embed="rId2"/>
          <a:srcRect t="12732" b="14307"/>
          <a:stretch>
            <a:fillRect/>
          </a:stretch>
        </p:blipFill>
        <p:spPr bwMode="auto">
          <a:xfrm>
            <a:off x="323850" y="1196975"/>
            <a:ext cx="8507413" cy="36718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Заголовок 3"/>
          <p:cNvSpPr>
            <a:spLocks noGrp="1"/>
          </p:cNvSpPr>
          <p:nvPr>
            <p:ph type="title"/>
          </p:nvPr>
        </p:nvSpPr>
        <p:spPr/>
        <p:txBody>
          <a:bodyPr/>
          <a:lstStyle/>
          <a:p>
            <a:pPr algn="ctr"/>
            <a:r>
              <a:rPr lang="uk-UA" b="1" smtClean="0">
                <a:latin typeface="Times New Roman" pitchFamily="18" charset="0"/>
                <a:cs typeface="Times New Roman" pitchFamily="18" charset="0"/>
              </a:rPr>
              <a:t>Соціальна структура булінгу</a:t>
            </a:r>
          </a:p>
        </p:txBody>
      </p:sp>
      <p:pic>
        <p:nvPicPr>
          <p:cNvPr id="19458" name="Объект 5"/>
          <p:cNvPicPr>
            <a:picLocks noGrp="1" noChangeAspect="1"/>
          </p:cNvPicPr>
          <p:nvPr>
            <p:ph idx="1"/>
          </p:nvPr>
        </p:nvPicPr>
        <p:blipFill>
          <a:blip r:embed="rId2"/>
          <a:srcRect/>
          <a:stretch>
            <a:fillRect/>
          </a:stretch>
        </p:blipFill>
        <p:spPr bwMode="auto">
          <a:xfrm>
            <a:off x="1403350" y="3644900"/>
            <a:ext cx="3697288" cy="2768600"/>
          </a:xfrm>
        </p:spPr>
      </p:pic>
      <p:graphicFrame>
        <p:nvGraphicFramePr>
          <p:cNvPr id="7" name="Схема 6"/>
          <p:cNvGraphicFramePr/>
          <p:nvPr/>
        </p:nvGraphicFramePr>
        <p:xfrm>
          <a:off x="323528" y="1556792"/>
          <a:ext cx="8820472" cy="3904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Стрелка вправо 7"/>
          <p:cNvSpPr/>
          <p:nvPr/>
        </p:nvSpPr>
        <p:spPr>
          <a:xfrm>
            <a:off x="3995738" y="2205038"/>
            <a:ext cx="971550" cy="6778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1"/>
          <p:cNvSpPr>
            <a:spLocks noGrp="1"/>
          </p:cNvSpPr>
          <p:nvPr>
            <p:ph type="title"/>
          </p:nvPr>
        </p:nvSpPr>
        <p:spPr/>
        <p:txBody>
          <a:bodyPr/>
          <a:lstStyle/>
          <a:p>
            <a:pPr algn="ctr"/>
            <a:r>
              <a:rPr lang="uk-UA" b="1" smtClean="0">
                <a:latin typeface="Times New Roman" pitchFamily="18" charset="0"/>
                <a:cs typeface="Times New Roman" pitchFamily="18" charset="0"/>
              </a:rPr>
              <a:t>Типовий переслідувач  (булер)</a:t>
            </a:r>
          </a:p>
        </p:txBody>
      </p:sp>
      <p:sp>
        <p:nvSpPr>
          <p:cNvPr id="3" name="Объект 2"/>
          <p:cNvSpPr>
            <a:spLocks noGrp="1"/>
          </p:cNvSpPr>
          <p:nvPr>
            <p:ph idx="1"/>
          </p:nvPr>
        </p:nvSpPr>
        <p:spPr>
          <a:xfrm>
            <a:off x="628650" y="1340768"/>
            <a:ext cx="7886700" cy="2611487"/>
          </a:xfrm>
        </p:spPr>
        <p:txBody>
          <a:bodyPr>
            <a:normAutofit fontScale="77500" lnSpcReduction="20000"/>
          </a:bodyPr>
          <a:lstStyle/>
          <a:p>
            <a:pPr fontAlgn="auto">
              <a:spcAft>
                <a:spcPts val="0"/>
              </a:spcAft>
              <a:buFont typeface="Arial" panose="020B0604020202020204" pitchFamily="34" charset="0"/>
              <a:buChar char="•"/>
              <a:defRPr/>
            </a:pPr>
            <a:endParaRPr lang="uk-UA" sz="2400" dirty="0" smtClean="0">
              <a:ln>
                <a:solidFill>
                  <a:sysClr val="windowText" lastClr="000000"/>
                </a:solidFill>
              </a:ln>
              <a:latin typeface="Tahoma" panose="020B0604030504040204" pitchFamily="34" charset="0"/>
              <a:ea typeface="Tahoma" panose="020B0604030504040204" pitchFamily="34" charset="0"/>
              <a:cs typeface="Tahoma" panose="020B0604030504040204" pitchFamily="34" charset="0"/>
            </a:endParaRPr>
          </a:p>
          <a:p>
            <a:pPr marL="285750" indent="-285750" fontAlgn="auto">
              <a:spcAft>
                <a:spcPts val="0"/>
              </a:spcAft>
              <a:buFont typeface="Wingdings" panose="05000000000000000000" pitchFamily="2" charset="2"/>
              <a:buChar char="Ø"/>
              <a:defRPr/>
            </a:pPr>
            <a:r>
              <a:rPr lang="uk-UA" sz="29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відчуває сильну потребу панувати і     підпорядковувати собі інших </a:t>
            </a:r>
          </a:p>
          <a:p>
            <a:pPr marL="285750" indent="-285750" fontAlgn="auto">
              <a:spcAft>
                <a:spcPts val="0"/>
              </a:spcAft>
              <a:buFont typeface="Wingdings" panose="05000000000000000000" pitchFamily="2" charset="2"/>
              <a:buChar char="Ø"/>
              <a:defRPr/>
            </a:pPr>
            <a:r>
              <a:rPr lang="uk-UA" sz="29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переслідує власні цілі</a:t>
            </a:r>
          </a:p>
          <a:p>
            <a:pPr marL="285750" indent="-285750" fontAlgn="auto">
              <a:spcAft>
                <a:spcPts val="0"/>
              </a:spcAft>
              <a:buFont typeface="Wingdings" panose="05000000000000000000" pitchFamily="2" charset="2"/>
              <a:buChar char="Ø"/>
              <a:defRPr/>
            </a:pPr>
            <a:r>
              <a:rPr lang="uk-UA" sz="29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імпульсивний</a:t>
            </a:r>
          </a:p>
          <a:p>
            <a:pPr marL="285750" indent="-285750" fontAlgn="auto">
              <a:spcAft>
                <a:spcPts val="0"/>
              </a:spcAft>
              <a:buFont typeface="Wingdings" panose="05000000000000000000" pitchFamily="2" charset="2"/>
              <a:buChar char="Ø"/>
              <a:defRPr/>
            </a:pPr>
            <a:r>
              <a:rPr lang="uk-UA" sz="29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часто зухвалий та </a:t>
            </a:r>
            <a:r>
              <a:rPr lang="uk-UA" sz="2900" dirty="0" err="1"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аргесивний</a:t>
            </a:r>
            <a:r>
              <a:rPr lang="uk-UA" sz="29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 у відношенні до дорослих</a:t>
            </a:r>
          </a:p>
          <a:p>
            <a:pPr marL="285750" indent="-285750" fontAlgn="auto">
              <a:spcAft>
                <a:spcPts val="0"/>
              </a:spcAft>
              <a:buFont typeface="Wingdings" panose="05000000000000000000" pitchFamily="2" charset="2"/>
              <a:buChar char="Ø"/>
              <a:defRPr/>
            </a:pPr>
            <a:r>
              <a:rPr lang="uk-UA" sz="29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позбавлений співчуття до жертви</a:t>
            </a:r>
          </a:p>
          <a:p>
            <a:pPr marL="285750" indent="-285750" fontAlgn="auto">
              <a:spcAft>
                <a:spcPts val="0"/>
              </a:spcAft>
              <a:buFont typeface="Wingdings" panose="05000000000000000000" pitchFamily="2" charset="2"/>
              <a:buChar char="Ø"/>
              <a:defRPr/>
            </a:pPr>
            <a:r>
              <a:rPr lang="uk-UA" sz="29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нерідко має фізичну перевагу перед іншими</a:t>
            </a:r>
          </a:p>
          <a:p>
            <a:pPr marL="0" indent="0" fontAlgn="auto">
              <a:spcAft>
                <a:spcPts val="0"/>
              </a:spcAft>
              <a:buFont typeface="Arial" panose="020B0604020202020204" pitchFamily="34" charset="0"/>
              <a:buNone/>
              <a:defRPr/>
            </a:pPr>
            <a:endParaRPr lang="uk-UA" dirty="0"/>
          </a:p>
        </p:txBody>
      </p:sp>
      <p:pic>
        <p:nvPicPr>
          <p:cNvPr id="20483" name="Рисунок 3"/>
          <p:cNvPicPr>
            <a:picLocks noChangeAspect="1"/>
          </p:cNvPicPr>
          <p:nvPr/>
        </p:nvPicPr>
        <p:blipFill>
          <a:blip r:embed="rId2"/>
          <a:srcRect/>
          <a:stretch>
            <a:fillRect/>
          </a:stretch>
        </p:blipFill>
        <p:spPr bwMode="auto">
          <a:xfrm>
            <a:off x="4787900" y="3963988"/>
            <a:ext cx="3313113" cy="2617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a:xfrm>
            <a:off x="611188" y="119063"/>
            <a:ext cx="7886700" cy="903287"/>
          </a:xfrm>
        </p:spPr>
        <p:txBody>
          <a:bodyPr/>
          <a:lstStyle/>
          <a:p>
            <a:pPr algn="ctr"/>
            <a:r>
              <a:rPr lang="uk-UA" b="1" smtClean="0">
                <a:latin typeface="Times New Roman" pitchFamily="18" charset="0"/>
                <a:cs typeface="Times New Roman" pitchFamily="18" charset="0"/>
              </a:rPr>
              <a:t>Типова жертва</a:t>
            </a:r>
          </a:p>
        </p:txBody>
      </p:sp>
      <p:sp>
        <p:nvSpPr>
          <p:cNvPr id="3" name="Объект 2"/>
          <p:cNvSpPr>
            <a:spLocks noGrp="1"/>
          </p:cNvSpPr>
          <p:nvPr>
            <p:ph idx="1"/>
          </p:nvPr>
        </p:nvSpPr>
        <p:spPr>
          <a:xfrm>
            <a:off x="395536" y="1027907"/>
            <a:ext cx="8748464" cy="4351338"/>
          </a:xfrm>
        </p:spPr>
        <p:txBody>
          <a:bodyPr/>
          <a:lstStyle/>
          <a:p>
            <a:pPr marL="285750" indent="-285750" fontAlgn="auto">
              <a:spcAft>
                <a:spcPts val="0"/>
              </a:spcAft>
              <a:buFont typeface="Wingdings" panose="05000000000000000000" pitchFamily="2" charset="2"/>
              <a:buChar char="Ø"/>
              <a:defRPr/>
            </a:pPr>
            <a:r>
              <a:rPr lang="uk-UA" sz="20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полохлива, вразлива, замкнута, сором</a:t>
            </a:r>
            <a:r>
              <a:rPr lang="en-US" sz="20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a:t>
            </a:r>
            <a:r>
              <a:rPr lang="uk-UA" sz="2000" dirty="0" err="1"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язлива</a:t>
            </a:r>
            <a:r>
              <a:rPr lang="uk-UA" sz="20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 має низьку самооцінку</a:t>
            </a:r>
          </a:p>
          <a:p>
            <a:pPr marL="285750" indent="-285750" fontAlgn="auto">
              <a:spcAft>
                <a:spcPts val="0"/>
              </a:spcAft>
              <a:buFont typeface="Wingdings" panose="05000000000000000000" pitchFamily="2" charset="2"/>
              <a:buChar char="Ø"/>
              <a:defRPr/>
            </a:pPr>
            <a:r>
              <a:rPr lang="uk-UA" sz="20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занижений або завищений рівень інтелекту</a:t>
            </a:r>
          </a:p>
          <a:p>
            <a:pPr marL="285750" indent="-285750" fontAlgn="auto">
              <a:spcAft>
                <a:spcPts val="0"/>
              </a:spcAft>
              <a:buFont typeface="Wingdings" panose="05000000000000000000" pitchFamily="2" charset="2"/>
              <a:buChar char="Ø"/>
              <a:defRPr/>
            </a:pPr>
            <a:r>
              <a:rPr lang="uk-UA" sz="20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часто має фізичні вади (носить окуляри через поганий зір, погано чує, має порушення опорно-рухового апарату, заїкання тощо)</a:t>
            </a:r>
          </a:p>
          <a:p>
            <a:pPr marL="285750" indent="-285750" fontAlgn="auto">
              <a:spcAft>
                <a:spcPts val="0"/>
              </a:spcAft>
              <a:buFont typeface="Wingdings" panose="05000000000000000000" pitchFamily="2" charset="2"/>
              <a:buChar char="Ø"/>
              <a:defRPr/>
            </a:pPr>
            <a:r>
              <a:rPr lang="uk-UA" sz="20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має зовнішні особливості (руде волосся, веснянки, відстовбурчені вуха, незвична форма голови, надмірна худорлявість чи повнота тощо)</a:t>
            </a:r>
          </a:p>
          <a:p>
            <a:pPr marL="285750" indent="-285750" fontAlgn="auto">
              <a:spcAft>
                <a:spcPts val="0"/>
              </a:spcAft>
              <a:buFont typeface="Wingdings" panose="05000000000000000000" pitchFamily="2" charset="2"/>
              <a:buChar char="Ø"/>
              <a:defRPr/>
            </a:pPr>
            <a:r>
              <a:rPr lang="uk-UA" sz="2000" dirty="0" smtClean="0">
                <a:ln>
                  <a:solidFill>
                    <a:sysClr val="windowText" lastClr="000000"/>
                  </a:solidFill>
                </a:ln>
                <a:latin typeface="Times New Roman" panose="02020603050405020304" pitchFamily="18" charset="0"/>
                <a:ea typeface="Tahoma" panose="020B0604030504040204" pitchFamily="34" charset="0"/>
                <a:cs typeface="Times New Roman" panose="02020603050405020304" pitchFamily="18" charset="0"/>
              </a:rPr>
              <a:t>має недостатньо розвинені соціальні навички (проблеми у спілкуванні, відсутність досвіду «життя у колективі»)</a:t>
            </a:r>
          </a:p>
          <a:p>
            <a:pPr marL="0" indent="0" fontAlgn="auto">
              <a:spcAft>
                <a:spcPts val="0"/>
              </a:spcAft>
              <a:buFont typeface="Arial" panose="020B0604020202020204" pitchFamily="34" charset="0"/>
              <a:buNone/>
              <a:defRPr/>
            </a:pPr>
            <a:endParaRPr lang="uk-UA" dirty="0"/>
          </a:p>
        </p:txBody>
      </p:sp>
      <p:pic>
        <p:nvPicPr>
          <p:cNvPr id="21507" name="Рисунок 3"/>
          <p:cNvPicPr>
            <a:picLocks noChangeAspect="1"/>
          </p:cNvPicPr>
          <p:nvPr/>
        </p:nvPicPr>
        <p:blipFill>
          <a:blip r:embed="rId2"/>
          <a:srcRect/>
          <a:stretch>
            <a:fillRect/>
          </a:stretch>
        </p:blipFill>
        <p:spPr bwMode="auto">
          <a:xfrm>
            <a:off x="3203575" y="4581525"/>
            <a:ext cx="2663825" cy="2166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5"/>
            <a:ext cx="7886700" cy="760413"/>
          </a:xfrm>
        </p:spPr>
        <p:txBody>
          <a:bodyPr rtlCol="0">
            <a:normAutofit fontScale="90000"/>
          </a:bodyPr>
          <a:lstStyle/>
          <a:p>
            <a:pPr algn="ctr" fontAlgn="auto">
              <a:spcAft>
                <a:spcPts val="0"/>
              </a:spcAft>
              <a:defRPr/>
            </a:pPr>
            <a:r>
              <a:rPr lang="uk-UA" sz="3600" b="1" dirty="0" smtClean="0">
                <a:latin typeface="Times New Roman" pitchFamily="18" charset="0"/>
                <a:cs typeface="Times New Roman" pitchFamily="18" charset="0"/>
              </a:rPr>
              <a:t>Види </a:t>
            </a:r>
            <a:r>
              <a:rPr lang="uk-UA" sz="3600" b="1" dirty="0" err="1" smtClean="0">
                <a:latin typeface="Times New Roman" pitchFamily="18" charset="0"/>
                <a:cs typeface="Times New Roman" pitchFamily="18" charset="0"/>
              </a:rPr>
              <a:t>булінгу</a:t>
            </a:r>
            <a:r>
              <a:rPr lang="uk-UA" sz="3600" b="1" dirty="0" smtClean="0">
                <a:latin typeface="Times New Roman" pitchFamily="18" charset="0"/>
                <a:cs typeface="Times New Roman" pitchFamily="18" charset="0"/>
              </a:rPr>
              <a:t>:</a:t>
            </a:r>
            <a:r>
              <a:rPr lang="uk-UA" sz="3600" b="1" dirty="0" smtClean="0">
                <a:solidFill>
                  <a:srgbClr val="7030A0"/>
                </a:solidFill>
                <a:latin typeface="Times New Roman" pitchFamily="18" charset="0"/>
                <a:cs typeface="Times New Roman" pitchFamily="18" charset="0"/>
              </a:rPr>
              <a:t/>
            </a:r>
            <a:br>
              <a:rPr lang="uk-UA" sz="3600" b="1" dirty="0" smtClean="0">
                <a:solidFill>
                  <a:srgbClr val="7030A0"/>
                </a:solidFill>
                <a:latin typeface="Times New Roman" pitchFamily="18" charset="0"/>
                <a:cs typeface="Times New Roman" pitchFamily="18" charset="0"/>
              </a:rPr>
            </a:br>
            <a:endParaRPr lang="uk-UA" dirty="0"/>
          </a:p>
        </p:txBody>
      </p:sp>
      <p:sp>
        <p:nvSpPr>
          <p:cNvPr id="3" name="Содержимое 2"/>
          <p:cNvSpPr>
            <a:spLocks noGrp="1"/>
          </p:cNvSpPr>
          <p:nvPr>
            <p:ph idx="1"/>
          </p:nvPr>
        </p:nvSpPr>
        <p:spPr>
          <a:xfrm>
            <a:off x="468313" y="981075"/>
            <a:ext cx="8047037" cy="5195888"/>
          </a:xfrm>
        </p:spPr>
        <p:txBody>
          <a:bodyPr>
            <a:normAutofit fontScale="47500" lnSpcReduction="20000"/>
          </a:bodyPr>
          <a:lstStyle/>
          <a:p>
            <a:pPr algn="just" fontAlgn="auto">
              <a:spcAft>
                <a:spcPts val="0"/>
              </a:spcAft>
              <a:buFont typeface="Arial" pitchFamily="34" charset="0"/>
              <a:buChar char="•"/>
              <a:defRPr/>
            </a:pPr>
            <a:r>
              <a:rPr lang="uk-UA" sz="4800" b="1" dirty="0" smtClean="0">
                <a:latin typeface="Times New Roman" pitchFamily="18" charset="0"/>
                <a:cs typeface="Times New Roman" pitchFamily="18" charset="0"/>
              </a:rPr>
              <a:t>Фізичний -</a:t>
            </a:r>
            <a:r>
              <a:rPr lang="uk-UA" sz="4800" dirty="0" smtClean="0">
                <a:latin typeface="Times New Roman" pitchFamily="18" charset="0"/>
                <a:cs typeface="Times New Roman" pitchFamily="18" charset="0"/>
              </a:rPr>
              <a:t> штовхання, підніжки, зачіпання, бійки, стусани, ляпаси, “сканування” тіла, нанесення тілесних ушкоджень.</a:t>
            </a:r>
          </a:p>
          <a:p>
            <a:pPr algn="just" fontAlgn="auto">
              <a:spcAft>
                <a:spcPts val="0"/>
              </a:spcAft>
              <a:buFont typeface="Arial" pitchFamily="34" charset="0"/>
              <a:buChar char="•"/>
              <a:defRPr/>
            </a:pPr>
            <a:r>
              <a:rPr lang="uk-UA" sz="4800" b="1" dirty="0" smtClean="0">
                <a:latin typeface="Times New Roman" pitchFamily="18" charset="0"/>
                <a:cs typeface="Times New Roman" pitchFamily="18" charset="0"/>
              </a:rPr>
              <a:t>Економічний -</a:t>
            </a:r>
            <a:r>
              <a:rPr lang="uk-UA" sz="4800" dirty="0" smtClean="0">
                <a:latin typeface="Times New Roman" pitchFamily="18" charset="0"/>
                <a:cs typeface="Times New Roman" pitchFamily="18" charset="0"/>
              </a:rPr>
              <a:t> крадіжки, пошкодження чи знищення одягу та інших особистих речей, вимагання грошей.</a:t>
            </a:r>
          </a:p>
          <a:p>
            <a:pPr algn="just" fontAlgn="auto">
              <a:spcAft>
                <a:spcPts val="0"/>
              </a:spcAft>
              <a:buFont typeface="Arial" pitchFamily="34" charset="0"/>
              <a:buChar char="•"/>
              <a:defRPr/>
            </a:pPr>
            <a:r>
              <a:rPr lang="uk-UA" sz="4800" b="1" dirty="0" smtClean="0">
                <a:latin typeface="Times New Roman" pitchFamily="18" charset="0"/>
                <a:cs typeface="Times New Roman" pitchFamily="18" charset="0"/>
              </a:rPr>
              <a:t>Психологічний (вербальний) -</a:t>
            </a:r>
            <a:r>
              <a:rPr lang="uk-UA" sz="4800" dirty="0" smtClean="0">
                <a:latin typeface="Times New Roman" pitchFamily="18" charset="0"/>
                <a:cs typeface="Times New Roman" pitchFamily="18" charset="0"/>
              </a:rPr>
              <a:t> принизливі погляди, жести, образливі рухи тіла, міміка обличчя, поширення образливих чуток, ізоляція, ігнорування, погрози, жарти, маніпуляції, шантаж.</a:t>
            </a:r>
          </a:p>
          <a:p>
            <a:pPr algn="just" fontAlgn="auto">
              <a:spcAft>
                <a:spcPts val="0"/>
              </a:spcAft>
              <a:buFont typeface="Arial" pitchFamily="34" charset="0"/>
              <a:buChar char="•"/>
              <a:defRPr/>
            </a:pPr>
            <a:r>
              <a:rPr lang="uk-UA" sz="4800" b="1" dirty="0" smtClean="0">
                <a:latin typeface="Times New Roman" pitchFamily="18" charset="0"/>
                <a:cs typeface="Times New Roman" pitchFamily="18" charset="0"/>
              </a:rPr>
              <a:t>Сексуальний</a:t>
            </a:r>
            <a:r>
              <a:rPr lang="uk-UA" sz="4800" dirty="0" smtClean="0">
                <a:latin typeface="Times New Roman" pitchFamily="18" charset="0"/>
                <a:cs typeface="Times New Roman" pitchFamily="18" charset="0"/>
              </a:rPr>
              <a:t> - принизливі погляди, жести, образливі рухи тіла, прізвиська та образи сексуального характеру, зйомки у переодягальнях, поширення образливих чуток, сексуальні погрози, жарти.</a:t>
            </a:r>
          </a:p>
          <a:p>
            <a:pPr algn="just" fontAlgn="auto">
              <a:spcAft>
                <a:spcPts val="0"/>
              </a:spcAft>
              <a:buFont typeface="Arial" pitchFamily="34" charset="0"/>
              <a:buChar char="•"/>
              <a:defRPr/>
            </a:pPr>
            <a:r>
              <a:rPr lang="uk-UA" sz="4800" b="1" dirty="0" smtClean="0">
                <a:latin typeface="Times New Roman" pitchFamily="18" charset="0"/>
                <a:cs typeface="Times New Roman" pitchFamily="18" charset="0"/>
              </a:rPr>
              <a:t>Кібербулінг - </a:t>
            </a:r>
            <a:r>
              <a:rPr lang="uk-UA" sz="4800" dirty="0" smtClean="0">
                <a:latin typeface="Times New Roman" pitchFamily="18" charset="0"/>
                <a:cs typeface="Times New Roman" pitchFamily="18" charset="0"/>
              </a:rPr>
              <a:t>приниження за допомогою мобільних телефонів, Інтернету, інших електронних пристроїв (веб-камери, соціальні мережі, чати, форуми, ігрові сайти, електронна пошта, сервіси миттєвих повідомлень, мобільний зв’язок, сервіси відеохостингу).</a:t>
            </a:r>
          </a:p>
          <a:p>
            <a:pPr algn="just" fontAlgn="auto">
              <a:spcAft>
                <a:spcPts val="0"/>
              </a:spcAft>
              <a:buFont typeface="Arial" pitchFamily="34" charset="0"/>
              <a:buChar char="•"/>
              <a:defRPr/>
            </a:pPr>
            <a:endParaRPr lang="ru-RU" dirty="0">
              <a:solidFill>
                <a:srgbClr val="7030A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1707</TotalTime>
  <Words>1425</Words>
  <Application>Microsoft Office PowerPoint</Application>
  <PresentationFormat>Экран (4:3)</PresentationFormat>
  <Paragraphs>55</Paragraphs>
  <Slides>23</Slides>
  <Notes>0</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1</vt:i4>
      </vt:variant>
      <vt:variant>
        <vt:lpstr>Заголовки слайдов</vt:lpstr>
      </vt:variant>
      <vt:variant>
        <vt:i4>23</vt:i4>
      </vt:variant>
    </vt:vector>
  </HeadingPairs>
  <TitlesOfParts>
    <vt:vector size="29" baseType="lpstr">
      <vt:lpstr>Calibri</vt:lpstr>
      <vt:lpstr>Arial</vt:lpstr>
      <vt:lpstr>Calibri Light</vt:lpstr>
      <vt:lpstr>Times New Roman</vt:lpstr>
      <vt:lpstr>Arial Black</vt:lpstr>
      <vt:lpstr>Тема Office</vt:lpstr>
      <vt:lpstr>Булінг у дитячому середовищі </vt:lpstr>
      <vt:lpstr>Слайд 2</vt:lpstr>
      <vt:lpstr>Слайд 3</vt:lpstr>
      <vt:lpstr>Слайд 4</vt:lpstr>
      <vt:lpstr>Слайд 5</vt:lpstr>
      <vt:lpstr>Соціальна структура булінгу</vt:lpstr>
      <vt:lpstr>Типовий переслідувач  (булер)</vt:lpstr>
      <vt:lpstr>Типова жертва</vt:lpstr>
      <vt:lpstr>Види булінгу: </vt:lpstr>
      <vt:lpstr>Булінг в дошкільному закладі</vt:lpstr>
      <vt:lpstr>Як зрозуміти, що ваша дитина піддається булінгу? </vt:lpstr>
      <vt:lpstr>Що повинні робити батьки, якщо в дошкільному закладі їх дитини  має місце булінг? </vt:lpstr>
      <vt:lpstr>Слайд 13</vt:lpstr>
      <vt:lpstr>Слайд 14</vt:lpstr>
      <vt:lpstr>ЯК ДІТИ – АГРЕСОРИ  СТАВЛЯТЬСЯ  ДО БУЛІНГУ </vt:lpstr>
      <vt:lpstr>ЯК ДОПОМОГТИ  ДИТИНІ, ЯКЩО  ВОНА   ВИЯВИЛАСЯ  АГРЕСОРОМ ? </vt:lpstr>
      <vt:lpstr>Слайд 17</vt:lpstr>
      <vt:lpstr>ДО ЧОГО МОЖЕ  ПРИЗВЕСТИ  БУЛІНГ ? </vt:lpstr>
      <vt:lpstr>Слайд 19</vt:lpstr>
      <vt:lpstr>Що робити, якщо ви стали свідком булінгу? </vt:lpstr>
      <vt:lpstr>Яка роль  відведена педагогічним працівникам у запобіганні  та протидії булінгу? </vt:lpstr>
      <vt:lpstr>Відповідальність за вчинення булінгу </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Лена</dc:creator>
  <cp:lastModifiedBy>Admin</cp:lastModifiedBy>
  <cp:revision>110</cp:revision>
  <dcterms:created xsi:type="dcterms:W3CDTF">2019-09-08T16:55:06Z</dcterms:created>
  <dcterms:modified xsi:type="dcterms:W3CDTF">2021-11-23T14:08:17Z</dcterms:modified>
</cp:coreProperties>
</file>