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046D"/>
    <a:srgbClr val="FF99F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4660" autoAdjust="0"/>
  </p:normalViewPr>
  <p:slideViewPr>
    <p:cSldViewPr snapToGrid="0">
      <p:cViewPr varScale="1">
        <p:scale>
          <a:sx n="74" d="100"/>
          <a:sy n="74" d="100"/>
        </p:scale>
        <p:origin x="-540"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7000" y="-2666997"/>
            <a:ext cx="6857999" cy="12192003"/>
          </a:xfrm>
          <a:prstGeom prst="rect">
            <a:avLst/>
          </a:prstGeom>
        </p:spPr>
      </p:pic>
      <p:sp>
        <p:nvSpPr>
          <p:cNvPr id="2" name="Title 1"/>
          <p:cNvSpPr>
            <a:spLocks noGrp="1"/>
          </p:cNvSpPr>
          <p:nvPr>
            <p:ph type="ctrTitle"/>
          </p:nvPr>
        </p:nvSpPr>
        <p:spPr>
          <a:xfrm>
            <a:off x="1523999" y="1519706"/>
            <a:ext cx="10144259" cy="4829579"/>
          </a:xfrm>
        </p:spPr>
        <p:txBody>
          <a:bodyPr>
            <a:normAutofit fontScale="90000"/>
          </a:bodyPr>
          <a:lstStyle/>
          <a:p>
            <a:r>
              <a:rPr lang="uk-UA" sz="4000" b="1" i="1" dirty="0">
                <a:solidFill>
                  <a:srgbClr val="00B0F0"/>
                </a:solidFill>
                <a:latin typeface="Times New Roman" pitchFamily="18" charset="0"/>
                <a:cs typeface="Times New Roman" pitchFamily="18" charset="0"/>
              </a:rPr>
              <a:t>Консультація </a:t>
            </a:r>
            <a:r>
              <a:rPr lang="uk-UA" sz="4000" b="1" i="1" dirty="0">
                <a:solidFill>
                  <a:srgbClr val="CC3399"/>
                </a:solidFill>
                <a:latin typeface="Times New Roman" pitchFamily="18" charset="0"/>
                <a:cs typeface="Times New Roman" pitchFamily="18" charset="0"/>
              </a:rPr>
              <a:t>на</a:t>
            </a:r>
            <a:r>
              <a:rPr lang="uk-UA" sz="4000" b="1" i="1" dirty="0">
                <a:solidFill>
                  <a:srgbClr val="00B0F0"/>
                </a:solidFill>
                <a:latin typeface="Times New Roman" pitchFamily="18" charset="0"/>
                <a:cs typeface="Times New Roman" pitchFamily="18" charset="0"/>
              </a:rPr>
              <a:t> </a:t>
            </a:r>
            <a:r>
              <a:rPr lang="uk-UA" sz="4000" b="1" i="1" dirty="0">
                <a:solidFill>
                  <a:srgbClr val="00B050"/>
                </a:solidFill>
                <a:latin typeface="Times New Roman" pitchFamily="18" charset="0"/>
                <a:cs typeface="Times New Roman" pitchFamily="18" charset="0"/>
              </a:rPr>
              <a:t>тему:</a:t>
            </a:r>
            <a:r>
              <a:rPr lang="uk-UA" sz="4000" b="1" i="1" dirty="0">
                <a:solidFill>
                  <a:srgbClr val="00B0F0"/>
                </a:solidFill>
                <a:latin typeface="Times New Roman" pitchFamily="18" charset="0"/>
                <a:cs typeface="Times New Roman" pitchFamily="18" charset="0"/>
              </a:rPr>
              <a:t> </a:t>
            </a:r>
            <a:r>
              <a:rPr lang="uk-UA" sz="4000" b="1" i="1" dirty="0">
                <a:solidFill>
                  <a:srgbClr val="FF0000"/>
                </a:solidFill>
                <a:latin typeface="Times New Roman" pitchFamily="18" charset="0"/>
                <a:cs typeface="Times New Roman" pitchFamily="18" charset="0"/>
              </a:rPr>
              <a:t>«</a:t>
            </a:r>
            <a:r>
              <a:rPr lang="uk-UA" sz="4000" b="1" i="1" dirty="0" err="1">
                <a:solidFill>
                  <a:srgbClr val="FF0000"/>
                </a:solidFill>
                <a:latin typeface="Times New Roman" pitchFamily="18" charset="0"/>
                <a:cs typeface="Times New Roman" pitchFamily="18" charset="0"/>
              </a:rPr>
              <a:t>Кольоротерапія</a:t>
            </a:r>
            <a:r>
              <a:rPr lang="uk-UA" sz="4000" b="1" i="1" dirty="0">
                <a:solidFill>
                  <a:srgbClr val="00B0F0"/>
                </a:solidFill>
                <a:latin typeface="Times New Roman" pitchFamily="18" charset="0"/>
                <a:cs typeface="Times New Roman" pitchFamily="18" charset="0"/>
              </a:rPr>
              <a:t> </a:t>
            </a:r>
            <a:r>
              <a:rPr lang="uk-UA" sz="4000" b="1" i="1" dirty="0">
                <a:solidFill>
                  <a:srgbClr val="FFC000"/>
                </a:solidFill>
                <a:latin typeface="Times New Roman" pitchFamily="18" charset="0"/>
                <a:cs typeface="Times New Roman" pitchFamily="18" charset="0"/>
              </a:rPr>
              <a:t>як </a:t>
            </a:r>
            <a:r>
              <a:rPr lang="uk-UA" sz="4000" b="1" i="1" dirty="0">
                <a:solidFill>
                  <a:srgbClr val="FFFF00"/>
                </a:solidFill>
                <a:latin typeface="Times New Roman" pitchFamily="18" charset="0"/>
                <a:cs typeface="Times New Roman" pitchFamily="18" charset="0"/>
              </a:rPr>
              <a:t>метод</a:t>
            </a:r>
            <a:r>
              <a:rPr lang="uk-UA" sz="4000" b="1" i="1" dirty="0">
                <a:solidFill>
                  <a:srgbClr val="00B0F0"/>
                </a:solidFill>
                <a:latin typeface="Times New Roman" pitchFamily="18" charset="0"/>
                <a:cs typeface="Times New Roman" pitchFamily="18" charset="0"/>
              </a:rPr>
              <a:t> </a:t>
            </a:r>
            <a:r>
              <a:rPr lang="uk-UA" sz="4000" b="1" i="1" dirty="0">
                <a:solidFill>
                  <a:srgbClr val="C00000"/>
                </a:solidFill>
                <a:latin typeface="Times New Roman" pitchFamily="18" charset="0"/>
                <a:cs typeface="Times New Roman" pitchFamily="18" charset="0"/>
              </a:rPr>
              <a:t>подолання </a:t>
            </a:r>
            <a:r>
              <a:rPr lang="uk-UA" sz="4000" b="1" i="1" dirty="0">
                <a:solidFill>
                  <a:srgbClr val="0070C0"/>
                </a:solidFill>
                <a:latin typeface="Times New Roman" pitchFamily="18" charset="0"/>
                <a:cs typeface="Times New Roman" pitchFamily="18" charset="0"/>
              </a:rPr>
              <a:t>тривожності</a:t>
            </a:r>
            <a:r>
              <a:rPr lang="uk-UA" sz="4000" b="1" i="1" dirty="0">
                <a:solidFill>
                  <a:srgbClr val="00B0F0"/>
                </a:solidFill>
                <a:latin typeface="Times New Roman" pitchFamily="18" charset="0"/>
                <a:cs typeface="Times New Roman" pitchFamily="18" charset="0"/>
              </a:rPr>
              <a:t> </a:t>
            </a:r>
            <a:r>
              <a:rPr lang="uk-UA" sz="4000" b="1" i="1" dirty="0">
                <a:solidFill>
                  <a:srgbClr val="92D050"/>
                </a:solidFill>
                <a:latin typeface="Times New Roman" pitchFamily="18" charset="0"/>
                <a:cs typeface="Times New Roman" pitchFamily="18" charset="0"/>
              </a:rPr>
              <a:t>у</a:t>
            </a:r>
            <a:r>
              <a:rPr lang="uk-UA" sz="4000" b="1" i="1" dirty="0">
                <a:solidFill>
                  <a:srgbClr val="00B0F0"/>
                </a:solidFill>
                <a:latin typeface="Times New Roman" pitchFamily="18" charset="0"/>
                <a:cs typeface="Times New Roman" pitchFamily="18" charset="0"/>
              </a:rPr>
              <a:t> </a:t>
            </a:r>
            <a:r>
              <a:rPr lang="uk-UA" sz="4000" b="1" i="1" dirty="0">
                <a:solidFill>
                  <a:srgbClr val="FF99FF"/>
                </a:solidFill>
                <a:latin typeface="Times New Roman" pitchFamily="18" charset="0"/>
                <a:cs typeface="Times New Roman" pitchFamily="18" charset="0"/>
              </a:rPr>
              <a:t>дітей </a:t>
            </a:r>
            <a:r>
              <a:rPr lang="uk-UA" sz="4000" b="1" i="1" dirty="0">
                <a:solidFill>
                  <a:srgbClr val="EC046D"/>
                </a:solidFill>
                <a:latin typeface="Times New Roman" pitchFamily="18" charset="0"/>
                <a:cs typeface="Times New Roman" pitchFamily="18" charset="0"/>
              </a:rPr>
              <a:t>дошкільного</a:t>
            </a:r>
            <a:r>
              <a:rPr lang="uk-UA" sz="4000" b="1" i="1" dirty="0">
                <a:solidFill>
                  <a:srgbClr val="00B0F0"/>
                </a:solidFill>
                <a:latin typeface="Times New Roman" pitchFamily="18" charset="0"/>
                <a:cs typeface="Times New Roman" pitchFamily="18" charset="0"/>
              </a:rPr>
              <a:t> </a:t>
            </a:r>
            <a:r>
              <a:rPr lang="uk-UA" sz="4000" b="1" i="1" dirty="0">
                <a:solidFill>
                  <a:srgbClr val="FFC000"/>
                </a:solidFill>
                <a:latin typeface="Times New Roman" pitchFamily="18" charset="0"/>
                <a:cs typeface="Times New Roman" pitchFamily="18" charset="0"/>
              </a:rPr>
              <a:t>віку»</a:t>
            </a:r>
            <a:r>
              <a:rPr lang="uk-UA" sz="4000" dirty="0">
                <a:solidFill>
                  <a:srgbClr val="00B0F0"/>
                </a:solidFill>
                <a:latin typeface="Times New Roman" pitchFamily="18" charset="0"/>
                <a:cs typeface="Times New Roman" pitchFamily="18" charset="0"/>
              </a:rPr>
              <a:t/>
            </a:r>
            <a:br>
              <a:rPr lang="uk-UA" sz="4000" dirty="0">
                <a:solidFill>
                  <a:srgbClr val="00B0F0"/>
                </a:solidFill>
                <a:latin typeface="Times New Roman" pitchFamily="18" charset="0"/>
                <a:cs typeface="Times New Roman" pitchFamily="18" charset="0"/>
              </a:rPr>
            </a:b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uk-UA" dirty="0">
                <a:solidFill>
                  <a:srgbClr val="00B0F0"/>
                </a:solidFill>
                <a:latin typeface="Times New Roman" pitchFamily="18" charset="0"/>
                <a:cs typeface="Times New Roman" pitchFamily="18" charset="0"/>
              </a:rPr>
              <a:t> </a:t>
            </a:r>
            <a:r>
              <a:rPr lang="uk-UA" dirty="0" smtClean="0">
                <a:solidFill>
                  <a:srgbClr val="00B0F0"/>
                </a:solidFill>
                <a:latin typeface="Times New Roman" pitchFamily="18" charset="0"/>
                <a:cs typeface="Times New Roman" pitchFamily="18" charset="0"/>
              </a:rPr>
              <a:t>                           </a:t>
            </a:r>
            <a:r>
              <a:rPr lang="uk-UA" sz="3100" b="1" dirty="0" smtClean="0">
                <a:solidFill>
                  <a:srgbClr val="0070C0"/>
                </a:solidFill>
                <a:latin typeface="Times New Roman" pitchFamily="18" charset="0"/>
                <a:cs typeface="Times New Roman" pitchFamily="18" charset="0"/>
              </a:rPr>
              <a:t>Підготувала</a:t>
            </a:r>
            <a:r>
              <a:rPr lang="uk-UA" sz="3100" b="1" dirty="0">
                <a:solidFill>
                  <a:srgbClr val="0070C0"/>
                </a:solidFill>
                <a:latin typeface="Times New Roman" pitchFamily="18" charset="0"/>
                <a:cs typeface="Times New Roman" pitchFamily="18" charset="0"/>
              </a:rPr>
              <a:t>:</a:t>
            </a:r>
            <a:r>
              <a:rPr lang="uk-UA" sz="3100" dirty="0">
                <a:solidFill>
                  <a:srgbClr val="0070C0"/>
                </a:solidFill>
                <a:latin typeface="Times New Roman" pitchFamily="18" charset="0"/>
                <a:cs typeface="Times New Roman" pitchFamily="18" charset="0"/>
              </a:rPr>
              <a:t/>
            </a:r>
            <a:br>
              <a:rPr lang="uk-UA" sz="3100" dirty="0">
                <a:solidFill>
                  <a:srgbClr val="0070C0"/>
                </a:solidFill>
                <a:latin typeface="Times New Roman" pitchFamily="18" charset="0"/>
                <a:cs typeface="Times New Roman" pitchFamily="18" charset="0"/>
              </a:rPr>
            </a:br>
            <a:r>
              <a:rPr lang="uk-UA" sz="3100" dirty="0" smtClean="0">
                <a:solidFill>
                  <a:srgbClr val="0070C0"/>
                </a:solidFill>
                <a:latin typeface="Times New Roman" pitchFamily="18" charset="0"/>
                <a:cs typeface="Times New Roman" pitchFamily="18" charset="0"/>
              </a:rPr>
              <a:t>                                                                       </a:t>
            </a:r>
            <a:r>
              <a:rPr lang="uk-UA" sz="3100" b="1" dirty="0" smtClean="0">
                <a:solidFill>
                  <a:srgbClr val="0070C0"/>
                </a:solidFill>
                <a:latin typeface="Times New Roman" pitchFamily="18" charset="0"/>
                <a:cs typeface="Times New Roman" pitchFamily="18" charset="0"/>
              </a:rPr>
              <a:t>пр</a:t>
            </a:r>
            <a:r>
              <a:rPr lang="uk-UA" sz="3100" b="1" dirty="0">
                <a:solidFill>
                  <a:srgbClr val="0070C0"/>
                </a:solidFill>
                <a:latin typeface="Times New Roman" pitchFamily="18" charset="0"/>
                <a:cs typeface="Times New Roman" pitchFamily="18" charset="0"/>
              </a:rPr>
              <a:t>. психолог ЗДО №35</a:t>
            </a:r>
            <a:r>
              <a:rPr lang="uk-UA" sz="3100" dirty="0">
                <a:solidFill>
                  <a:srgbClr val="0070C0"/>
                </a:solidFill>
                <a:latin typeface="Times New Roman" pitchFamily="18" charset="0"/>
                <a:cs typeface="Times New Roman" pitchFamily="18" charset="0"/>
              </a:rPr>
              <a:t/>
            </a:r>
            <a:br>
              <a:rPr lang="uk-UA" sz="3100" dirty="0">
                <a:solidFill>
                  <a:srgbClr val="0070C0"/>
                </a:solidFill>
                <a:latin typeface="Times New Roman" pitchFamily="18" charset="0"/>
                <a:cs typeface="Times New Roman" pitchFamily="18" charset="0"/>
              </a:rPr>
            </a:br>
            <a:r>
              <a:rPr lang="uk-UA" sz="3100" dirty="0" smtClean="0">
                <a:solidFill>
                  <a:srgbClr val="0070C0"/>
                </a:solidFill>
                <a:latin typeface="Times New Roman" pitchFamily="18" charset="0"/>
                <a:cs typeface="Times New Roman" pitchFamily="18" charset="0"/>
              </a:rPr>
              <a:t>                                                  </a:t>
            </a:r>
            <a:r>
              <a:rPr lang="uk-UA" sz="3100" b="1" dirty="0" err="1" smtClean="0">
                <a:solidFill>
                  <a:srgbClr val="0070C0"/>
                </a:solidFill>
                <a:latin typeface="Times New Roman" pitchFamily="18" charset="0"/>
                <a:cs typeface="Times New Roman" pitchFamily="18" charset="0"/>
              </a:rPr>
              <a:t>Сушик</a:t>
            </a:r>
            <a:r>
              <a:rPr lang="uk-UA" sz="3100" b="1" dirty="0" smtClean="0">
                <a:solidFill>
                  <a:srgbClr val="0070C0"/>
                </a:solidFill>
                <a:latin typeface="Times New Roman" pitchFamily="18" charset="0"/>
                <a:cs typeface="Times New Roman" pitchFamily="18" charset="0"/>
              </a:rPr>
              <a:t> </a:t>
            </a:r>
            <a:r>
              <a:rPr lang="uk-UA" sz="3100" b="1" dirty="0">
                <a:solidFill>
                  <a:srgbClr val="0070C0"/>
                </a:solidFill>
                <a:latin typeface="Times New Roman" pitchFamily="18" charset="0"/>
                <a:cs typeface="Times New Roman" pitchFamily="18" charset="0"/>
              </a:rPr>
              <a:t>І.С.</a:t>
            </a:r>
            <a:r>
              <a:rPr lang="uk-UA" dirty="0">
                <a:solidFill>
                  <a:srgbClr val="0070C0"/>
                </a:solidFill>
              </a:rPr>
              <a:t/>
            </a:r>
            <a:br>
              <a:rPr lang="uk-UA" dirty="0">
                <a:solidFill>
                  <a:srgbClr val="0070C0"/>
                </a:solidFill>
              </a:rPr>
            </a:br>
            <a:endParaRPr lang="en-US" dirty="0">
              <a:solidFill>
                <a:srgbClr val="0070C0"/>
              </a:solidFill>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005" y="3966693"/>
            <a:ext cx="4019271" cy="2215167"/>
          </a:xfrm>
          <a:prstGeom prst="rect">
            <a:avLst/>
          </a:prstGeom>
        </p:spPr>
      </p:pic>
    </p:spTree>
    <p:extLst>
      <p:ext uri="{BB962C8B-B14F-4D97-AF65-F5344CB8AC3E}">
        <p14:creationId xmlns:p14="http://schemas.microsoft.com/office/powerpoint/2010/main" val="3072013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667001" y="-2667000"/>
            <a:ext cx="6857996" cy="12192003"/>
          </a:xfrm>
        </p:spPr>
      </p:pic>
      <p:sp>
        <p:nvSpPr>
          <p:cNvPr id="2" name="Заголовок 1"/>
          <p:cNvSpPr>
            <a:spLocks noGrp="1"/>
          </p:cNvSpPr>
          <p:nvPr>
            <p:ph type="title"/>
          </p:nvPr>
        </p:nvSpPr>
        <p:spPr>
          <a:xfrm>
            <a:off x="953038" y="257576"/>
            <a:ext cx="10328855" cy="6761410"/>
          </a:xfrm>
        </p:spPr>
        <p:txBody>
          <a:bodyPr>
            <a:noAutofit/>
          </a:bodyPr>
          <a:lstStyle/>
          <a:p>
            <a:r>
              <a:rPr lang="uk-UA" sz="2400" dirty="0" smtClean="0">
                <a:latin typeface="Times New Roman" pitchFamily="18" charset="0"/>
                <a:cs typeface="Times New Roman" pitchFamily="18" charset="0"/>
              </a:rPr>
              <a:t>    Страх </a:t>
            </a:r>
            <a:r>
              <a:rPr lang="uk-UA" sz="2400" dirty="0">
                <a:latin typeface="Times New Roman" pitchFamily="18" charset="0"/>
                <a:cs typeface="Times New Roman" pitchFamily="18" charset="0"/>
              </a:rPr>
              <a:t>виступає захисною реакцією людини. Страх – це відсутність почуття безпеки. Тривога – передчуття небезпеки. Часто не має потреби застосовувати різноманітні  методики  на  визначення  страху, оскільки його видно по реакції і поведінці дитини: тривожність, скутість, тремтіння, прискорене серцебиття, заїкання. Більшість дитячих страхів залежать від вікових особливостей розвитку. Як правило, такі страхи тривають тимчасово. Часто страх  є  наслідком  негативного  досвіду  спілкування з об’єктом, який лякає або залякуванням </a:t>
            </a:r>
            <a:r>
              <a:rPr lang="uk-UA" sz="2400" dirty="0" smtClean="0">
                <a:latin typeface="Times New Roman" pitchFamily="18" charset="0"/>
                <a:cs typeface="Times New Roman" pitchFamily="18" charset="0"/>
              </a:rPr>
              <a:t>дорослих. Саме </a:t>
            </a:r>
            <a:r>
              <a:rPr lang="uk-UA" sz="2400" dirty="0">
                <a:latin typeface="Times New Roman" pitchFamily="18" charset="0"/>
                <a:cs typeface="Times New Roman" pitchFamily="18" charset="0"/>
              </a:rPr>
              <a:t>тому страх виникає без вагомої на це </a:t>
            </a:r>
            <a:r>
              <a:rPr lang="uk-UA" sz="2400" dirty="0" smtClean="0">
                <a:latin typeface="Times New Roman" pitchFamily="18" charset="0"/>
                <a:cs typeface="Times New Roman" pitchFamily="18" charset="0"/>
              </a:rPr>
              <a:t>причини.</a:t>
            </a:r>
            <a:br>
              <a:rPr lang="uk-UA" sz="2400" dirty="0" smtClean="0">
                <a:latin typeface="Times New Roman" pitchFamily="18" charset="0"/>
                <a:cs typeface="Times New Roman" pitchFamily="18" charset="0"/>
              </a:rPr>
            </a:br>
            <a:r>
              <a:rPr lang="uk-UA" sz="2400" dirty="0">
                <a:latin typeface="Times New Roman" pitchFamily="18" charset="0"/>
                <a:cs typeface="Times New Roman" pitchFamily="18" charset="0"/>
              </a:rPr>
              <a:t> </a:t>
            </a:r>
            <a:r>
              <a:rPr lang="uk-UA" sz="2400" dirty="0" smtClean="0">
                <a:latin typeface="Times New Roman" pitchFamily="18" charset="0"/>
                <a:cs typeface="Times New Roman" pitchFamily="18" charset="0"/>
              </a:rPr>
              <a:t>   Оскільки  </a:t>
            </a:r>
            <a:r>
              <a:rPr lang="uk-UA" sz="2400" dirty="0">
                <a:latin typeface="Times New Roman" pitchFamily="18" charset="0"/>
                <a:cs typeface="Times New Roman" pitchFamily="18" charset="0"/>
              </a:rPr>
              <a:t>провідною  діяльністю  дитини-дошкільника є гра, то саме арт-терапія вважається найкращим засобом профілактики та подолання страху. У грі дитині найлегше відкрити те, що у її житті є для неї важливим. Через творчість людина відкриває свою підсвідомість, своє внутрішнє «Я», що дає можливість побачити справжні причини страху чи тривоги та за її допомогою скорегувати його.</a:t>
            </a:r>
            <a:br>
              <a:rPr lang="uk-UA" sz="2400" dirty="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3715120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6999" y="-2667000"/>
            <a:ext cx="6857997" cy="12192002"/>
          </a:xfrm>
          <a:prstGeom prst="rect">
            <a:avLst/>
          </a:prstGeom>
        </p:spPr>
      </p:pic>
      <p:sp>
        <p:nvSpPr>
          <p:cNvPr id="2" name="Заголовок 1"/>
          <p:cNvSpPr>
            <a:spLocks noGrp="1"/>
          </p:cNvSpPr>
          <p:nvPr>
            <p:ph type="title"/>
          </p:nvPr>
        </p:nvSpPr>
        <p:spPr>
          <a:xfrm>
            <a:off x="838200" y="365124"/>
            <a:ext cx="10572482" cy="5997039"/>
          </a:xfrm>
        </p:spPr>
        <p:txBody>
          <a:bodyPr>
            <a:noAutofit/>
          </a:bodyPr>
          <a:lstStyle/>
          <a:p>
            <a:r>
              <a:rPr lang="uk-UA" sz="2200" dirty="0" smtClean="0">
                <a:latin typeface="Times New Roman" pitchFamily="18" charset="0"/>
                <a:cs typeface="Times New Roman" pitchFamily="18" charset="0"/>
              </a:rPr>
              <a:t>   </a:t>
            </a:r>
            <a:br>
              <a:rPr lang="uk-UA" sz="2200" dirty="0" smtClean="0">
                <a:latin typeface="Times New Roman" pitchFamily="18" charset="0"/>
                <a:cs typeface="Times New Roman" pitchFamily="18" charset="0"/>
              </a:rPr>
            </a:br>
            <a:r>
              <a:rPr lang="uk-UA" sz="2200" dirty="0">
                <a:latin typeface="Times New Roman" pitchFamily="18" charset="0"/>
                <a:cs typeface="Times New Roman" pitchFamily="18" charset="0"/>
              </a:rPr>
              <a:t> </a:t>
            </a:r>
            <a:r>
              <a:rPr lang="uk-UA" sz="2200" dirty="0" smtClean="0">
                <a:latin typeface="Times New Roman" pitchFamily="18" charset="0"/>
                <a:cs typeface="Times New Roman" pitchFamily="18" charset="0"/>
              </a:rPr>
              <a:t>    </a:t>
            </a:r>
            <a:r>
              <a:rPr lang="uk-UA" sz="2200" dirty="0" err="1" smtClean="0">
                <a:latin typeface="Times New Roman" pitchFamily="18" charset="0"/>
                <a:cs typeface="Times New Roman" pitchFamily="18" charset="0"/>
              </a:rPr>
              <a:t>Кольоротерапія</a:t>
            </a:r>
            <a:r>
              <a:rPr lang="uk-UA" sz="2200" dirty="0">
                <a:latin typeface="Times New Roman" pitchFamily="18" charset="0"/>
                <a:cs typeface="Times New Roman" pitchFamily="18" charset="0"/>
              </a:rPr>
              <a:t>. Колір беззаперечно впливає на людину, оскільки супроводжує її ще з народження. По тому якому кольорі людина надає перевагу в одязі, на малюнку, в побуті – можна дізнатися безліч інформації, в тому числі і її настрій, переживання, страхи та труднощі. За допомогою кольору можна впливати на стан клієнта. Колір сильно впливає на підсвідомість. Є кольори, які стимулюють думати, діяти, активно проживати моменти, бути рішучим, боротися, розвивати творчість та креативність. А також є кольори, які  дозволяють  розслабитися,  відпустити  негативні  думки,  почуття,  пробачити.  Використовують </a:t>
            </a:r>
            <a:r>
              <a:rPr lang="uk-UA" sz="2200" dirty="0" err="1">
                <a:latin typeface="Times New Roman" pitchFamily="18" charset="0"/>
                <a:cs typeface="Times New Roman" pitchFamily="18" charset="0"/>
              </a:rPr>
              <a:t>кольоротерапію</a:t>
            </a:r>
            <a:r>
              <a:rPr lang="uk-UA" sz="2200" dirty="0">
                <a:latin typeface="Times New Roman" pitchFamily="18" charset="0"/>
                <a:cs typeface="Times New Roman" pitchFamily="18" charset="0"/>
              </a:rPr>
              <a:t> по-різному: створення </a:t>
            </a:r>
            <a:r>
              <a:rPr lang="uk-UA" sz="2200" dirty="0" err="1">
                <a:latin typeface="Times New Roman" pitchFamily="18" charset="0"/>
                <a:cs typeface="Times New Roman" pitchFamily="18" charset="0"/>
              </a:rPr>
              <a:t>клякс</a:t>
            </a:r>
            <a:r>
              <a:rPr lang="uk-UA" sz="2200" dirty="0">
                <a:latin typeface="Times New Roman" pitchFamily="18" charset="0"/>
                <a:cs typeface="Times New Roman" pitchFamily="18" charset="0"/>
              </a:rPr>
              <a:t>, перебування  у  повністю  пофарбованій  кімнаті в певний колір, а також підбір одягу чи предметів побуту, використання кольорових окулярів чи інших аксесуарів. А також створення кольорової картини. Доведено, що робота з голубим  кольором  здатна  прогнати  страх.  Кількість використаних дитиною кольорів свідчить про емоційний  розвиток  дитини.  Цікавим  є  поєднання </a:t>
            </a:r>
            <a:r>
              <a:rPr lang="uk-UA" sz="2200" dirty="0" err="1">
                <a:latin typeface="Times New Roman" pitchFamily="18" charset="0"/>
                <a:cs typeface="Times New Roman" pitchFamily="18" charset="0"/>
              </a:rPr>
              <a:t>казкотерапії</a:t>
            </a:r>
            <a:r>
              <a:rPr lang="uk-UA" sz="2200" dirty="0">
                <a:latin typeface="Times New Roman" pitchFamily="18" charset="0"/>
                <a:cs typeface="Times New Roman" pitchFamily="18" charset="0"/>
              </a:rPr>
              <a:t> та </a:t>
            </a:r>
            <a:r>
              <a:rPr lang="uk-UA" sz="2200" dirty="0" err="1">
                <a:latin typeface="Times New Roman" pitchFamily="18" charset="0"/>
                <a:cs typeface="Times New Roman" pitchFamily="18" charset="0"/>
              </a:rPr>
              <a:t>кольоротерапії</a:t>
            </a:r>
            <a:r>
              <a:rPr lang="uk-UA" sz="2200" dirty="0">
                <a:latin typeface="Times New Roman" pitchFamily="18" charset="0"/>
                <a:cs typeface="Times New Roman" pitchFamily="18" charset="0"/>
              </a:rPr>
              <a:t>: створення історії одного кольору з ілюстрацією. </a:t>
            </a:r>
            <a:r>
              <a:rPr lang="uk-UA" sz="2200" dirty="0" smtClean="0">
                <a:latin typeface="Times New Roman" pitchFamily="18" charset="0"/>
                <a:cs typeface="Times New Roman" pitchFamily="18" charset="0"/>
              </a:rPr>
              <a:t/>
            </a:r>
            <a:br>
              <a:rPr lang="uk-UA"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    Колір </a:t>
            </a:r>
            <a:r>
              <a:rPr lang="uk-UA" sz="2200" dirty="0">
                <a:latin typeface="Times New Roman" pitchFamily="18" charset="0"/>
                <a:cs typeface="Times New Roman" pitchFamily="18" charset="0"/>
              </a:rPr>
              <a:t>має хвильову енергетичну природу, а отже ми його відчуваємо найчастіше навіть несвідомо. Живий організм, якщо він не здоровий, поглинає більше кольору для свого оздоровлення. З реабілітаційною метою на колір можна дивитись, його можна «вдихати», поглинати, уявляти, прикладати до тіла (предмети певного кольору).</a:t>
            </a:r>
            <a:br>
              <a:rPr lang="uk-UA" sz="2200" dirty="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3102674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6998" y="-2666997"/>
            <a:ext cx="6857999" cy="12192002"/>
          </a:xfrm>
          <a:prstGeom prst="rect">
            <a:avLst/>
          </a:prstGeom>
        </p:spPr>
      </p:pic>
      <p:sp>
        <p:nvSpPr>
          <p:cNvPr id="2" name="Заголовок 1"/>
          <p:cNvSpPr>
            <a:spLocks noGrp="1"/>
          </p:cNvSpPr>
          <p:nvPr>
            <p:ph type="title"/>
          </p:nvPr>
        </p:nvSpPr>
        <p:spPr>
          <a:xfrm>
            <a:off x="838200" y="-309093"/>
            <a:ext cx="10515600" cy="7791718"/>
          </a:xfrm>
        </p:spPr>
        <p:txBody>
          <a:bodyPr>
            <a:noAutofit/>
          </a:bodyPr>
          <a:lstStyle/>
          <a:p>
            <a:pPr lvl="0"/>
            <a:r>
              <a:rPr lang="uk-UA" sz="2400" dirty="0" smtClean="0">
                <a:solidFill>
                  <a:srgbClr val="FF0000"/>
                </a:solidFill>
                <a:latin typeface="Times New Roman" pitchFamily="18" charset="0"/>
                <a:cs typeface="Times New Roman" pitchFamily="18" charset="0"/>
              </a:rPr>
              <a:t/>
            </a:r>
            <a:br>
              <a:rPr lang="uk-UA" sz="2400" dirty="0" smtClean="0">
                <a:solidFill>
                  <a:srgbClr val="FF0000"/>
                </a:solidFill>
                <a:latin typeface="Times New Roman" pitchFamily="18" charset="0"/>
                <a:cs typeface="Times New Roman" pitchFamily="18" charset="0"/>
              </a:rPr>
            </a:br>
            <a:r>
              <a:rPr lang="uk-UA" sz="2400" dirty="0" smtClean="0">
                <a:solidFill>
                  <a:srgbClr val="FF0000"/>
                </a:solidFill>
                <a:latin typeface="Times New Roman" pitchFamily="18" charset="0"/>
                <a:cs typeface="Times New Roman" pitchFamily="18" charset="0"/>
              </a:rPr>
              <a:t>ЧЕРВОНИЙ</a:t>
            </a:r>
            <a:r>
              <a:rPr lang="uk-UA" sz="2400" dirty="0">
                <a:latin typeface="Times New Roman" pitchFamily="18" charset="0"/>
                <a:cs typeface="Times New Roman" pitchFamily="18" charset="0"/>
              </a:rPr>
              <a:t>– активізує увагу, підвищує працездатність, рухову активність. Це колір енергії, жвавості. Занадто: пригнічує, визиває агресію</a:t>
            </a:r>
            <a:r>
              <a:rPr lang="uk-UA" sz="2400" dirty="0" smtClean="0">
                <a:latin typeface="Times New Roman" pitchFamily="18" charset="0"/>
                <a:cs typeface="Times New Roman" pitchFamily="18" charset="0"/>
              </a:rPr>
              <a:t>.</a:t>
            </a:r>
            <a:br>
              <a:rPr lang="uk-UA" sz="2400" dirty="0" smtClean="0">
                <a:latin typeface="Times New Roman" pitchFamily="18" charset="0"/>
                <a:cs typeface="Times New Roman" pitchFamily="18" charset="0"/>
              </a:rPr>
            </a:b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solidFill>
                  <a:srgbClr val="FFFF00"/>
                </a:solidFill>
                <a:latin typeface="Times New Roman" pitchFamily="18" charset="0"/>
                <a:cs typeface="Times New Roman" pitchFamily="18" charset="0"/>
              </a:rPr>
              <a:t>ЖОВТИЙ</a:t>
            </a:r>
            <a:r>
              <a:rPr lang="uk-UA" sz="2400" dirty="0">
                <a:latin typeface="Times New Roman" pitchFamily="18" charset="0"/>
                <a:cs typeface="Times New Roman" pitchFamily="18" charset="0"/>
              </a:rPr>
              <a:t> – викликає відчуття внутрішньої гармонії, стабільності. Це </a:t>
            </a:r>
            <a:r>
              <a:rPr lang="uk-UA" sz="2400" dirty="0" err="1">
                <a:latin typeface="Times New Roman" pitchFamily="18" charset="0"/>
                <a:cs typeface="Times New Roman" pitchFamily="18" charset="0"/>
              </a:rPr>
              <a:t>життєстверджувальний</a:t>
            </a:r>
            <a:r>
              <a:rPr lang="uk-UA" sz="2400" dirty="0">
                <a:latin typeface="Times New Roman" pitchFamily="18" charset="0"/>
                <a:cs typeface="Times New Roman" pitchFamily="18" charset="0"/>
              </a:rPr>
              <a:t> колір, «проганяє» </a:t>
            </a:r>
            <a:r>
              <a:rPr lang="uk-UA" sz="2400" dirty="0" err="1">
                <a:latin typeface="Times New Roman" pitchFamily="18" charset="0"/>
                <a:cs typeface="Times New Roman" pitchFamily="18" charset="0"/>
              </a:rPr>
              <a:t>дипресивні</a:t>
            </a:r>
            <a:r>
              <a:rPr lang="uk-UA" sz="2400" dirty="0">
                <a:latin typeface="Times New Roman" pitchFamily="18" charset="0"/>
                <a:cs typeface="Times New Roman" pitchFamily="18" charset="0"/>
              </a:rPr>
              <a:t> настрої. Викликає прагнення до порядку і спокою. Добре стимулює апетит. Покращує настрій, сприяє розумовій діяльності, розвиває увагу</a:t>
            </a:r>
            <a:r>
              <a:rPr lang="uk-UA" sz="2400" dirty="0" smtClean="0">
                <a:latin typeface="Times New Roman" pitchFamily="18" charset="0"/>
                <a:cs typeface="Times New Roman" pitchFamily="18" charset="0"/>
              </a:rPr>
              <a:t>.</a:t>
            </a:r>
            <a:br>
              <a:rPr lang="uk-UA" sz="2400" dirty="0" smtClean="0">
                <a:latin typeface="Times New Roman" pitchFamily="18" charset="0"/>
                <a:cs typeface="Times New Roman" pitchFamily="18" charset="0"/>
              </a:rPr>
            </a:b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solidFill>
                  <a:srgbClr val="0070C0"/>
                </a:solidFill>
                <a:latin typeface="Times New Roman" pitchFamily="18" charset="0"/>
                <a:cs typeface="Times New Roman" pitchFamily="18" charset="0"/>
              </a:rPr>
              <a:t>СИНІЙ</a:t>
            </a:r>
            <a:r>
              <a:rPr lang="uk-UA" sz="2400" dirty="0">
                <a:latin typeface="Times New Roman" pitchFamily="18" charset="0"/>
                <a:cs typeface="Times New Roman" pitchFamily="18" charset="0"/>
              </a:rPr>
              <a:t> – сприяє покращенню внутрішньої </a:t>
            </a:r>
            <a:r>
              <a:rPr lang="uk-UA" sz="2400" dirty="0" err="1">
                <a:latin typeface="Times New Roman" pitchFamily="18" charset="0"/>
                <a:cs typeface="Times New Roman" pitchFamily="18" charset="0"/>
              </a:rPr>
              <a:t>зібранності</a:t>
            </a:r>
            <a:r>
              <a:rPr lang="uk-UA" sz="2400" dirty="0">
                <a:latin typeface="Times New Roman" pitchFamily="18" charset="0"/>
                <a:cs typeface="Times New Roman" pitchFamily="18" charset="0"/>
              </a:rPr>
              <a:t> та відповідальності, прагнення до спілкування, діяльності в колективі. Дозволяє зняти нервове </a:t>
            </a:r>
            <a:r>
              <a:rPr lang="uk-UA" sz="2400" dirty="0" err="1">
                <a:latin typeface="Times New Roman" pitchFamily="18" charset="0"/>
                <a:cs typeface="Times New Roman" pitchFamily="18" charset="0"/>
              </a:rPr>
              <a:t>перенепруження</a:t>
            </a:r>
            <a:r>
              <a:rPr lang="uk-UA" sz="2400" dirty="0">
                <a:latin typeface="Times New Roman" pitchFamily="18" charset="0"/>
                <a:cs typeface="Times New Roman" pitchFamily="18" charset="0"/>
              </a:rPr>
              <a:t>, покращує сон. Занадто: пригнічує настрій, розслабляє, заважає концентрувати увагу</a:t>
            </a:r>
            <a:r>
              <a:rPr lang="uk-UA" sz="2400" dirty="0" smtClean="0">
                <a:latin typeface="Times New Roman" pitchFamily="18" charset="0"/>
                <a:cs typeface="Times New Roman" pitchFamily="18" charset="0"/>
              </a:rPr>
              <a:t>.</a:t>
            </a:r>
            <a:br>
              <a:rPr lang="uk-UA" sz="2400" dirty="0" smtClean="0">
                <a:latin typeface="Times New Roman" pitchFamily="18" charset="0"/>
                <a:cs typeface="Times New Roman" pitchFamily="18" charset="0"/>
              </a:rPr>
            </a:b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solidFill>
                  <a:srgbClr val="00B050"/>
                </a:solidFill>
                <a:latin typeface="Times New Roman" pitchFamily="18" charset="0"/>
                <a:cs typeface="Times New Roman" pitchFamily="18" charset="0"/>
              </a:rPr>
              <a:t>ЗЕЛЕНИЙ</a:t>
            </a:r>
            <a:r>
              <a:rPr lang="uk-UA" sz="2400" dirty="0">
                <a:latin typeface="Times New Roman" pitchFamily="18" charset="0"/>
                <a:cs typeface="Times New Roman" pitchFamily="18" charset="0"/>
              </a:rPr>
              <a:t> – активізує зацікавленість, бажання навчатись, укріплює віру в свої сили, сміливість. Це колір природи, спокою. Позитивно впливає на тиск, </a:t>
            </a:r>
            <a:r>
              <a:rPr lang="uk-UA" sz="2400" dirty="0" err="1">
                <a:latin typeface="Times New Roman" pitchFamily="18" charset="0"/>
                <a:cs typeface="Times New Roman" pitchFamily="18" charset="0"/>
              </a:rPr>
              <a:t>сердцебиття</a:t>
            </a:r>
            <a:r>
              <a:rPr lang="uk-UA" sz="2400" dirty="0">
                <a:latin typeface="Times New Roman" pitchFamily="18" charset="0"/>
                <a:cs typeface="Times New Roman" pitchFamily="18" charset="0"/>
              </a:rPr>
              <a:t>, покращує зір. Занадто: якщо за характером дитина спокійна може викликати погіршення самопочуття.</a:t>
            </a:r>
            <a:br>
              <a:rPr lang="uk-UA" sz="2400" dirty="0">
                <a:latin typeface="Times New Roman" pitchFamily="18" charset="0"/>
                <a:cs typeface="Times New Roman" pitchFamily="18" charset="0"/>
              </a:rPr>
            </a:b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380553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7001" y="-2666999"/>
            <a:ext cx="6857997" cy="12192000"/>
          </a:xfrm>
          <a:prstGeom prst="rect">
            <a:avLst/>
          </a:prstGeom>
        </p:spPr>
      </p:pic>
      <p:sp>
        <p:nvSpPr>
          <p:cNvPr id="2" name="Заголовок 1"/>
          <p:cNvSpPr>
            <a:spLocks noGrp="1"/>
          </p:cNvSpPr>
          <p:nvPr>
            <p:ph type="title"/>
          </p:nvPr>
        </p:nvSpPr>
        <p:spPr>
          <a:xfrm>
            <a:off x="838200" y="759853"/>
            <a:ext cx="10515600" cy="5640945"/>
          </a:xfrm>
        </p:spPr>
        <p:txBody>
          <a:bodyPr>
            <a:noAutofit/>
          </a:bodyPr>
          <a:lstStyle/>
          <a:p>
            <a:pPr lvl="0"/>
            <a:r>
              <a:rPr lang="uk-UA" sz="2000" dirty="0" smtClean="0">
                <a:solidFill>
                  <a:srgbClr val="FFC000"/>
                </a:solidFill>
                <a:latin typeface="Times New Roman" pitchFamily="18" charset="0"/>
                <a:cs typeface="Times New Roman" pitchFamily="18" charset="0"/>
              </a:rPr>
              <a:t>ЖОВТОГАРЯЧИЙ</a:t>
            </a:r>
            <a:r>
              <a:rPr lang="uk-UA" sz="2000" dirty="0" smtClean="0">
                <a:latin typeface="Times New Roman" pitchFamily="18" charset="0"/>
                <a:cs typeface="Times New Roman" pitchFamily="18" charset="0"/>
              </a:rPr>
              <a:t> – це колір психоемоційної стабільності, фізичної витривалості та пізнавальної активності. Сприяє розвитку творчих здібностей. Особливо корисно використовувати у роботі з сором’язливими дітьми. Він стимулює апетит. Занадто: перевантажує і пригнічує психіку дитини.</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solidFill>
                  <a:srgbClr val="FF99FF"/>
                </a:solidFill>
                <a:latin typeface="Times New Roman" pitchFamily="18" charset="0"/>
                <a:cs typeface="Times New Roman" pitchFamily="18" charset="0"/>
              </a:rPr>
              <a:t>РОЖЕВИЙ </a:t>
            </a:r>
            <a:r>
              <a:rPr lang="uk-UA" sz="2000" dirty="0" smtClean="0">
                <a:latin typeface="Times New Roman" pitchFamily="18" charset="0"/>
                <a:cs typeface="Times New Roman" pitchFamily="18" charset="0"/>
              </a:rPr>
              <a:t>– заспокоює, підвищує </a:t>
            </a:r>
            <a:r>
              <a:rPr lang="uk-UA" sz="2000" dirty="0" err="1" smtClean="0">
                <a:latin typeface="Times New Roman" pitchFamily="18" charset="0"/>
                <a:cs typeface="Times New Roman" pitchFamily="18" charset="0"/>
              </a:rPr>
              <a:t>стресостійкість</a:t>
            </a:r>
            <a:r>
              <a:rPr lang="uk-UA" sz="2000" dirty="0" smtClean="0">
                <a:latin typeface="Times New Roman" pitchFamily="18" charset="0"/>
                <a:cs typeface="Times New Roman" pitchFamily="18" charset="0"/>
              </a:rPr>
              <a:t>, покращує настрій. Цей колір сприяє успіхам у навчанні, підвищує самооцінку. Занадто: може викликати у дівчинки нестійкість нервової системи. Хлопчикам цей колір не підходить, тому що не сприяє розвитку чоловічих якостей.</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solidFill>
                  <a:srgbClr val="00B0F0"/>
                </a:solidFill>
                <a:latin typeface="Times New Roman" pitchFamily="18" charset="0"/>
                <a:cs typeface="Times New Roman" pitchFamily="18" charset="0"/>
              </a:rPr>
              <a:t>БЛАКИТНИЙ</a:t>
            </a:r>
            <a:r>
              <a:rPr lang="uk-UA" sz="2000" dirty="0" smtClean="0">
                <a:latin typeface="Times New Roman" pitchFamily="18" charset="0"/>
                <a:cs typeface="Times New Roman" pitchFamily="18" charset="0"/>
              </a:rPr>
              <a:t> – сприяє заспокоєнню та розслабленню нервової системи, не сприяє концентрації уваги. Занадто: у дитини знижується пізнавальна активність.</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БІЛИЙ – покращує самопочуття, заспокоює дитину. Це базовий колір, не має сильного впливу на психіку малюка. Занадто: викликає почуття </a:t>
            </a:r>
            <a:r>
              <a:rPr lang="uk-UA" sz="2000" dirty="0" err="1" smtClean="0">
                <a:latin typeface="Times New Roman" pitchFamily="18" charset="0"/>
                <a:cs typeface="Times New Roman" pitchFamily="18" charset="0"/>
              </a:rPr>
              <a:t>незахищенності</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Аутсайдери кольорів для дітей – це </a:t>
            </a:r>
            <a:r>
              <a:rPr lang="uk-UA" sz="2000" dirty="0" smtClean="0">
                <a:solidFill>
                  <a:srgbClr val="7030A0"/>
                </a:solidFill>
                <a:latin typeface="Times New Roman" pitchFamily="18" charset="0"/>
                <a:cs typeface="Times New Roman" pitchFamily="18" charset="0"/>
              </a:rPr>
              <a:t>фіолетовий,</a:t>
            </a:r>
            <a:r>
              <a:rPr lang="uk-UA" sz="2000" dirty="0" smtClean="0">
                <a:latin typeface="Times New Roman" pitchFamily="18" charset="0"/>
                <a:cs typeface="Times New Roman" pitchFamily="18" charset="0"/>
              </a:rPr>
              <a:t> </a:t>
            </a:r>
            <a:r>
              <a:rPr lang="uk-UA" sz="2000" dirty="0" smtClean="0">
                <a:solidFill>
                  <a:schemeClr val="accent2">
                    <a:lumMod val="50000"/>
                  </a:schemeClr>
                </a:solidFill>
                <a:latin typeface="Times New Roman" pitchFamily="18" charset="0"/>
                <a:cs typeface="Times New Roman" pitchFamily="18" charset="0"/>
              </a:rPr>
              <a:t>коричневий</a:t>
            </a:r>
            <a:r>
              <a:rPr lang="uk-UA" sz="2000" dirty="0" smtClean="0">
                <a:latin typeface="Times New Roman" pitchFamily="18" charset="0"/>
                <a:cs typeface="Times New Roman" pitchFamily="18" charset="0"/>
              </a:rPr>
              <a:t> та </a:t>
            </a:r>
            <a:r>
              <a:rPr lang="uk-UA" sz="2000" b="1" dirty="0" smtClean="0">
                <a:latin typeface="Times New Roman" pitchFamily="18" charset="0"/>
                <a:cs typeface="Times New Roman" pitchFamily="18" charset="0"/>
              </a:rPr>
              <a:t>чорний </a:t>
            </a:r>
            <a:r>
              <a:rPr lang="uk-UA" sz="2000" dirty="0" smtClean="0">
                <a:latin typeface="Times New Roman" pitchFamily="18" charset="0"/>
                <a:cs typeface="Times New Roman" pitchFamily="18" charset="0"/>
              </a:rPr>
              <a:t>колір, вони пригнічують настрій, сприяють </a:t>
            </a:r>
            <a:r>
              <a:rPr lang="uk-UA" sz="2000" dirty="0" err="1" smtClean="0">
                <a:latin typeface="Times New Roman" pitchFamily="18" charset="0"/>
                <a:cs typeface="Times New Roman" pitchFamily="18" charset="0"/>
              </a:rPr>
              <a:t>винекненню</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дипресивного</a:t>
            </a:r>
            <a:r>
              <a:rPr lang="uk-UA" sz="2000" dirty="0" smtClean="0">
                <a:latin typeface="Times New Roman" pitchFamily="18" charset="0"/>
                <a:cs typeface="Times New Roman" pitchFamily="18" charset="0"/>
              </a:rPr>
              <a:t> стану.</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Важливим питанням під час вибору кольорів для дитини – це його насиченість та вік малюка. Дітям раннього віку психологи рекомендують підбирати кольори пастельних заспокійливих відтінків, з 3-4 років – природні </a:t>
            </a:r>
            <a:r>
              <a:rPr lang="uk-UA" sz="2000" dirty="0" err="1" smtClean="0">
                <a:latin typeface="Times New Roman" pitchFamily="18" charset="0"/>
                <a:cs typeface="Times New Roman" pitchFamily="18" charset="0"/>
              </a:rPr>
              <a:t>кольри</a:t>
            </a:r>
            <a:r>
              <a:rPr lang="uk-UA" sz="2000" dirty="0" smtClean="0">
                <a:latin typeface="Times New Roman" pitchFamily="18" charset="0"/>
                <a:cs typeface="Times New Roman" pitchFamily="18" charset="0"/>
              </a:rPr>
              <a:t>, але перевагу надають світлим відтінкам кольорів.</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br>
              <a:rPr lang="uk-UA" sz="2000" dirty="0" smtClean="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2992860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6998" y="-2666997"/>
            <a:ext cx="6857999" cy="12192002"/>
          </a:xfrm>
          <a:prstGeom prst="rect">
            <a:avLst/>
          </a:prstGeom>
        </p:spPr>
      </p:pic>
      <p:sp>
        <p:nvSpPr>
          <p:cNvPr id="2" name="Заголовок 1"/>
          <p:cNvSpPr>
            <a:spLocks noGrp="1"/>
          </p:cNvSpPr>
          <p:nvPr>
            <p:ph type="title"/>
          </p:nvPr>
        </p:nvSpPr>
        <p:spPr>
          <a:xfrm>
            <a:off x="838200" y="888641"/>
            <a:ext cx="10515600" cy="5473521"/>
          </a:xfrm>
        </p:spPr>
        <p:txBody>
          <a:bodyPr>
            <a:noAutofit/>
          </a:bodyPr>
          <a:lstStyle/>
          <a:p>
            <a:r>
              <a:rPr lang="uk-UA" sz="2200" b="1" i="1" dirty="0">
                <a:latin typeface="Times New Roman" pitchFamily="18" charset="0"/>
                <a:cs typeface="Times New Roman" pitchFamily="18" charset="0"/>
              </a:rPr>
              <a:t>Реабілітаційні можливості </a:t>
            </a:r>
            <a:r>
              <a:rPr lang="uk-UA" sz="2200" b="1" i="1" dirty="0" smtClean="0">
                <a:latin typeface="Times New Roman" pitchFamily="18" charset="0"/>
                <a:cs typeface="Times New Roman" pitchFamily="18" charset="0"/>
              </a:rPr>
              <a:t>кольору</a:t>
            </a:r>
            <a:br>
              <a:rPr lang="uk-UA" sz="2200" b="1" i="1" dirty="0" smtClean="0">
                <a:latin typeface="Times New Roman" pitchFamily="18" charset="0"/>
                <a:cs typeface="Times New Roman" pitchFamily="18" charset="0"/>
              </a:rPr>
            </a:br>
            <a:r>
              <a:rPr lang="uk-UA" sz="2200" dirty="0">
                <a:latin typeface="Times New Roman" pitchFamily="18" charset="0"/>
                <a:cs typeface="Times New Roman" pitchFamily="18" charset="0"/>
              </a:rPr>
              <a:t/>
            </a:r>
            <a:br>
              <a:rPr lang="uk-UA" sz="2200" dirty="0">
                <a:latin typeface="Times New Roman" pitchFamily="18" charset="0"/>
                <a:cs typeface="Times New Roman" pitchFamily="18" charset="0"/>
              </a:rPr>
            </a:br>
            <a:r>
              <a:rPr lang="uk-UA" sz="2200" dirty="0" smtClean="0">
                <a:latin typeface="Times New Roman" pitchFamily="18" charset="0"/>
                <a:cs typeface="Times New Roman" pitchFamily="18" charset="0"/>
              </a:rPr>
              <a:t>    Фахівці </a:t>
            </a:r>
            <a:r>
              <a:rPr lang="uk-UA" sz="2200" dirty="0">
                <a:latin typeface="Times New Roman" pitchFamily="18" charset="0"/>
                <a:cs typeface="Times New Roman" pitchFamily="18" charset="0"/>
              </a:rPr>
              <a:t>рекомендують використовувати колір по-різному, тобто </a:t>
            </a:r>
            <a:r>
              <a:rPr lang="uk-UA" sz="2200" dirty="0" smtClean="0">
                <a:latin typeface="Times New Roman" pitchFamily="18" charset="0"/>
                <a:cs typeface="Times New Roman" pitchFamily="18" charset="0"/>
              </a:rPr>
              <a:t>«опромінювати» </a:t>
            </a:r>
            <a:r>
              <a:rPr lang="uk-UA" sz="2200" dirty="0">
                <a:latin typeface="Times New Roman" pitchFamily="18" charset="0"/>
                <a:cs typeface="Times New Roman" pitchFamily="18" charset="0"/>
              </a:rPr>
              <a:t>або </a:t>
            </a:r>
            <a:r>
              <a:rPr lang="uk-UA" sz="2200" dirty="0" smtClean="0">
                <a:latin typeface="Times New Roman" pitchFamily="18" charset="0"/>
                <a:cs typeface="Times New Roman" pitchFamily="18" charset="0"/>
              </a:rPr>
              <a:t>«купатися» </a:t>
            </a:r>
            <a:r>
              <a:rPr lang="uk-UA" sz="2200" dirty="0">
                <a:latin typeface="Times New Roman" pitchFamily="18" charset="0"/>
                <a:cs typeface="Times New Roman" pitchFamily="18" charset="0"/>
              </a:rPr>
              <a:t>з ним, </a:t>
            </a:r>
            <a:r>
              <a:rPr lang="uk-UA" sz="2200" dirty="0" smtClean="0">
                <a:latin typeface="Times New Roman" pitchFamily="18" charset="0"/>
                <a:cs typeface="Times New Roman" pitchFamily="18" charset="0"/>
              </a:rPr>
              <a:t>«одягатися», </a:t>
            </a:r>
            <a:r>
              <a:rPr lang="uk-UA" sz="2200" dirty="0">
                <a:latin typeface="Times New Roman" pitchFamily="18" charset="0"/>
                <a:cs typeface="Times New Roman" pitchFamily="18" charset="0"/>
              </a:rPr>
              <a:t>«</a:t>
            </a:r>
            <a:r>
              <a:rPr lang="uk-UA" sz="2200" dirty="0" err="1">
                <a:latin typeface="Times New Roman" pitchFamily="18" charset="0"/>
                <a:cs typeface="Times New Roman" pitchFamily="18" charset="0"/>
              </a:rPr>
              <a:t>візуалізувати</a:t>
            </a:r>
            <a:r>
              <a:rPr lang="uk-UA" sz="2200" dirty="0">
                <a:latin typeface="Times New Roman" pitchFamily="18" charset="0"/>
                <a:cs typeface="Times New Roman" pitchFamily="18" charset="0"/>
              </a:rPr>
              <a:t>», </a:t>
            </a:r>
            <a:r>
              <a:rPr lang="uk-UA" sz="2200" dirty="0" smtClean="0">
                <a:latin typeface="Times New Roman" pitchFamily="18" charset="0"/>
                <a:cs typeface="Times New Roman" pitchFamily="18" charset="0"/>
              </a:rPr>
              <a:t>«вдихати» </a:t>
            </a:r>
            <a:r>
              <a:rPr lang="uk-UA" sz="2200" dirty="0">
                <a:latin typeface="Times New Roman" pitchFamily="18" charset="0"/>
                <a:cs typeface="Times New Roman" pitchFamily="18" charset="0"/>
              </a:rPr>
              <a:t>чи </a:t>
            </a:r>
            <a:r>
              <a:rPr lang="uk-UA" sz="2200" dirty="0" err="1" smtClean="0">
                <a:latin typeface="Times New Roman" pitchFamily="18" charset="0"/>
                <a:cs typeface="Times New Roman" pitchFamily="18" charset="0"/>
              </a:rPr>
              <a:t>медитувати</a:t>
            </a:r>
            <a:r>
              <a:rPr lang="uk-UA" sz="2200" dirty="0" smtClean="0">
                <a:latin typeface="Times New Roman" pitchFamily="18" charset="0"/>
                <a:cs typeface="Times New Roman" pitchFamily="18" charset="0"/>
              </a:rPr>
              <a:t> </a:t>
            </a:r>
            <a:r>
              <a:rPr lang="uk-UA" sz="2200" dirty="0">
                <a:latin typeface="Times New Roman" pitchFamily="18" charset="0"/>
                <a:cs typeface="Times New Roman" pitchFamily="18" charset="0"/>
              </a:rPr>
              <a:t>з ним. Можна застосовувати </a:t>
            </a:r>
            <a:r>
              <a:rPr lang="uk-UA" sz="2200" dirty="0" smtClean="0">
                <a:latin typeface="Times New Roman" pitchFamily="18" charset="0"/>
                <a:cs typeface="Times New Roman" pitchFamily="18" charset="0"/>
              </a:rPr>
              <a:t>«кольоровий пляж», </a:t>
            </a:r>
            <a:r>
              <a:rPr lang="uk-UA" sz="2200" dirty="0">
                <a:latin typeface="Times New Roman" pitchFamily="18" charset="0"/>
                <a:cs typeface="Times New Roman" pitchFamily="18" charset="0"/>
              </a:rPr>
              <a:t>експериментувати, грати з кольором (розфарбувати себе вигаданим пензликом). Можна використовувати кольорові тканини, прикладаючи їх до тіла.</a:t>
            </a:r>
            <a:br>
              <a:rPr lang="uk-UA" sz="2200" dirty="0">
                <a:latin typeface="Times New Roman" pitchFamily="18" charset="0"/>
                <a:cs typeface="Times New Roman" pitchFamily="18" charset="0"/>
              </a:rPr>
            </a:br>
            <a:r>
              <a:rPr lang="uk-UA" sz="2200" dirty="0" smtClean="0">
                <a:latin typeface="Times New Roman" pitchFamily="18" charset="0"/>
                <a:cs typeface="Times New Roman" pitchFamily="18" charset="0"/>
              </a:rPr>
              <a:t>    </a:t>
            </a:r>
            <a:r>
              <a:rPr lang="uk-UA" sz="2200" i="1" u="sng" dirty="0" smtClean="0">
                <a:latin typeface="Times New Roman" pitchFamily="18" charset="0"/>
                <a:cs typeface="Times New Roman" pitchFamily="18" charset="0"/>
              </a:rPr>
              <a:t>Зелений </a:t>
            </a:r>
            <a:r>
              <a:rPr lang="uk-UA" sz="2200" i="1" u="sng" dirty="0">
                <a:latin typeface="Times New Roman" pitchFamily="18" charset="0"/>
                <a:cs typeface="Times New Roman" pitchFamily="18" charset="0"/>
              </a:rPr>
              <a:t>колір</a:t>
            </a:r>
            <a:r>
              <a:rPr lang="uk-UA" sz="2200" i="1" dirty="0">
                <a:latin typeface="Times New Roman" pitchFamily="18" charset="0"/>
                <a:cs typeface="Times New Roman" pitchFamily="18" charset="0"/>
              </a:rPr>
              <a:t>.</a:t>
            </a:r>
            <a:r>
              <a:rPr lang="uk-UA" sz="2200" b="1" dirty="0">
                <a:latin typeface="Times New Roman" pitchFamily="18" charset="0"/>
                <a:cs typeface="Times New Roman" pitchFamily="18" charset="0"/>
              </a:rPr>
              <a:t> </a:t>
            </a:r>
            <a:r>
              <a:rPr lang="uk-UA" sz="2200" dirty="0">
                <a:latin typeface="Times New Roman" pitchFamily="18" charset="0"/>
                <a:cs typeface="Times New Roman" pitchFamily="18" charset="0"/>
              </a:rPr>
              <a:t>Частіше використовується зелений колір.</a:t>
            </a:r>
            <a:r>
              <a:rPr lang="uk-UA" sz="2200" b="1" dirty="0">
                <a:latin typeface="Times New Roman" pitchFamily="18" charset="0"/>
                <a:cs typeface="Times New Roman" pitchFamily="18" charset="0"/>
              </a:rPr>
              <a:t> </a:t>
            </a:r>
            <a:r>
              <a:rPr lang="uk-UA" sz="2200" dirty="0">
                <a:latin typeface="Times New Roman" pitchFamily="18" charset="0"/>
                <a:cs typeface="Times New Roman" pitchFamily="18" charset="0"/>
              </a:rPr>
              <a:t>Це єдиний колір, яким можна опромінюватися безмежно. </a:t>
            </a:r>
            <a:r>
              <a:rPr lang="uk-UA" sz="2200" dirty="0" err="1">
                <a:latin typeface="Times New Roman" pitchFamily="18" charset="0"/>
                <a:cs typeface="Times New Roman" pitchFamily="18" charset="0"/>
              </a:rPr>
              <a:t>Кольоротерапію</a:t>
            </a:r>
            <a:r>
              <a:rPr lang="uk-UA" sz="2200" dirty="0">
                <a:latin typeface="Times New Roman" pitchFamily="18" charset="0"/>
                <a:cs typeface="Times New Roman" pitchFamily="18" charset="0"/>
              </a:rPr>
              <a:t> корисно поєднувати з повторенням формул самонавіювання, наприклад: "Я дивлюсь на зелений колір. Це колір природи. Він проходить крізь мою шкіру, доходячи до мого серця. Я насичуюся ним. Я буду здоровим та розумним, буду спокійно приймати незнайоме, гарно вчитися, пізнавати все нове, сміливо долати перешкоди".</a:t>
            </a:r>
            <a:br>
              <a:rPr lang="uk-UA" sz="2200" dirty="0">
                <a:latin typeface="Times New Roman" pitchFamily="18" charset="0"/>
                <a:cs typeface="Times New Roman" pitchFamily="18" charset="0"/>
              </a:rPr>
            </a:br>
            <a:r>
              <a:rPr lang="uk-UA" sz="2200" dirty="0" smtClean="0">
                <a:latin typeface="Times New Roman" pitchFamily="18" charset="0"/>
                <a:cs typeface="Times New Roman" pitchFamily="18" charset="0"/>
              </a:rPr>
              <a:t>    </a:t>
            </a:r>
            <a:r>
              <a:rPr lang="uk-UA" sz="2200" i="1" u="sng" dirty="0" smtClean="0">
                <a:latin typeface="Times New Roman" pitchFamily="18" charset="0"/>
                <a:cs typeface="Times New Roman" pitchFamily="18" charset="0"/>
              </a:rPr>
              <a:t>Жовтий </a:t>
            </a:r>
            <a:r>
              <a:rPr lang="uk-UA" sz="2200" i="1" u="sng" dirty="0">
                <a:latin typeface="Times New Roman" pitchFamily="18" charset="0"/>
                <a:cs typeface="Times New Roman" pitchFamily="18" charset="0"/>
              </a:rPr>
              <a:t>колір.</a:t>
            </a:r>
            <a:r>
              <a:rPr lang="uk-UA" sz="2200" b="1" dirty="0">
                <a:latin typeface="Times New Roman" pitchFamily="18" charset="0"/>
                <a:cs typeface="Times New Roman" pitchFamily="18" charset="0"/>
              </a:rPr>
              <a:t> </a:t>
            </a:r>
            <a:r>
              <a:rPr lang="uk-UA" sz="2200" dirty="0">
                <a:latin typeface="Times New Roman" pitchFamily="18" charset="0"/>
                <a:cs typeface="Times New Roman" pitchFamily="18" charset="0"/>
              </a:rPr>
              <a:t>Під час дихальних вправ "пропускають" промені жовтого кольору через шлунок, очищуючи його.</a:t>
            </a:r>
            <a:br>
              <a:rPr lang="uk-UA" sz="2200" dirty="0">
                <a:latin typeface="Times New Roman" pitchFamily="18" charset="0"/>
                <a:cs typeface="Times New Roman" pitchFamily="18" charset="0"/>
              </a:rPr>
            </a:br>
            <a:r>
              <a:rPr lang="uk-UA" sz="2200" dirty="0" smtClean="0">
                <a:latin typeface="Times New Roman" pitchFamily="18" charset="0"/>
                <a:cs typeface="Times New Roman" pitchFamily="18" charset="0"/>
              </a:rPr>
              <a:t>    </a:t>
            </a:r>
            <a:r>
              <a:rPr lang="uk-UA" sz="2200" i="1" u="sng" dirty="0" smtClean="0">
                <a:latin typeface="Times New Roman" pitchFamily="18" charset="0"/>
                <a:cs typeface="Times New Roman" pitchFamily="18" charset="0"/>
              </a:rPr>
              <a:t>Синій </a:t>
            </a:r>
            <a:r>
              <a:rPr lang="uk-UA" sz="2200" i="1" u="sng" dirty="0" err="1">
                <a:latin typeface="Times New Roman" pitchFamily="18" charset="0"/>
                <a:cs typeface="Times New Roman" pitchFamily="18" charset="0"/>
              </a:rPr>
              <a:t>колір</a:t>
            </a:r>
            <a:r>
              <a:rPr lang="uk-UA" sz="2200" i="1" dirty="0" err="1">
                <a:latin typeface="Times New Roman" pitchFamily="18" charset="0"/>
                <a:cs typeface="Times New Roman" pitchFamily="18" charset="0"/>
              </a:rPr>
              <a:t> –</a:t>
            </a:r>
            <a:r>
              <a:rPr lang="uk-UA" sz="2200" dirty="0" err="1">
                <a:latin typeface="Times New Roman" pitchFamily="18" charset="0"/>
                <a:cs typeface="Times New Roman" pitchFamily="18" charset="0"/>
              </a:rPr>
              <a:t> </a:t>
            </a:r>
            <a:r>
              <a:rPr lang="uk-UA" sz="2200" dirty="0">
                <a:latin typeface="Times New Roman" pitchFamily="18" charset="0"/>
                <a:cs typeface="Times New Roman" pitchFamily="18" charset="0"/>
              </a:rPr>
              <a:t>знімає напруження, допомагає при застудах, лікує очі, вуха, легені, ніс. Нежить лікується синім, синьо-фіолетовим або синьо-зеленим кольором, "обмальовуючи" голову вигаданим пензликом у синє забарвлення.</a:t>
            </a:r>
            <a:br>
              <a:rPr lang="uk-UA" sz="2200" dirty="0">
                <a:latin typeface="Times New Roman" pitchFamily="18" charset="0"/>
                <a:cs typeface="Times New Roman" pitchFamily="18" charset="0"/>
              </a:rPr>
            </a:br>
            <a:r>
              <a:rPr lang="uk-UA" sz="2200" dirty="0" smtClean="0">
                <a:latin typeface="Times New Roman" pitchFamily="18" charset="0"/>
                <a:cs typeface="Times New Roman" pitchFamily="18" charset="0"/>
              </a:rPr>
              <a:t>    </a:t>
            </a:r>
            <a:r>
              <a:rPr lang="uk-UA" sz="2200" i="1" u="sng" dirty="0" smtClean="0">
                <a:latin typeface="Times New Roman" pitchFamily="18" charset="0"/>
                <a:cs typeface="Times New Roman" pitchFamily="18" charset="0"/>
              </a:rPr>
              <a:t>Зелено-блакитний</a:t>
            </a:r>
            <a:r>
              <a:rPr lang="uk-UA" sz="2200" b="1" dirty="0">
                <a:latin typeface="Times New Roman" pitchFamily="18" charset="0"/>
                <a:cs typeface="Times New Roman" pitchFamily="18" charset="0"/>
              </a:rPr>
              <a:t> </a:t>
            </a:r>
            <a:r>
              <a:rPr lang="uk-UA" sz="2200" dirty="0">
                <a:latin typeface="Times New Roman" pitchFamily="18" charset="0"/>
                <a:cs typeface="Times New Roman" pitchFamily="18" charset="0"/>
              </a:rPr>
              <a:t>колір надає відчуття спокою, задоволення, безпеки.</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
            </a:r>
            <a:br>
              <a:rPr lang="uk-UA" sz="2200" dirty="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2253556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6998" y="-2666997"/>
            <a:ext cx="6857999" cy="12192002"/>
          </a:xfrm>
          <a:prstGeom prst="rect">
            <a:avLst/>
          </a:prstGeom>
        </p:spPr>
      </p:pic>
      <p:sp>
        <p:nvSpPr>
          <p:cNvPr id="2" name="Заголовок 1"/>
          <p:cNvSpPr>
            <a:spLocks noGrp="1"/>
          </p:cNvSpPr>
          <p:nvPr>
            <p:ph type="title"/>
          </p:nvPr>
        </p:nvSpPr>
        <p:spPr>
          <a:xfrm>
            <a:off x="838200" y="365125"/>
            <a:ext cx="10515600" cy="6048554"/>
          </a:xfrm>
        </p:spPr>
        <p:txBody>
          <a:bodyPr>
            <a:noAutofit/>
          </a:bodyPr>
          <a:lstStyle/>
          <a:p>
            <a:r>
              <a:rPr lang="uk-UA" sz="2300" b="1" i="1" dirty="0" err="1">
                <a:latin typeface="Times New Roman" pitchFamily="18" charset="0"/>
                <a:cs typeface="Times New Roman" pitchFamily="18" charset="0"/>
              </a:rPr>
              <a:t>Реабіталіційна</a:t>
            </a:r>
            <a:r>
              <a:rPr lang="uk-UA" sz="2300" b="1" i="1" dirty="0">
                <a:latin typeface="Times New Roman" pitchFamily="18" charset="0"/>
                <a:cs typeface="Times New Roman" pitchFamily="18" charset="0"/>
              </a:rPr>
              <a:t> вправа «Зоряне дихання</a:t>
            </a:r>
            <a:r>
              <a:rPr lang="uk-UA" sz="2300" b="1" i="1" dirty="0" smtClean="0">
                <a:latin typeface="Times New Roman" pitchFamily="18" charset="0"/>
                <a:cs typeface="Times New Roman" pitchFamily="18" charset="0"/>
              </a:rPr>
              <a:t>»</a:t>
            </a:r>
            <a:br>
              <a:rPr lang="uk-UA" sz="2300" b="1" i="1" dirty="0" smtClean="0">
                <a:latin typeface="Times New Roman" pitchFamily="18" charset="0"/>
                <a:cs typeface="Times New Roman" pitchFamily="18" charset="0"/>
              </a:rPr>
            </a:br>
            <a:r>
              <a:rPr lang="uk-UA" sz="2300" dirty="0">
                <a:latin typeface="Times New Roman" pitchFamily="18" charset="0"/>
                <a:cs typeface="Times New Roman" pitchFamily="18" charset="0"/>
              </a:rPr>
              <a:t/>
            </a:r>
            <a:br>
              <a:rPr lang="uk-UA" sz="2300" dirty="0">
                <a:latin typeface="Times New Roman" pitchFamily="18" charset="0"/>
                <a:cs typeface="Times New Roman" pitchFamily="18" charset="0"/>
              </a:rPr>
            </a:br>
            <a:r>
              <a:rPr lang="uk-UA" sz="2300" i="1" dirty="0">
                <a:latin typeface="Times New Roman" pitchFamily="18" charset="0"/>
                <a:cs typeface="Times New Roman" pitchFamily="18" charset="0"/>
              </a:rPr>
              <a:t>Мета:</a:t>
            </a:r>
            <a:r>
              <a:rPr lang="uk-UA" sz="2300" dirty="0">
                <a:latin typeface="Times New Roman" pitchFamily="18" charset="0"/>
                <a:cs typeface="Times New Roman" pitchFamily="18" charset="0"/>
              </a:rPr>
              <a:t> протидія болі будь-якого походження, тривозі, страху, поганого настрою</a:t>
            </a:r>
            <a:r>
              <a:rPr lang="uk-UA" sz="2300" dirty="0" smtClean="0">
                <a:latin typeface="Times New Roman" pitchFamily="18" charset="0"/>
                <a:cs typeface="Times New Roman" pitchFamily="18" charset="0"/>
              </a:rPr>
              <a:t>.</a:t>
            </a:r>
            <a:br>
              <a:rPr lang="uk-UA" sz="2300" dirty="0" smtClean="0">
                <a:latin typeface="Times New Roman" pitchFamily="18" charset="0"/>
                <a:cs typeface="Times New Roman" pitchFamily="18" charset="0"/>
              </a:rPr>
            </a:br>
            <a:r>
              <a:rPr lang="uk-UA" sz="2300" dirty="0">
                <a:latin typeface="Times New Roman" pitchFamily="18" charset="0"/>
                <a:cs typeface="Times New Roman" pitchFamily="18" charset="0"/>
              </a:rPr>
              <a:t/>
            </a:r>
            <a:br>
              <a:rPr lang="uk-UA" sz="2300" dirty="0">
                <a:latin typeface="Times New Roman" pitchFamily="18" charset="0"/>
                <a:cs typeface="Times New Roman" pitchFamily="18" charset="0"/>
              </a:rPr>
            </a:br>
            <a:r>
              <a:rPr lang="uk-UA" sz="2300" i="1" dirty="0">
                <a:latin typeface="Times New Roman" pitchFamily="18" charset="0"/>
                <a:cs typeface="Times New Roman" pitchFamily="18" charset="0"/>
              </a:rPr>
              <a:t>Хід вправи</a:t>
            </a:r>
            <a:r>
              <a:rPr lang="uk-UA" sz="2300" dirty="0">
                <a:latin typeface="Times New Roman" pitchFamily="18" charset="0"/>
                <a:cs typeface="Times New Roman" pitchFamily="18" charset="0"/>
              </a:rPr>
              <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Сядьте якомога зручніше, а краще – приляжте.</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Уявіть синє небо, засіяне зорями.</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Оберіть одну зірочку – вона тепер належить вам.</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Виберіть колір, необхідний для зцілення.</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Включіть зірочку, нехай вона засвітиться цим кольором. Кольоровий промінь широкий, він все довкола заповнює своїм сяйвом. Вдихніть на раз-два-три, уявляючи, що ви вдихаєте кольорове повітря. Повітря, проникаючи через ніс, заповнює усе ваше тіло. Спробуйте побачити та відчути це. Вдихайте носом.</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Затримайте дихання, порахувавши до трьох.</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Видихніть на раз-два-три.</a:t>
            </a:r>
            <a:br>
              <a:rPr lang="uk-UA" sz="2300" dirty="0">
                <a:latin typeface="Times New Roman" pitchFamily="18" charset="0"/>
                <a:cs typeface="Times New Roman" pitchFamily="18" charset="0"/>
              </a:rPr>
            </a:br>
            <a:r>
              <a:rPr lang="uk-UA" sz="2300" dirty="0">
                <a:latin typeface="Times New Roman" pitchFamily="18" charset="0"/>
                <a:cs typeface="Times New Roman" pitchFamily="18" charset="0"/>
              </a:rPr>
              <a:t>Ще двічі повторіть дихальний цикл.</a:t>
            </a:r>
            <a:br>
              <a:rPr lang="uk-UA" sz="2300" dirty="0">
                <a:latin typeface="Times New Roman" pitchFamily="18" charset="0"/>
                <a:cs typeface="Times New Roman" pitchFamily="18" charset="0"/>
              </a:rPr>
            </a:br>
            <a:endParaRPr lang="uk-UA" sz="2300" dirty="0">
              <a:latin typeface="Times New Roman" pitchFamily="18" charset="0"/>
              <a:cs typeface="Times New Roman" pitchFamily="18" charset="0"/>
            </a:endParaRPr>
          </a:p>
        </p:txBody>
      </p:sp>
    </p:spTree>
    <p:extLst>
      <p:ext uri="{BB962C8B-B14F-4D97-AF65-F5344CB8AC3E}">
        <p14:creationId xmlns:p14="http://schemas.microsoft.com/office/powerpoint/2010/main" val="1441047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157</Words>
  <Application>Microsoft Office PowerPoint</Application>
  <PresentationFormat>Произвольный</PresentationFormat>
  <Paragraphs>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Office Theme</vt:lpstr>
      <vt:lpstr>Консультація на тему: «Кольоротерапія як метод подолання тривожності у дітей дошкільного віку»                              Підготувала:                                                                        пр. психолог ЗДО №35                                                   Сушик І.С. </vt:lpstr>
      <vt:lpstr>    Страх виступає захисною реакцією людини. Страх – це відсутність почуття безпеки. Тривога – передчуття небезпеки. Часто не має потреби застосовувати різноманітні  методики  на  визначення  страху, оскільки його видно по реакції і поведінці дитини: тривожність, скутість, тремтіння, прискорене серцебиття, заїкання. Більшість дитячих страхів залежать від вікових особливостей розвитку. Як правило, такі страхи тривають тимчасово. Часто страх  є  наслідком  негативного  досвіду  спілкування з об’єктом, який лякає або залякуванням дорослих. Саме тому страх виникає без вагомої на це причини.     Оскільки  провідною  діяльністю  дитини-дошкільника є гра, то саме арт-терапія вважається найкращим засобом профілактики та подолання страху. У грі дитині найлегше відкрити те, що у її житті є для неї важливим. Через творчість людина відкриває свою підсвідомість, своє внутрішнє «Я», що дає можливість побачити справжні причини страху чи тривоги та за її допомогою скорегувати його.    </vt:lpstr>
      <vt:lpstr>         Кольоротерапія. Колір беззаперечно впливає на людину, оскільки супроводжує її ще з народження. По тому якому кольорі людина надає перевагу в одязі, на малюнку, в побуті – можна дізнатися безліч інформації, в тому числі і її настрій, переживання, страхи та труднощі. За допомогою кольору можна впливати на стан клієнта. Колір сильно впливає на підсвідомість. Є кольори, які стимулюють думати, діяти, активно проживати моменти, бути рішучим, боротися, розвивати творчість та креативність. А також є кольори, які  дозволяють  розслабитися,  відпустити  негативні  думки,  почуття,  пробачити.  Використовують кольоротерапію по-різному: створення клякс, перебування  у  повністю  пофарбованій  кімнаті в певний колір, а також підбір одягу чи предметів побуту, використання кольорових окулярів чи інших аксесуарів. А також створення кольорової картини. Доведено, що робота з голубим  кольором  здатна  прогнати  страх.  Кількість використаних дитиною кольорів свідчить про емоційний  розвиток  дитини.  Цікавим  є  поєднання казкотерапії та кольоротерапії: створення історії одного кольору з ілюстрацією.      Колір має хвильову енергетичну природу, а отже ми його відчуваємо найчастіше навіть несвідомо. Живий організм, якщо він не здоровий, поглинає більше кольору для свого оздоровлення. З реабілітаційною метою на колір можна дивитись, його можна «вдихати», поглинати, уявляти, прикладати до тіла (предмети певного кольору). </vt:lpstr>
      <vt:lpstr> ЧЕРВОНИЙ– активізує увагу, підвищує працездатність, рухову активність. Це колір енергії, жвавості. Занадто: пригнічує, визиває агресію.  ЖОВТИЙ – викликає відчуття внутрішньої гармонії, стабільності. Це життєстверджувальний колір, «проганяє» дипресивні настрої. Викликає прагнення до порядку і спокою. Добре стимулює апетит. Покращує настрій, сприяє розумовій діяльності, розвиває увагу.  СИНІЙ – сприяє покращенню внутрішньої зібранності та відповідальності, прагнення до спілкування, діяльності в колективі. Дозволяє зняти нервове перенепруження, покращує сон. Занадто: пригнічує настрій, розслабляє, заважає концентрувати увагу.  ЗЕЛЕНИЙ – активізує зацікавленість, бажання навчатись, укріплює віру в свої сили, сміливість. Це колір природи, спокою. Позитивно впливає на тиск, сердцебиття, покращує зір. Занадто: якщо за характером дитина спокійна може викликати погіршення самопочуття. </vt:lpstr>
      <vt:lpstr>ЖОВТОГАРЯЧИЙ – це колір психоемоційної стабільності, фізичної витривалості та пізнавальної активності. Сприяє розвитку творчих здібностей. Особливо корисно використовувати у роботі з сором’язливими дітьми. Він стимулює апетит. Занадто: перевантажує і пригнічує психіку дитини.  РОЖЕВИЙ – заспокоює, підвищує стресостійкість, покращує настрій. Цей колір сприяє успіхам у навчанні, підвищує самооцінку. Занадто: може викликати у дівчинки нестійкість нервової системи. Хлопчикам цей колір не підходить, тому що не сприяє розвитку чоловічих якостей.  БЛАКИТНИЙ – сприяє заспокоєнню та розслабленню нервової системи, не сприяє концентрації уваги. Занадто: у дитини знижується пізнавальна активність.  БІЛИЙ – покращує самопочуття, заспокоює дитину. Це базовий колір, не має сильного впливу на психіку малюка. Занадто: викликає почуття незахищенності.  Аутсайдери кольорів для дітей – це фіолетовий, коричневий та чорний колір, вони пригнічують настрій, сприяють винекненню дипресивного стану. Важливим питанням під час вибору кольорів для дитини – це його насиченість та вік малюка. Дітям раннього віку психологи рекомендують підбирати кольори пастельних заспокійливих відтінків, з 3-4 років – природні кольри, але перевагу надають світлим відтінкам кольорів.   </vt:lpstr>
      <vt:lpstr>Реабілітаційні можливості кольору      Фахівці рекомендують використовувати колір по-різному, тобто «опромінювати» або «купатися» з ним, «одягатися», «візуалізувати», «вдихати» чи медитувати з ним. Можна застосовувати «кольоровий пляж», експериментувати, грати з кольором (розфарбувати себе вигаданим пензликом). Можна використовувати кольорові тканини, прикладаючи їх до тіла.     Зелений колір. Частіше використовується зелений колір. Це єдиний колір, яким можна опромінюватися безмежно. Кольоротерапію корисно поєднувати з повторенням формул самонавіювання, наприклад: "Я дивлюсь на зелений колір. Це колір природи. Він проходить крізь мою шкіру, доходячи до мого серця. Я насичуюся ним. Я буду здоровим та розумним, буду спокійно приймати незнайоме, гарно вчитися, пізнавати все нове, сміливо долати перешкоди".     Жовтий колір. Під час дихальних вправ "пропускають" промені жовтого кольору через шлунок, очищуючи його.     Синій колір – знімає напруження, допомагає при застудах, лікує очі, вуха, легені, ніс. Нежить лікується синім, синьо-фіолетовим або синьо-зеленим кольором, "обмальовуючи" голову вигаданим пензликом у синє забарвлення.     Зелено-блакитний колір надає відчуття спокою, задоволення, безпеки.  </vt:lpstr>
      <vt:lpstr>Реабіталіційна вправа «Зоряне дихання»  Мета: протидія болі будь-якого походження, тривозі, страху, поганого настрою.  Хід вправи  Сядьте якомога зручніше, а краще – приляжте. Уявіть синє небо, засіяне зорями. Оберіть одну зірочку – вона тепер належить вам. Виберіть колір, необхідний для зцілення. Включіть зірочку, нехай вона засвітиться цим кольором. Кольоровий промінь широкий, він все довкола заповнює своїм сяйвом. Вдихніть на раз-два-три, уявляючи, що ви вдихаєте кольорове повітря. Повітря, проникаючи через ніс, заповнює усе ваше тіло. Спробуйте побачити та відчути це. Вдихайте носом. Затримайте дихання, порахувавши до трьох. Видихніть на раз-два-три. Ще двічі повторіть дихальний цикл.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Цибуля</dc:creator>
  <cp:lastModifiedBy>Цибуля</cp:lastModifiedBy>
  <cp:revision>5</cp:revision>
  <dcterms:created xsi:type="dcterms:W3CDTF">2023-01-05T14:06:36Z</dcterms:created>
  <dcterms:modified xsi:type="dcterms:W3CDTF">2023-01-06T08:58:19Z</dcterms:modified>
</cp:coreProperties>
</file>