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64" r:id="rId3"/>
    <p:sldId id="265" r:id="rId4"/>
    <p:sldId id="266" r:id="rId5"/>
    <p:sldId id="257" r:id="rId6"/>
    <p:sldId id="267" r:id="rId7"/>
    <p:sldId id="268" r:id="rId8"/>
    <p:sldId id="269" r:id="rId9"/>
    <p:sldId id="270" r:id="rId10"/>
    <p:sldId id="271" r:id="rId11"/>
    <p:sldId id="272" r:id="rId12"/>
    <p:sldId id="275" r:id="rId13"/>
    <p:sldId id="277" r:id="rId14"/>
    <p:sldId id="273" r:id="rId15"/>
    <p:sldId id="274" r:id="rId16"/>
    <p:sldId id="276" r:id="rId17"/>
    <p:sldId id="259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82BE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9" d="100"/>
          <a:sy n="69" d="100"/>
        </p:scale>
        <p:origin x="-870" y="-3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4.png"/><Relationship Id="rId7" Type="http://schemas.openxmlformats.org/officeDocument/2006/relationships/image" Target="../media/image2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3.png"/><Relationship Id="rId7" Type="http://schemas.openxmlformats.org/officeDocument/2006/relationships/image" Target="../media/image36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35.png"/><Relationship Id="rId4" Type="http://schemas.openxmlformats.org/officeDocument/2006/relationships/image" Target="../media/image34.png"/><Relationship Id="rId9" Type="http://schemas.microsoft.com/office/2007/relationships/hdphoto" Target="../media/hdphoto4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jpeg"/><Relationship Id="rId4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 descr="C:\Users\Private\Downloads\1660865768_69-kartinkin-net-p-fon-dlya-portfolio-muzikalnogo-rukovoditel-7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283" y="0"/>
            <a:ext cx="918028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62792" y="116632"/>
            <a:ext cx="8242256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Департамент освіти Луцької міської ради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КЗ «Луцький заклад дошкільної освіти (ясла-садок) № 35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Луцької міської ради»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54361" y="1340768"/>
            <a:ext cx="8166106" cy="2308324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spc="300" dirty="0" smtClean="0">
                <a:ln w="1143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Портфоліо </a:t>
            </a:r>
          </a:p>
          <a:p>
            <a:pPr algn="ctr"/>
            <a:r>
              <a:rPr lang="ru-RU" sz="4800" b="1" spc="300" dirty="0" smtClean="0">
                <a:ln w="1143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керівника музичного</a:t>
            </a:r>
          </a:p>
          <a:p>
            <a:pPr algn="ctr"/>
            <a:r>
              <a:rPr lang="uk-UA" sz="4800" b="1" spc="300" dirty="0" smtClean="0">
                <a:ln w="1143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Євтушик Катерини</a:t>
            </a:r>
            <a:endParaRPr lang="ru-RU" sz="4800" b="1" spc="300" dirty="0">
              <a:ln w="11430" cmpd="sng">
                <a:solidFill>
                  <a:srgbClr val="FF0000"/>
                </a:solidFill>
                <a:prstDash val="solid"/>
                <a:miter lim="800000"/>
              </a:ln>
              <a:solidFill>
                <a:srgbClr val="7030A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47864" y="6165304"/>
            <a:ext cx="20336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Луцьк 2024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9726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07704" y="116632"/>
            <a:ext cx="528061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Цікаві зустрічі:</a:t>
            </a:r>
            <a:endParaRPr lang="ru-RU" sz="5400" b="1" cap="none" spc="0" dirty="0">
              <a:ln w="17780" cmpd="sng">
                <a:solidFill>
                  <a:srgbClr val="FF0000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526" y="1345401"/>
            <a:ext cx="2588813" cy="345175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3327" y="1173301"/>
            <a:ext cx="2811419" cy="374855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37"/>
          <a:stretch/>
        </p:blipFill>
        <p:spPr bwMode="auto">
          <a:xfrm>
            <a:off x="2837424" y="4033018"/>
            <a:ext cx="3262355" cy="273495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683376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75854" y="92998"/>
            <a:ext cx="23342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Свята:</a:t>
            </a:r>
            <a:endParaRPr lang="ru-RU" sz="5400" b="1" cap="none" spc="0" dirty="0">
              <a:ln w="17780" cmpd="sng">
                <a:solidFill>
                  <a:srgbClr val="FF0000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68"/>
          <a:stretch/>
        </p:blipFill>
        <p:spPr bwMode="auto">
          <a:xfrm>
            <a:off x="3099914" y="3717032"/>
            <a:ext cx="2686175" cy="30303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47" y="993943"/>
            <a:ext cx="3682752" cy="27620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9186" y="916493"/>
            <a:ext cx="3786019" cy="283951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5439" b="73392" l="33000" r="61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995" t="23706" r="38595" b="26958"/>
          <a:stretch/>
        </p:blipFill>
        <p:spPr bwMode="auto">
          <a:xfrm>
            <a:off x="5940152" y="4221088"/>
            <a:ext cx="1680750" cy="1607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22241">
            <a:off x="766063" y="4494241"/>
            <a:ext cx="1887083" cy="21947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5439" b="73392" l="33000" r="61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995" t="23706" r="38595" b="26958"/>
          <a:stretch/>
        </p:blipFill>
        <p:spPr bwMode="auto">
          <a:xfrm rot="19276614">
            <a:off x="7192088" y="5013919"/>
            <a:ext cx="1680750" cy="1607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7779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95920" y="188640"/>
            <a:ext cx="675216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Тематичні розваги:</a:t>
            </a:r>
            <a:endParaRPr lang="ru-RU" sz="5400" b="1" cap="none" spc="0" dirty="0">
              <a:ln w="17780" cmpd="sng">
                <a:solidFill>
                  <a:srgbClr val="FF0000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089469"/>
            <a:ext cx="4100678" cy="26100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39"/>
          <a:stretch/>
        </p:blipFill>
        <p:spPr bwMode="auto">
          <a:xfrm>
            <a:off x="179512" y="3999355"/>
            <a:ext cx="4582585" cy="25953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15" r="8252" b="3864"/>
          <a:stretch/>
        </p:blipFill>
        <p:spPr bwMode="auto">
          <a:xfrm>
            <a:off x="4990978" y="1054476"/>
            <a:ext cx="3771548" cy="26675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981" t="4827" r="5981" b="4827"/>
          <a:stretch/>
        </p:blipFill>
        <p:spPr bwMode="auto">
          <a:xfrm>
            <a:off x="4932040" y="3999355"/>
            <a:ext cx="3830486" cy="25953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3800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88640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b="1" dirty="0" smtClean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Театралізація </a:t>
            </a:r>
            <a:r>
              <a:rPr lang="ru-RU" sz="3600" b="1" dirty="0" err="1" smtClean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казки</a:t>
            </a:r>
            <a:r>
              <a:rPr lang="ru-RU" sz="3600" b="1" dirty="0" smtClean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 </a:t>
            </a:r>
            <a:r>
              <a:rPr lang="ru-RU" sz="3600" b="1" dirty="0" err="1" smtClean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В.Сухомлинського</a:t>
            </a:r>
            <a:r>
              <a:rPr lang="ru-RU" sz="3600" b="1" dirty="0" smtClean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«</a:t>
            </a:r>
            <a:r>
              <a:rPr lang="ru-RU" sz="3600" b="1" dirty="0" err="1" smtClean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Вранці</a:t>
            </a:r>
            <a:r>
              <a:rPr lang="ru-RU" sz="3600" b="1" dirty="0" smtClean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на </a:t>
            </a:r>
            <a:r>
              <a:rPr lang="ru-RU" sz="3600" b="1" dirty="0" err="1" smtClean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пасіці</a:t>
            </a:r>
            <a:r>
              <a:rPr lang="ru-RU" sz="3600" b="1" dirty="0" smtClean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» (</a:t>
            </a:r>
            <a:r>
              <a:rPr lang="ru-RU" sz="3600" b="1" dirty="0" err="1" smtClean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старша</a:t>
            </a:r>
            <a:r>
              <a:rPr lang="ru-RU" sz="3600" b="1" dirty="0" smtClean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ru-RU" sz="3600" b="1" dirty="0" err="1" smtClean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група</a:t>
            </a:r>
            <a:r>
              <a:rPr lang="ru-RU" sz="3600" b="1" dirty="0" smtClean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):</a:t>
            </a:r>
            <a:endParaRPr lang="ru-RU" sz="3600" b="1" dirty="0">
              <a:ln w="17780" cmpd="sng">
                <a:solidFill>
                  <a:srgbClr val="FF0000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388968"/>
            <a:ext cx="3973793" cy="2980345"/>
          </a:xfrm>
          <a:prstGeom prst="rect">
            <a:avLst/>
          </a:prstGeom>
          <a:ln w="9525">
            <a:solidFill>
              <a:srgbClr val="FFC000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4478956"/>
            <a:ext cx="3207892" cy="2189896"/>
          </a:xfrm>
          <a:prstGeom prst="rect">
            <a:avLst/>
          </a:prstGeom>
          <a:ln w="9525">
            <a:solidFill>
              <a:srgbClr val="FFC000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382852"/>
            <a:ext cx="3048000" cy="2286000"/>
          </a:xfrm>
          <a:prstGeom prst="rect">
            <a:avLst/>
          </a:prstGeom>
          <a:ln w="9525">
            <a:solidFill>
              <a:srgbClr val="FFC000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901" b="98404" l="1241" r="9822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4906" y="1388969"/>
            <a:ext cx="3046090" cy="30460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9390" y="4447220"/>
            <a:ext cx="2053921" cy="23598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223" b="96387" l="9961" r="958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4" y="1374507"/>
            <a:ext cx="2993884" cy="2993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1781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71600" y="116632"/>
            <a:ext cx="773641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Співпраця з батьками:</a:t>
            </a:r>
            <a:endParaRPr lang="ru-RU" sz="5400" b="1" cap="none" spc="0" dirty="0">
              <a:ln w="17780" cmpd="sng">
                <a:solidFill>
                  <a:srgbClr val="FF0000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460" y="1039962"/>
            <a:ext cx="5610353" cy="2526977"/>
          </a:xfrm>
          <a:prstGeom prst="rect">
            <a:avLst/>
          </a:prstGeom>
          <a:ln w="9525">
            <a:solidFill>
              <a:srgbClr val="00B0F0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524" y="3690067"/>
            <a:ext cx="4633031" cy="2606080"/>
          </a:xfrm>
          <a:prstGeom prst="rect">
            <a:avLst/>
          </a:prstGeom>
          <a:ln w="9525">
            <a:solidFill>
              <a:srgbClr val="00B0F0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95"/>
          <a:stretch/>
        </p:blipFill>
        <p:spPr bwMode="auto">
          <a:xfrm>
            <a:off x="4914729" y="4077072"/>
            <a:ext cx="4049760" cy="2563155"/>
          </a:xfrm>
          <a:prstGeom prst="rect">
            <a:avLst/>
          </a:prstGeom>
          <a:ln w="9525">
            <a:solidFill>
              <a:srgbClr val="00B0F0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6755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43608" y="116632"/>
            <a:ext cx="726993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5400" b="1" cap="none" spc="0" dirty="0" smtClean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Проєктна діяльність:</a:t>
            </a:r>
            <a:endParaRPr lang="ru-RU" sz="5400" b="1" cap="none" spc="0" dirty="0">
              <a:ln w="17780" cmpd="sng">
                <a:solidFill>
                  <a:srgbClr val="FF0000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089"/>
          <a:stretch/>
        </p:blipFill>
        <p:spPr bwMode="auto">
          <a:xfrm>
            <a:off x="4836689" y="1069483"/>
            <a:ext cx="3935083" cy="2512029"/>
          </a:xfrm>
          <a:prstGeom prst="rect">
            <a:avLst/>
          </a:prstGeom>
          <a:ln w="38100" cap="sq">
            <a:solidFill>
              <a:schemeClr val="accent5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690" y="3788532"/>
            <a:ext cx="4092624" cy="2929380"/>
          </a:xfrm>
          <a:prstGeom prst="rect">
            <a:avLst/>
          </a:prstGeom>
          <a:ln w="38100" cap="sq">
            <a:solidFill>
              <a:srgbClr val="FFFF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5931" y="3788532"/>
            <a:ext cx="3905841" cy="2929380"/>
          </a:xfrm>
          <a:prstGeom prst="rect">
            <a:avLst/>
          </a:prstGeom>
          <a:ln w="38100" cap="sq">
            <a:solidFill>
              <a:srgbClr val="FFFF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6" name="Picture 2" descr="D:\Загрузки\339992775_3519495101708947_2455957346579491143_n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778" y="1039961"/>
            <a:ext cx="4024535" cy="2541551"/>
          </a:xfrm>
          <a:prstGeom prst="rect">
            <a:avLst/>
          </a:prstGeom>
          <a:ln w="38100" cap="sq">
            <a:solidFill>
              <a:srgbClr val="FA82BE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7486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188640"/>
            <a:ext cx="90364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b="1" dirty="0" smtClean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Презентація питання поглибленого вивчення перед колегами ЗДО:</a:t>
            </a:r>
            <a:endParaRPr lang="ru-RU" sz="3600" b="1" dirty="0">
              <a:ln w="17780" cmpd="sng">
                <a:solidFill>
                  <a:srgbClr val="FF0000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43"/>
          <a:stretch/>
        </p:blipFill>
        <p:spPr bwMode="auto">
          <a:xfrm>
            <a:off x="316391" y="1388969"/>
            <a:ext cx="2376264" cy="29832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218" b="6339"/>
          <a:stretch/>
        </p:blipFill>
        <p:spPr bwMode="auto">
          <a:xfrm>
            <a:off x="2658050" y="4421869"/>
            <a:ext cx="4176464" cy="24197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76"/>
          <a:stretch/>
        </p:blipFill>
        <p:spPr bwMode="auto">
          <a:xfrm>
            <a:off x="3779912" y="1422357"/>
            <a:ext cx="4752528" cy="29498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5166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Private\Downloads\1660865690_44-kartinkin-net-p-fon-dlya-portfolio-muzikalnogo-rukovoditel-4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389" y="0"/>
            <a:ext cx="9144000" cy="6858000"/>
          </a:xfrm>
          <a:prstGeom prst="rect">
            <a:avLst/>
          </a:prstGeom>
          <a:ln w="190500" cap="sq">
            <a:solidFill>
              <a:srgbClr val="FA82BE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9551" y="2085670"/>
            <a:ext cx="8311535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80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B05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Дякую за увагу!</a:t>
            </a:r>
            <a:endParaRPr lang="ru-RU" sz="80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00B05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9429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732593" y="116632"/>
            <a:ext cx="361829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Про мене:</a:t>
            </a:r>
            <a:endParaRPr lang="ru-RU" sz="5400" b="1" cap="none" spc="0" dirty="0">
              <a:ln w="17780" cmpd="sng">
                <a:solidFill>
                  <a:srgbClr val="FF0000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552" y="913344"/>
            <a:ext cx="3751384" cy="52852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5" name="TextBox 4"/>
          <p:cNvSpPr txBox="1"/>
          <p:nvPr/>
        </p:nvSpPr>
        <p:spPr>
          <a:xfrm>
            <a:off x="4103019" y="913344"/>
            <a:ext cx="493204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alt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Освіта: </a:t>
            </a:r>
            <a:r>
              <a:rPr lang="uk-UA" alt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повна вища,  Львівська державна музична академія імені М</a:t>
            </a:r>
            <a:r>
              <a:rPr lang="uk-UA" alt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В. Лисенка</a:t>
            </a:r>
            <a:r>
              <a:rPr lang="uk-UA" alt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alt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2005 р</a:t>
            </a:r>
            <a:r>
              <a:rPr lang="uk-UA" alt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Волинське державне училище культури і мистецтв </a:t>
            </a:r>
            <a:r>
              <a:rPr lang="uk-UA" alt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2000 р</a:t>
            </a:r>
            <a:r>
              <a:rPr lang="uk-UA" alt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uk-UA" alt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Спеціальність:</a:t>
            </a:r>
            <a:r>
              <a:rPr lang="uk-UA" alt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«Музичне мистецтво</a:t>
            </a:r>
            <a:r>
              <a:rPr lang="uk-UA" alt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uk-UA" alt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alt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Кваліфікація:</a:t>
            </a:r>
            <a:r>
              <a:rPr lang="uk-UA" alt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диригент хору, артист хору, викладач, </a:t>
            </a:r>
            <a:r>
              <a:rPr lang="uk-UA" alt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музики</a:t>
            </a:r>
            <a:r>
              <a:rPr lang="uk-UA" alt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k-UA" alt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alt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alt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Педагогічний стаж:</a:t>
            </a:r>
            <a:r>
              <a:rPr lang="uk-UA" alt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alt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22 роки.</a:t>
            </a:r>
            <a:r>
              <a:rPr lang="uk-UA" alt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alt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alt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посаді керівника музичного: </a:t>
            </a:r>
            <a:r>
              <a:rPr lang="uk-UA" alt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 років.</a:t>
            </a:r>
            <a:r>
              <a:rPr lang="uk-UA" alt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alt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alt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Нагороди:</a:t>
            </a:r>
            <a:r>
              <a:rPr lang="uk-UA" alt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грамота управління освіти Луцької міської ради «За сприяння творчого розвитку дитячої особистості, виховання естетичного </a:t>
            </a:r>
            <a:r>
              <a:rPr lang="uk-UA" alt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смаку та </a:t>
            </a:r>
            <a:r>
              <a:rPr lang="uk-UA" alt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результативну роботу в конкурсі «музична скарбничка» Наказ від 27.05.2013.р. №360-од.; грамота управління освіти Луцької міської ради «за участь в огляді-конкурсі «музична скарбничка» наказ від 30.04.2015.р. Наказ №53-з.; грамота </a:t>
            </a:r>
            <a:r>
              <a:rPr lang="uk-UA" alt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 </a:t>
            </a:r>
            <a:r>
              <a:rPr lang="uk-UA" alt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освіти Луцької міської ради «За розвиток музичних здібностей у дітей дошкільного віку з нагоди Дня дошкілля» Наказ №111-з від 08.09.2015.р.; </a:t>
            </a:r>
            <a:r>
              <a:rPr lang="ru-RU" alt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грамота-</a:t>
            </a:r>
            <a:r>
              <a:rPr lang="ru-RU" alt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подяка</a:t>
            </a:r>
            <a:r>
              <a:rPr lang="ru-RU" alt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alt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правління</a:t>
            </a:r>
            <a:r>
              <a:rPr lang="ru-RU" alt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освіти Луцької міської ради міської організації Профспілки працівників освіти і науки «За активну участь у ІІІ обласному огляді-конкурсі колективів художньої </a:t>
            </a:r>
            <a:r>
              <a:rPr lang="ru-RU" alt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самодіяльності</a:t>
            </a:r>
            <a:r>
              <a:rPr lang="ru-RU" alt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uk-UA" alt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alt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Проходження курсової перепідготовки:</a:t>
            </a:r>
            <a:r>
              <a:rPr lang="uk-UA" alt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місце – ВІІППО, листопад </a:t>
            </a:r>
            <a:r>
              <a:rPr lang="uk-UA" alt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2015року; березень 2023 р.</a:t>
            </a:r>
            <a:r>
              <a:rPr lang="uk-UA" alt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alt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alt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Атестація:</a:t>
            </a:r>
            <a:r>
              <a:rPr lang="uk-UA" alt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2011 </a:t>
            </a:r>
            <a:r>
              <a:rPr lang="uk-UA" alt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рік –  встановлено </a:t>
            </a:r>
            <a:r>
              <a:rPr lang="uk-UA" alt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кваліфікаційну категорію </a:t>
            </a:r>
            <a:r>
              <a:rPr lang="uk-UA" alt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«Спеціаліст </a:t>
            </a:r>
            <a:r>
              <a:rPr lang="uk-UA" alt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категорії». </a:t>
            </a:r>
            <a:endParaRPr lang="uk-UA" alt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alt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2015-2016 рр.  –  підтверджено кваліфікаційну категорію «Спеціаліст І категорії».</a:t>
            </a:r>
            <a:endParaRPr lang="ru-RU" alt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69059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08799" y="0"/>
            <a:ext cx="493436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5400" b="1" cap="none" spc="0" dirty="0" smtClean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Мої нагороди:</a:t>
            </a:r>
            <a:endParaRPr lang="ru-RU" sz="5400" b="1" cap="none" spc="0" dirty="0">
              <a:ln w="17780" cmpd="sng">
                <a:solidFill>
                  <a:srgbClr val="FF0000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58" y="1268760"/>
            <a:ext cx="2425700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204222"/>
            <a:ext cx="2408237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268760"/>
            <a:ext cx="2408237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5763" y="2348880"/>
            <a:ext cx="2408237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2777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79712" y="188639"/>
            <a:ext cx="56166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b="1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Мої </a:t>
            </a:r>
            <a:r>
              <a:rPr lang="uk-UA" sz="5400" b="1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нагороди</a:t>
            </a:r>
            <a:r>
              <a:rPr lang="uk-UA" sz="4800" b="1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:</a:t>
            </a:r>
            <a:endParaRPr lang="ru-RU" sz="4800" b="1" dirty="0">
              <a:ln w="17780" cmpd="sng">
                <a:solidFill>
                  <a:srgbClr val="FF0000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4" t="3183" r="8349" b="4073"/>
          <a:stretch/>
        </p:blipFill>
        <p:spPr bwMode="auto">
          <a:xfrm>
            <a:off x="6800287" y="2404481"/>
            <a:ext cx="2242349" cy="34171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4" t="6875" r="8336"/>
          <a:stretch/>
        </p:blipFill>
        <p:spPr bwMode="auto">
          <a:xfrm>
            <a:off x="4354750" y="1678418"/>
            <a:ext cx="2445537" cy="355078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0" t="5866" r="7879" b="3286"/>
          <a:stretch/>
        </p:blipFill>
        <p:spPr bwMode="auto">
          <a:xfrm>
            <a:off x="2251511" y="2408138"/>
            <a:ext cx="2272146" cy="342991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6" t="3388" r="4721" b="23"/>
          <a:stretch/>
        </p:blipFill>
        <p:spPr bwMode="auto">
          <a:xfrm>
            <a:off x="112199" y="1661830"/>
            <a:ext cx="2299561" cy="356736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4168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Private\Downloads\1660865715_61-kartinkin-net-p-fon-dlya-portfolio-muzikalnogo-rukovoditel-6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9" y="0"/>
            <a:ext cx="9135721" cy="7055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71600" y="116632"/>
            <a:ext cx="693170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Моє життєве кредо:</a:t>
            </a:r>
            <a:endParaRPr lang="ru-RU" sz="5400" b="1" cap="none" spc="0" dirty="0">
              <a:ln w="17780" cmpd="sng">
                <a:solidFill>
                  <a:srgbClr val="FF0000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75656" y="1988840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 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9986" y="1556792"/>
            <a:ext cx="5256584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в радості і в горі - душа завжди співає.</a:t>
            </a:r>
          </a:p>
          <a:p>
            <a:pPr algn="ctr"/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 пісні щастя гіркне і туга не минає.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4951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47664" y="116632"/>
            <a:ext cx="649729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Девіз моєї роботи:</a:t>
            </a:r>
            <a:endParaRPr lang="ru-RU" sz="5400" b="1" cap="none" spc="0" dirty="0">
              <a:ln w="17780" cmpd="sng">
                <a:solidFill>
                  <a:srgbClr val="FF0000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12212" y="1196752"/>
            <a:ext cx="637215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– педагог;</a:t>
            </a:r>
          </a:p>
          <a:p>
            <a:pPr algn="ctr"/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– любов і відданість, віра і терпіння;</a:t>
            </a:r>
          </a:p>
          <a:p>
            <a:pPr algn="ctr"/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– радість і співрадість;</a:t>
            </a:r>
          </a:p>
          <a:p>
            <a:pPr algn="ctr"/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– істина і серце, совість і шляхетність;</a:t>
            </a:r>
          </a:p>
          <a:p>
            <a:pPr algn="ctr"/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– той хто шукає і той хто дарує;</a:t>
            </a:r>
          </a:p>
          <a:p>
            <a:pPr algn="ctr"/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– учитель і учень, вихователь і вихованець;</a:t>
            </a:r>
          </a:p>
          <a:p>
            <a:pPr algn="ctr"/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– притулок дитинства;</a:t>
            </a:r>
          </a:p>
          <a:p>
            <a:pPr algn="ctr"/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– усмішка майбутнього і смолоскип сущого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C:\Users\Slimshady\Desktop\веселка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32754">
            <a:off x="-38137" y="4306230"/>
            <a:ext cx="5850916" cy="2282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4089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65256" y="116632"/>
            <a:ext cx="8084264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</a:rPr>
              <a:t>Питання поглибленого </a:t>
            </a:r>
          </a:p>
          <a:p>
            <a:pPr algn="ctr"/>
            <a:r>
              <a:rPr lang="ru-RU" sz="5400" b="1" cap="none" spc="0" dirty="0" smtClean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</a:rPr>
              <a:t>опрацювання:</a:t>
            </a:r>
            <a:endParaRPr lang="ru-RU" sz="5400" b="1" cap="none" spc="0" dirty="0">
              <a:ln w="17780" cmpd="sng">
                <a:solidFill>
                  <a:srgbClr val="FF0000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1772816"/>
            <a:ext cx="8928992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«Музично-пластична 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імпровізація як елемент розвитку в дітей навичок сприймання </a:t>
            </a: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музики»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08"/>
          <a:stretch/>
        </p:blipFill>
        <p:spPr bwMode="auto">
          <a:xfrm>
            <a:off x="2269486" y="2996952"/>
            <a:ext cx="3960440" cy="3474419"/>
          </a:xfrm>
          <a:prstGeom prst="rect">
            <a:avLst/>
          </a:prstGeom>
          <a:ln w="88900" cap="sq" cmpd="thickThin">
            <a:solidFill>
              <a:srgbClr val="FA82BE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/>
        </p:spPr>
      </p:pic>
    </p:spTree>
    <p:extLst>
      <p:ext uri="{BB962C8B-B14F-4D97-AF65-F5344CB8AC3E}">
        <p14:creationId xmlns:p14="http://schemas.microsoft.com/office/powerpoint/2010/main" val="1309959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8612" y="2464"/>
            <a:ext cx="4541628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Участь в методичних </a:t>
            </a:r>
          </a:p>
          <a:p>
            <a:pPr algn="ctr"/>
            <a:r>
              <a:rPr lang="ru-RU" sz="3200" b="1" cap="none" spc="0" dirty="0" smtClean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заходах ЗДО:</a:t>
            </a:r>
            <a:endParaRPr lang="ru-RU" sz="3200" b="1" cap="none" spc="0" dirty="0">
              <a:ln w="17780" cmpd="sng">
                <a:solidFill>
                  <a:srgbClr val="FF0000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00" t="8684" r="12825" b="5636"/>
          <a:stretch/>
        </p:blipFill>
        <p:spPr bwMode="auto">
          <a:xfrm>
            <a:off x="179512" y="1214598"/>
            <a:ext cx="3195021" cy="27754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1395" y="1378199"/>
            <a:ext cx="5440604" cy="2448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4182296"/>
            <a:ext cx="5498526" cy="24743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val="3746608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116632"/>
            <a:ext cx="9036496" cy="187743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7780" cmpd="sng">
                  <a:solidFill>
                    <a:srgbClr val="7030A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Участь у семінарі-практикумі</a:t>
            </a:r>
          </a:p>
          <a:p>
            <a:pPr algn="ctr"/>
            <a:r>
              <a:rPr lang="uk-UA" sz="24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«Формування естетичної культури дітей та учнівської молоді засобами хореографічного мистецтва у закладах загальної, середньої, позашкільної та дошкільної освіти»</a:t>
            </a:r>
            <a:endParaRPr lang="ru-RU" sz="2400" b="1" cap="none" spc="0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55" y="1994069"/>
            <a:ext cx="3261010" cy="23042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994069"/>
            <a:ext cx="3206454" cy="23042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4365493"/>
            <a:ext cx="4033791" cy="23490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6074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Составная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239</TotalTime>
  <Words>261</Words>
  <Application>Microsoft Office PowerPoint</Application>
  <PresentationFormat>Экран (4:3)</PresentationFormat>
  <Paragraphs>43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Private</dc:creator>
  <cp:lastModifiedBy>Private</cp:lastModifiedBy>
  <cp:revision>33</cp:revision>
  <dcterms:created xsi:type="dcterms:W3CDTF">2024-02-21T06:41:05Z</dcterms:created>
  <dcterms:modified xsi:type="dcterms:W3CDTF">2024-03-04T07:52:01Z</dcterms:modified>
</cp:coreProperties>
</file>