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320" r:id="rId2"/>
    <p:sldId id="321" r:id="rId3"/>
    <p:sldId id="322" r:id="rId4"/>
    <p:sldId id="323" r:id="rId5"/>
    <p:sldId id="324" r:id="rId6"/>
    <p:sldId id="325" r:id="rId7"/>
    <p:sldId id="326" r:id="rId8"/>
    <p:sldId id="329" r:id="rId9"/>
    <p:sldId id="328" r:id="rId10"/>
    <p:sldId id="330" r:id="rId11"/>
    <p:sldId id="331" r:id="rId12"/>
    <p:sldId id="332" r:id="rId13"/>
    <p:sldId id="333" r:id="rId14"/>
    <p:sldId id="334" r:id="rId15"/>
    <p:sldId id="335" r:id="rId16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BE5"/>
    <a:srgbClr val="66FF33"/>
    <a:srgbClr val="000099"/>
    <a:srgbClr val="009900"/>
    <a:srgbClr val="008000"/>
    <a:srgbClr val="D41CBE"/>
    <a:srgbClr val="1490DC"/>
    <a:srgbClr val="0EE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735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39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65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922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071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6567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960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581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303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674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003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312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61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424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147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558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98C48D-E5D2-4E44-AE25-8CFB709240B3}" type="datetimeFigureOut">
              <a:rPr lang="ru-RU" smtClean="0"/>
              <a:pPr>
                <a:defRPr/>
              </a:pPr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6F6FCA9-EDE0-408D-AB43-0F1F8590881C}" type="slidenum">
              <a:rPr lang="ru-RU" altLang="ru-RU" smtClean="0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419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29614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 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Луцької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</a:t>
            </a:r>
            <a:b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КЗ «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Луцький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 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ясла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-садок) № 35 </a:t>
            </a:r>
            <a:b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Луцької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ради»</a:t>
            </a:r>
            <a:br>
              <a:rPr lang="ru-RU" sz="20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3419872" y="1268761"/>
            <a:ext cx="547260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ln w="10541" cmpd="sng">
                <a:solidFill>
                  <a:srgbClr val="250BE5"/>
                </a:solidFill>
                <a:prstDash val="solid"/>
              </a:ln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4400" b="1" dirty="0">
              <a:ln w="10541" cmpd="sng">
                <a:solidFill>
                  <a:srgbClr val="250BE5"/>
                </a:solidFill>
                <a:prstDash val="solid"/>
              </a:ln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6000" b="1" dirty="0" err="1" smtClean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Портфоліо</a:t>
            </a:r>
            <a:r>
              <a:rPr lang="ru-RU" sz="6000" b="1" dirty="0" smtClean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 </a:t>
            </a:r>
            <a:endParaRPr lang="ru-RU" sz="6000" b="1" dirty="0">
              <a:ln w="10541" cmpd="sng">
                <a:solidFill>
                  <a:srgbClr val="250BE5"/>
                </a:solidFill>
                <a:prstDash val="solid"/>
              </a:ln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2800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                  </a:t>
            </a:r>
            <a:r>
              <a:rPr lang="uk-UA" sz="2800" b="1" dirty="0" smtClean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 </a:t>
            </a:r>
            <a:r>
              <a:rPr lang="uk-UA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вчителя-логопеда</a:t>
            </a:r>
            <a:endParaRPr lang="ru-RU" b="1" dirty="0">
              <a:ln w="10541" cmpd="sng">
                <a:solidFill>
                  <a:srgbClr val="250BE5"/>
                </a:solidFill>
                <a:prstDash val="solid"/>
              </a:ln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b="1" dirty="0">
                <a:ln w="10541" cmpd="sng">
                  <a:solidFill>
                    <a:srgbClr val="250BE5"/>
                  </a:solidFill>
                  <a:prstDash val="solid"/>
                </a:ln>
                <a:solidFill>
                  <a:srgbClr val="250BE5"/>
                </a:solidFill>
                <a:latin typeface="Monotype Corsiva" panose="03010101010201010101" pitchFamily="66" charset="0"/>
              </a:rPr>
              <a:t>                                    закладу дошкільної освіти №35</a:t>
            </a:r>
          </a:p>
          <a:p>
            <a:pPr algn="ctr"/>
            <a:r>
              <a:rPr lang="uk-UA" sz="2400" b="1" i="1" dirty="0">
                <a:solidFill>
                  <a:srgbClr val="250BE5"/>
                </a:solidFill>
                <a:latin typeface="Monotype Corsiva" panose="03010101010201010101" pitchFamily="66" charset="0"/>
              </a:rPr>
              <a:t>                   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83568" y="2276872"/>
            <a:ext cx="820891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i="1" dirty="0" smtClean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b="1" i="1" dirty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b="1" i="1" dirty="0" smtClean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b="1" i="1" dirty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b="1" i="1" dirty="0" smtClean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sz="3200" b="1" i="1" dirty="0" smtClean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uk-UA" sz="3200" b="1" i="1" dirty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3200" b="1" i="1" dirty="0" smtClean="0">
                <a:solidFill>
                  <a:srgbClr val="250BE5"/>
                </a:solidFill>
                <a:latin typeface="Monotype Corsiva" panose="03010101010201010101" pitchFamily="66" charset="0"/>
              </a:rPr>
              <a:t>Михальчук</a:t>
            </a:r>
            <a:endParaRPr lang="uk-UA" sz="3200" b="1" i="1" dirty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3200" b="1" i="1" dirty="0">
                <a:solidFill>
                  <a:srgbClr val="250BE5"/>
                </a:solidFill>
                <a:latin typeface="Monotype Corsiva" panose="03010101010201010101" pitchFamily="66" charset="0"/>
                <a:cs typeface="Times New Roman"/>
              </a:rPr>
              <a:t>                       Іванни</a:t>
            </a:r>
          </a:p>
          <a:p>
            <a:pPr algn="ctr"/>
            <a:r>
              <a:rPr lang="uk-UA" sz="3200" b="1" i="1" dirty="0">
                <a:solidFill>
                  <a:srgbClr val="250BE5"/>
                </a:solidFill>
                <a:latin typeface="Monotype Corsiva" panose="03010101010201010101" pitchFamily="66" charset="0"/>
                <a:cs typeface="Times New Roman"/>
              </a:rPr>
              <a:t>                       </a:t>
            </a:r>
            <a:r>
              <a:rPr lang="uk-UA" sz="3200" b="1" i="1" dirty="0" smtClean="0">
                <a:solidFill>
                  <a:srgbClr val="250BE5"/>
                </a:solidFill>
                <a:latin typeface="Monotype Corsiva" panose="03010101010201010101" pitchFamily="66" charset="0"/>
                <a:cs typeface="Times New Roman"/>
              </a:rPr>
              <a:t>Олександрівни</a:t>
            </a:r>
            <a:endParaRPr lang="ru-RU" sz="3200" b="1" i="1" dirty="0">
              <a:solidFill>
                <a:srgbClr val="250BE5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800" b="1" dirty="0">
              <a:ln w="10541" cmpd="sng">
                <a:solidFill>
                  <a:srgbClr val="250BE5"/>
                </a:solidFill>
                <a:prstDash val="solid"/>
              </a:ln>
              <a:solidFill>
                <a:srgbClr val="250BE5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2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707904" y="1242132"/>
            <a:ext cx="5256584" cy="2546908"/>
          </a:xfrm>
        </p:spPr>
        <p:txBody>
          <a:bodyPr>
            <a:normAutofit/>
          </a:bodyPr>
          <a:lstStyle/>
          <a:p>
            <a:pPr algn="r"/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1.Масаж «колючою кулькою» Су-джок;</a:t>
            </a:r>
          </a:p>
          <a:p>
            <a:pPr algn="r"/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2.Масаж гумовими м’ячиками з шипами;</a:t>
            </a:r>
          </a:p>
          <a:p>
            <a:pPr algn="r"/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3.Кочення твердого м’ячика по зовнішній </a:t>
            </a:r>
            <a:endParaRPr lang="uk-UA" i="1" dirty="0" smtClean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i="1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стороні кисті;</a:t>
            </a:r>
          </a:p>
          <a:p>
            <a:pPr algn="r"/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4.Легке поколювання подушечок пальців;</a:t>
            </a:r>
          </a:p>
          <a:p>
            <a:pPr algn="r"/>
            <a:r>
              <a:rPr lang="uk-UA" i="1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5.Масаж еластичним кільцем.</a:t>
            </a:r>
            <a:endParaRPr lang="ru-RU" i="1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uk-UA" dirty="0">
              <a:solidFill>
                <a:srgbClr val="250BE5"/>
              </a:solidFill>
            </a:endParaRPr>
          </a:p>
        </p:txBody>
      </p:sp>
      <p:grpSp>
        <p:nvGrpSpPr>
          <p:cNvPr id="4" name="Группа 9"/>
          <p:cNvGrpSpPr/>
          <p:nvPr/>
        </p:nvGrpSpPr>
        <p:grpSpPr>
          <a:xfrm>
            <a:off x="0" y="260648"/>
            <a:ext cx="8964488" cy="936104"/>
            <a:chOff x="0" y="260648"/>
            <a:chExt cx="8964488" cy="936104"/>
          </a:xfrm>
        </p:grpSpPr>
        <p:sp>
          <p:nvSpPr>
            <p:cNvPr id="5" name="Лента лицом вверх 10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05472" y="306028"/>
              <a:ext cx="4752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РОБОТА З ДІТЬМИ</a:t>
              </a:r>
              <a:endParaRPr lang="ru-RU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7"/>
            <a:ext cx="3456384" cy="2588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69687"/>
            <a:ext cx="3933818" cy="2838693"/>
          </a:xfrm>
          <a:prstGeom prst="rect">
            <a:avLst/>
          </a:prstGeom>
        </p:spPr>
      </p:pic>
      <p:pic>
        <p:nvPicPr>
          <p:cNvPr id="10" name="Місце для вмісту 3">
            <a:extLst>
              <a:ext uri="{FF2B5EF4-FFF2-40B4-BE49-F238E27FC236}">
                <a16:creationId xmlns:a16="http://schemas.microsoft.com/office/drawing/2014/main" id="{84C6B3C0-2E4A-40AE-97A0-BD453AF76B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r="9231"/>
          <a:stretch/>
        </p:blipFill>
        <p:spPr>
          <a:xfrm>
            <a:off x="4495715" y="4017043"/>
            <a:ext cx="4252749" cy="282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2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95257E-3A27-4B33-A03A-2CCEEF2D2B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427" y="1697655"/>
            <a:ext cx="3503492" cy="1970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" r="19404"/>
          <a:stretch/>
        </p:blipFill>
        <p:spPr>
          <a:xfrm>
            <a:off x="6155462" y="-22240"/>
            <a:ext cx="2881034" cy="208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2"/>
          <a:stretch/>
        </p:blipFill>
        <p:spPr>
          <a:xfrm>
            <a:off x="3496064" y="3701676"/>
            <a:ext cx="2084047" cy="30607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" y="3206446"/>
            <a:ext cx="2063407" cy="35559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1" b="10196"/>
          <a:stretch/>
        </p:blipFill>
        <p:spPr>
          <a:xfrm>
            <a:off x="6569370" y="3068960"/>
            <a:ext cx="2390279" cy="35010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r="13776" b="10800"/>
          <a:stretch/>
        </p:blipFill>
        <p:spPr>
          <a:xfrm>
            <a:off x="233721" y="-11330"/>
            <a:ext cx="2808312" cy="223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0920"/>
            <a:ext cx="2616398" cy="40964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0" r="10800" b="17451"/>
          <a:stretch/>
        </p:blipFill>
        <p:spPr>
          <a:xfrm>
            <a:off x="3323687" y="0"/>
            <a:ext cx="2593203" cy="3888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2" t="5249" r="8534" b="12851"/>
          <a:stretch/>
        </p:blipFill>
        <p:spPr>
          <a:xfrm>
            <a:off x="6228643" y="22421"/>
            <a:ext cx="2636980" cy="41949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 r="5113"/>
          <a:stretch/>
        </p:blipFill>
        <p:spPr>
          <a:xfrm>
            <a:off x="306458" y="4315877"/>
            <a:ext cx="4313830" cy="24208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t="-1001" r="2351" b="1001"/>
          <a:stretch/>
        </p:blipFill>
        <p:spPr>
          <a:xfrm>
            <a:off x="4932040" y="4217376"/>
            <a:ext cx="4092761" cy="254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99592" y="1242132"/>
            <a:ext cx="7634809" cy="2402892"/>
          </a:xfrm>
        </p:spPr>
        <p:txBody>
          <a:bodyPr>
            <a:normAutofit fontScale="92500" lnSpcReduction="20000"/>
          </a:bodyPr>
          <a:lstStyle/>
          <a:p>
            <a:pPr indent="0" algn="ctr">
              <a:buNone/>
            </a:pPr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</a:t>
            </a:r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теоретичної та практичної </a:t>
            </a:r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допомоги: </a:t>
            </a:r>
            <a:endParaRPr lang="uk-UA" dirty="0" smtClean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ctr"/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есіди</a:t>
            </a:r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лекції.</a:t>
            </a:r>
          </a:p>
          <a:p>
            <a:pPr indent="542925" algn="ctr"/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 дверей.</a:t>
            </a:r>
          </a:p>
          <a:p>
            <a:pPr indent="542925" algn="ctr"/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Батьківські </a:t>
            </a:r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uk-UA" sz="14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ctr"/>
            <a:r>
              <a:rPr lang="uk-UA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Консультація для </a:t>
            </a:r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батьків.</a:t>
            </a:r>
          </a:p>
          <a:p>
            <a:pPr indent="542925" algn="ctr"/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 класи</a:t>
            </a:r>
          </a:p>
          <a:p>
            <a:pPr indent="542925" algn="ctr"/>
            <a:r>
              <a:rPr lang="uk-UA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Логопедичні мости</a:t>
            </a:r>
            <a:endParaRPr lang="uk-UA" dirty="0"/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1945201" y="624110"/>
            <a:ext cx="658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 та ОТА </a:t>
            </a:r>
            <a:r>
              <a:rPr lang="uk-UA" sz="28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 БАТЬКАМИ</a:t>
            </a:r>
            <a:endParaRPr lang="ru-RU" sz="28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0" y="260648"/>
            <a:ext cx="8964488" cy="936104"/>
            <a:chOff x="0" y="260648"/>
            <a:chExt cx="8964488" cy="936104"/>
          </a:xfrm>
        </p:grpSpPr>
        <p:sp>
          <p:nvSpPr>
            <p:cNvPr id="6" name="Лента лицом вверх 9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05472" y="306028"/>
              <a:ext cx="4752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РОБОТА З БАТЬКАМИ</a:t>
              </a:r>
              <a:endParaRPr lang="ru-RU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4"/>
          <a:stretch/>
        </p:blipFill>
        <p:spPr>
          <a:xfrm>
            <a:off x="894464" y="3681746"/>
            <a:ext cx="3600400" cy="22981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5"/>
          <a:stretch/>
        </p:blipFill>
        <p:spPr>
          <a:xfrm>
            <a:off x="4739816" y="3681746"/>
            <a:ext cx="3544283" cy="238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3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1"/>
          <a:stretch/>
        </p:blipFill>
        <p:spPr>
          <a:xfrm>
            <a:off x="200750" y="238554"/>
            <a:ext cx="4623817" cy="2750032"/>
          </a:xfrm>
          <a:prstGeom prst="rect">
            <a:avLst/>
          </a:prstGeom>
        </p:spPr>
      </p:pic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3"/>
          <a:stretch/>
        </p:blipFill>
        <p:spPr>
          <a:xfrm>
            <a:off x="215825" y="3570750"/>
            <a:ext cx="4173570" cy="273856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5"/>
          <a:stretch/>
        </p:blipFill>
        <p:spPr>
          <a:xfrm>
            <a:off x="4499992" y="3573016"/>
            <a:ext cx="4475989" cy="28083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2"/>
          <a:stretch/>
        </p:blipFill>
        <p:spPr>
          <a:xfrm>
            <a:off x="4938740" y="238554"/>
            <a:ext cx="4016586" cy="271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/>
          <p:nvPr/>
        </p:nvGrpSpPr>
        <p:grpSpPr>
          <a:xfrm>
            <a:off x="179512" y="1268760"/>
            <a:ext cx="8964488" cy="2592288"/>
            <a:chOff x="0" y="260648"/>
            <a:chExt cx="8964488" cy="936104"/>
          </a:xfrm>
        </p:grpSpPr>
        <p:sp>
          <p:nvSpPr>
            <p:cNvPr id="5" name="Лента лицом вверх 9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69262" y="321574"/>
              <a:ext cx="4752528" cy="700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Дякую за увагу!</a:t>
              </a:r>
            </a:p>
            <a:p>
              <a:pPr algn="ctr"/>
              <a:endParaRPr lang="uk-UA" sz="40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uk-UA" sz="4000" b="1" dirty="0" smtClean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Успіхів вам!!!</a:t>
              </a:r>
              <a:endParaRPr lang="ru-RU" sz="40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90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rgbClr val="250BE5"/>
                </a:solidFill>
                <a:latin typeface="Monotype Corsiva" panose="03010101010201010101" pitchFamily="66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Розкажу про себе</a:t>
            </a:r>
            <a:endParaRPr lang="uk-UA" sz="4000" b="1" dirty="0">
              <a:solidFill>
                <a:srgbClr val="250BE5"/>
              </a:solidFill>
              <a:latin typeface="Monotype Corsiva" panose="03010101010201010101" pitchFamily="66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980728"/>
            <a:ext cx="8568951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/>
              <a:t>   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Прізвище:</a:t>
            </a:r>
            <a:r>
              <a:rPr lang="uk-UA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b="1" i="1" dirty="0" smtClean="0">
                <a:solidFill>
                  <a:srgbClr val="250BE5"/>
                </a:solidFill>
              </a:rPr>
              <a:t>Михальчук</a:t>
            </a:r>
          </a:p>
          <a:p>
            <a:pPr marL="0" indent="0">
              <a:buNone/>
            </a:pP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Ім’я :               </a:t>
            </a:r>
            <a:r>
              <a:rPr lang="uk-UA" b="1" i="1" dirty="0" smtClean="0">
                <a:solidFill>
                  <a:srgbClr val="250BE5"/>
                </a:solidFill>
              </a:rPr>
              <a:t>Іванна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батькові: </a:t>
            </a:r>
            <a:r>
              <a:rPr lang="uk-UA" b="1" i="1" dirty="0" smtClean="0">
                <a:solidFill>
                  <a:srgbClr val="250BE5"/>
                </a:solidFill>
              </a:rPr>
              <a:t>Олександрівна</a:t>
            </a:r>
          </a:p>
          <a:p>
            <a:pPr marL="0" indent="542925">
              <a:buNone/>
            </a:pPr>
            <a:r>
              <a:rPr lang="uk-UA" dirty="0" smtClean="0"/>
              <a:t>                                                         </a:t>
            </a:r>
            <a:r>
              <a:rPr lang="uk-UA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</a:t>
            </a:r>
            <a:r>
              <a:rPr lang="uk-UA" sz="1900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Кам’янець- </a:t>
            </a:r>
            <a:r>
              <a:rPr lang="uk-UA" sz="1900" i="1" dirty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Подільський </a:t>
            </a:r>
            <a:endParaRPr lang="uk-UA" sz="1900" i="1" dirty="0" smtClean="0">
              <a:solidFill>
                <a:srgbClr val="250BE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42925" algn="r">
              <a:buNone/>
            </a:pPr>
            <a:r>
              <a:rPr lang="uk-UA" sz="1900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національний </a:t>
            </a:r>
            <a:r>
              <a:rPr lang="uk-UA" sz="1900" i="1" dirty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університет (</a:t>
            </a:r>
            <a:r>
              <a:rPr lang="uk-UA" sz="1900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2008р)</a:t>
            </a:r>
          </a:p>
          <a:p>
            <a:pPr marL="0" indent="542925">
              <a:buNone/>
            </a:pPr>
            <a:r>
              <a:rPr lang="uk-UA" b="1" i="1" dirty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Спеціальність: </a:t>
            </a:r>
            <a:r>
              <a:rPr lang="uk-UA" sz="1900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Дефектологія</a:t>
            </a:r>
            <a:endParaRPr lang="uk-UA" sz="1900" i="1" dirty="0">
              <a:solidFill>
                <a:srgbClr val="250BE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42925">
              <a:buFont typeface="Arial" charset="0"/>
              <a:buNone/>
            </a:pPr>
            <a:r>
              <a:rPr lang="uk-UA" b="1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Кваліфікація</a:t>
            </a:r>
            <a:r>
              <a:rPr lang="uk-UA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1900" i="1" dirty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вчитель шкіл для дітей </a:t>
            </a:r>
            <a:endParaRPr lang="uk-UA" sz="1900" i="1" dirty="0" smtClean="0">
              <a:solidFill>
                <a:srgbClr val="250BE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42925" algn="r">
              <a:buFont typeface="Arial" charset="0"/>
              <a:buNone/>
            </a:pPr>
            <a:r>
              <a:rPr lang="uk-UA" sz="1900" i="1" dirty="0" smtClean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900" i="1" dirty="0">
                <a:solidFill>
                  <a:srgbClr val="250BE5"/>
                </a:solidFill>
                <a:latin typeface="Times New Roman" pitchFamily="18" charset="0"/>
                <a:cs typeface="Times New Roman" pitchFamily="18" charset="0"/>
              </a:rPr>
              <a:t>порушенням мовлення, логопед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/>
              <a:t> 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стаж: </a:t>
            </a:r>
            <a:r>
              <a:rPr lang="uk-UA" i="1" dirty="0" smtClean="0">
                <a:solidFill>
                  <a:srgbClr val="250BE5"/>
                </a:solidFill>
              </a:rPr>
              <a:t>20</a:t>
            </a:r>
            <a:r>
              <a:rPr lang="uk-UA" i="1" dirty="0" smtClean="0">
                <a:solidFill>
                  <a:srgbClr val="250BE5"/>
                </a:solidFill>
              </a:rPr>
              <a:t> </a:t>
            </a:r>
            <a:r>
              <a:rPr lang="uk-UA" i="1" dirty="0" smtClean="0">
                <a:solidFill>
                  <a:srgbClr val="250BE5"/>
                </a:solidFill>
              </a:rPr>
              <a:t>років</a:t>
            </a:r>
          </a:p>
          <a:p>
            <a:pPr marL="0" indent="0">
              <a:buNone/>
            </a:pPr>
            <a:r>
              <a:rPr lang="uk-UA" dirty="0" smtClean="0"/>
              <a:t>                                                               </a:t>
            </a:r>
            <a:r>
              <a:rPr lang="uk-UA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займаній посаді: </a:t>
            </a:r>
            <a:r>
              <a:rPr lang="uk-UA" i="1" dirty="0">
                <a:solidFill>
                  <a:srgbClr val="250BE5"/>
                </a:solidFill>
              </a:rPr>
              <a:t>7</a:t>
            </a:r>
            <a:r>
              <a:rPr lang="uk-UA" i="1" dirty="0" smtClean="0">
                <a:solidFill>
                  <a:srgbClr val="250BE5"/>
                </a:solidFill>
              </a:rPr>
              <a:t> </a:t>
            </a:r>
            <a:r>
              <a:rPr lang="uk-UA" i="1" dirty="0" smtClean="0">
                <a:solidFill>
                  <a:srgbClr val="250BE5"/>
                </a:solidFill>
              </a:rPr>
              <a:t>років</a:t>
            </a:r>
          </a:p>
          <a:p>
            <a:pPr marL="0" indent="0">
              <a:buNone/>
            </a:pPr>
            <a:r>
              <a:rPr lang="uk-UA" dirty="0" smtClean="0"/>
              <a:t> 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 курсової перепідготовки: </a:t>
            </a:r>
          </a:p>
          <a:p>
            <a:pPr marL="0" indent="0" algn="r">
              <a:buNone/>
            </a:pPr>
            <a:r>
              <a:rPr lang="uk-UA" i="1" dirty="0" smtClean="0">
                <a:solidFill>
                  <a:srgbClr val="250BE5"/>
                </a:solidFill>
              </a:rPr>
              <a:t>ВІППО, травень 2024року</a:t>
            </a:r>
          </a:p>
          <a:p>
            <a:pPr marL="0" indent="0">
              <a:buNone/>
            </a:pPr>
            <a:r>
              <a:rPr lang="uk-UA" dirty="0" smtClean="0"/>
              <a:t>                                                                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Атестація: </a:t>
            </a:r>
            <a:r>
              <a:rPr lang="uk-UA" dirty="0" smtClean="0">
                <a:solidFill>
                  <a:srgbClr val="250BE5"/>
                </a:solidFill>
              </a:rPr>
              <a:t>2025 </a:t>
            </a:r>
            <a:r>
              <a:rPr lang="uk-UA" dirty="0" smtClean="0">
                <a:solidFill>
                  <a:srgbClr val="250BE5"/>
                </a:solidFill>
              </a:rPr>
              <a:t>рік</a:t>
            </a:r>
            <a:r>
              <a:rPr lang="uk-UA" dirty="0"/>
              <a:t>,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>
                <a:solidFill>
                  <a:srgbClr val="250BE5"/>
                </a:solidFill>
              </a:rPr>
              <a:t>                                                                                 присвоєно  </a:t>
            </a:r>
            <a:r>
              <a:rPr lang="uk-UA" i="1" dirty="0">
                <a:solidFill>
                  <a:srgbClr val="250BE5"/>
                </a:solidFill>
              </a:rPr>
              <a:t>кваліфікаційну </a:t>
            </a:r>
            <a:endParaRPr lang="uk-UA" i="1" dirty="0" smtClean="0">
              <a:solidFill>
                <a:srgbClr val="250BE5"/>
              </a:solidFill>
            </a:endParaRPr>
          </a:p>
          <a:p>
            <a:pPr marL="0" indent="0">
              <a:buNone/>
            </a:pPr>
            <a:r>
              <a:rPr lang="uk-UA" i="1" dirty="0" smtClean="0">
                <a:solidFill>
                  <a:srgbClr val="250BE5"/>
                </a:solidFill>
              </a:rPr>
              <a:t>                                                                                  категорію спеціаліст </a:t>
            </a:r>
            <a:r>
              <a:rPr lang="uk-UA" i="1" dirty="0" smtClean="0">
                <a:solidFill>
                  <a:srgbClr val="250BE5"/>
                </a:solidFill>
              </a:rPr>
              <a:t>І </a:t>
            </a:r>
            <a:r>
              <a:rPr lang="uk-UA" i="1" dirty="0" smtClean="0">
                <a:solidFill>
                  <a:srgbClr val="250BE5"/>
                </a:solidFill>
              </a:rPr>
              <a:t>категорії</a:t>
            </a:r>
            <a:endParaRPr lang="uk-UA" i="1" dirty="0">
              <a:solidFill>
                <a:srgbClr val="250BE5"/>
              </a:solidFill>
            </a:endParaRPr>
          </a:p>
          <a:p>
            <a:pPr marL="0" indent="0">
              <a:buNone/>
            </a:pPr>
            <a:endParaRPr lang="uk-UA" i="1" dirty="0">
              <a:solidFill>
                <a:srgbClr val="250BE5"/>
              </a:solidFill>
            </a:endParaRPr>
          </a:p>
          <a:p>
            <a:pPr marL="0" indent="0">
              <a:buNone/>
            </a:pPr>
            <a:endParaRPr lang="uk-UA" i="1" dirty="0" smtClean="0">
              <a:solidFill>
                <a:srgbClr val="250BE5"/>
              </a:solidFill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EB37288-A141-4087-A13C-BA54D1F7DF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1"/>
          <a:stretch/>
        </p:blipFill>
        <p:spPr>
          <a:xfrm>
            <a:off x="238538" y="1268760"/>
            <a:ext cx="3419872" cy="41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4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27584" y="1196752"/>
            <a:ext cx="8136903" cy="504056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«Нам потрібне терпіння,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щоб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змінити те,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можна змінити,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мужність ,</a:t>
            </a: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щоб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знести те,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можна </a:t>
            </a: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змінити </a:t>
            </a: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мудрість,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щоб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відрізнити перше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другого»</a:t>
            </a:r>
            <a:endParaRPr lang="ru-RU" sz="2800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2800" dirty="0"/>
          </a:p>
        </p:txBody>
      </p:sp>
      <p:grpSp>
        <p:nvGrpSpPr>
          <p:cNvPr id="4" name="Группа 8"/>
          <p:cNvGrpSpPr/>
          <p:nvPr/>
        </p:nvGrpSpPr>
        <p:grpSpPr>
          <a:xfrm>
            <a:off x="0" y="260648"/>
            <a:ext cx="8964488" cy="936104"/>
            <a:chOff x="0" y="260648"/>
            <a:chExt cx="8964488" cy="936104"/>
          </a:xfrm>
        </p:grpSpPr>
        <p:sp>
          <p:nvSpPr>
            <p:cNvPr id="5" name="Лента лицом вверх 9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67744" y="262356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6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ЖИТТЄВЕ</a:t>
              </a:r>
              <a:r>
                <a:rPr lang="uk-UA" sz="3600" b="1" dirty="0">
                  <a:solidFill>
                    <a:srgbClr val="00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uk-UA" sz="36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КРЕДО</a:t>
              </a:r>
              <a:endParaRPr lang="ru-RU" sz="36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817"/>
            <a:ext cx="3384376" cy="521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3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3569" y="1514834"/>
            <a:ext cx="7850832" cy="5226534"/>
          </a:xfrm>
        </p:spPr>
        <p:txBody>
          <a:bodyPr>
            <a:normAutofit/>
          </a:bodyPr>
          <a:lstStyle/>
          <a:p>
            <a:pPr marL="0" indent="806450" algn="r">
              <a:spcBef>
                <a:spcPts val="0"/>
              </a:spcBef>
              <a:buFont typeface="Arial" charset="0"/>
              <a:buNone/>
              <a:defRPr/>
            </a:pP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«Навчатись важко, </a:t>
            </a:r>
            <a:endParaRPr lang="uk-UA" sz="28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806450" algn="r">
              <a:spcBef>
                <a:spcPts val="0"/>
              </a:spcBef>
              <a:buFont typeface="Arial" charset="0"/>
              <a:buNone/>
              <a:defRPr/>
            </a:pP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навчить ще важче.</a:t>
            </a:r>
          </a:p>
          <a:p>
            <a:pPr marL="0" indent="806450" algn="r">
              <a:spcBef>
                <a:spcPts val="0"/>
              </a:spcBef>
              <a:buFont typeface="Arial" charset="0"/>
              <a:buNone/>
              <a:defRPr/>
            </a:pP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 не можеш зупинятись ти.</a:t>
            </a:r>
          </a:p>
          <a:p>
            <a:pPr marL="0" indent="806450" algn="r">
              <a:spcBef>
                <a:spcPts val="0"/>
              </a:spcBef>
              <a:buFont typeface="Arial" charset="0"/>
              <a:buNone/>
              <a:defRPr/>
            </a:pP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дітям </a:t>
            </a: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віддаєш усе найкраще,</a:t>
            </a:r>
          </a:p>
          <a:p>
            <a:pPr marL="0" indent="806450" algn="r">
              <a:spcBef>
                <a:spcPts val="0"/>
              </a:spcBef>
              <a:buFont typeface="Arial" charset="0"/>
              <a:buNone/>
              <a:defRPr/>
            </a:pPr>
            <a:r>
              <a:rPr lang="uk-UA" sz="28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 й сам сягнеш нової висоти»</a:t>
            </a:r>
            <a:endParaRPr lang="ru-RU" sz="2800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sz="2800" dirty="0"/>
          </a:p>
        </p:txBody>
      </p:sp>
      <p:grpSp>
        <p:nvGrpSpPr>
          <p:cNvPr id="4" name="Группа 8"/>
          <p:cNvGrpSpPr/>
          <p:nvPr/>
        </p:nvGrpSpPr>
        <p:grpSpPr>
          <a:xfrm>
            <a:off x="0" y="260648"/>
            <a:ext cx="8964488" cy="936104"/>
            <a:chOff x="0" y="260648"/>
            <a:chExt cx="8964488" cy="936104"/>
          </a:xfrm>
        </p:grpSpPr>
        <p:sp>
          <p:nvSpPr>
            <p:cNvPr id="5" name="Лента лицом вверх 9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67744" y="306028"/>
              <a:ext cx="43924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ПЕДАГОГІЧНЕ</a:t>
              </a:r>
              <a:r>
                <a:rPr lang="uk-UA" sz="2800" b="1" dirty="0">
                  <a:solidFill>
                    <a:srgbClr val="00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uk-UA" sz="2800" b="1" dirty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КРЕДО</a:t>
              </a:r>
              <a:endParaRPr lang="ru-RU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1"/>
          <a:stretch/>
        </p:blipFill>
        <p:spPr>
          <a:xfrm>
            <a:off x="5076056" y="4359641"/>
            <a:ext cx="3811482" cy="2346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7"/>
          <a:stretch/>
        </p:blipFill>
        <p:spPr>
          <a:xfrm>
            <a:off x="742765" y="3861048"/>
            <a:ext cx="3881528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71601" y="1556792"/>
            <a:ext cx="7562800" cy="435443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«Застосування су-джок терапії </a:t>
            </a:r>
            <a:endParaRPr lang="uk-UA" sz="2800" b="1" dirty="0" smtClean="0">
              <a:solidFill>
                <a:srgbClr val="250BE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dirty="0" smtClean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при </a:t>
            </a:r>
            <a:r>
              <a:rPr lang="uk-UA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корекції </a:t>
            </a:r>
            <a:endParaRPr lang="uk-UA" sz="2800" b="1" dirty="0" smtClean="0">
              <a:solidFill>
                <a:srgbClr val="250BE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sz="2800" b="1" dirty="0" smtClean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мовленнєвих </a:t>
            </a:r>
            <a:r>
              <a:rPr lang="uk-UA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порушень у дітей»</a:t>
            </a:r>
            <a:endParaRPr lang="uk-UA" sz="2800" dirty="0"/>
          </a:p>
        </p:txBody>
      </p:sp>
      <p:grpSp>
        <p:nvGrpSpPr>
          <p:cNvPr id="4" name="Группа 5"/>
          <p:cNvGrpSpPr/>
          <p:nvPr/>
        </p:nvGrpSpPr>
        <p:grpSpPr>
          <a:xfrm>
            <a:off x="0" y="260648"/>
            <a:ext cx="8964488" cy="999488"/>
            <a:chOff x="0" y="260648"/>
            <a:chExt cx="8964488" cy="999488"/>
          </a:xfrm>
        </p:grpSpPr>
        <p:sp>
          <p:nvSpPr>
            <p:cNvPr id="5" name="Лента лицом вверх 6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83569" y="306029"/>
              <a:ext cx="78508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 smtClean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ТЕМА</a:t>
              </a:r>
              <a:r>
                <a:rPr lang="uk-UA" sz="2800" b="1" dirty="0" smtClean="0">
                  <a:solidFill>
                    <a:srgbClr val="00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uk-UA" sz="2800" b="1" dirty="0" smtClean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МЕТОДИЧНОГО</a:t>
              </a:r>
              <a:r>
                <a:rPr lang="uk-UA" sz="2800" b="1" dirty="0" smtClean="0">
                  <a:solidFill>
                    <a:srgbClr val="00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uk-UA" sz="2800" b="1" dirty="0" smtClean="0">
                  <a:solidFill>
                    <a:srgbClr val="250BE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ПОШУКУ</a:t>
              </a:r>
              <a:endParaRPr lang="ru-RU" sz="2800" b="1" dirty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33" y="3734007"/>
            <a:ext cx="3960440" cy="29550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629F1F-B88B-493C-8FC0-1D03A6FED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0968"/>
            <a:ext cx="4668866" cy="262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5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Лента лицом вверх 6"/>
          <p:cNvSpPr>
            <a:spLocks noGrp="1"/>
          </p:cNvSpPr>
          <p:nvPr>
            <p:ph type="title"/>
          </p:nvPr>
        </p:nvSpPr>
        <p:spPr>
          <a:xfrm>
            <a:off x="107504" y="116633"/>
            <a:ext cx="9036496" cy="1440160"/>
          </a:xfrm>
          <a:prstGeom prst="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 і напрямки  роботи</a:t>
            </a:r>
            <a:r>
              <a:rPr lang="ru-RU" b="1" dirty="0" smtClean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250B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solidFill>
                <a:srgbClr val="250BE5"/>
              </a:solidFill>
            </a:endParaRPr>
          </a:p>
        </p:txBody>
      </p:sp>
      <p:sp>
        <p:nvSpPr>
          <p:cNvPr id="8" name="Прямоугольник 1"/>
          <p:cNvSpPr>
            <a:spLocks noGrp="1"/>
          </p:cNvSpPr>
          <p:nvPr>
            <p:ph idx="1"/>
          </p:nvPr>
        </p:nvSpPr>
        <p:spPr>
          <a:xfrm>
            <a:off x="251521" y="1700809"/>
            <a:ext cx="5976663" cy="4242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фонематичного слуху</a:t>
            </a:r>
            <a:endParaRPr lang="ru-RU" sz="28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Корекція </a:t>
            </a:r>
            <a:r>
              <a:rPr lang="uk-UA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звуковимови</a:t>
            </a:r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орієнтації у просторі;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лексико- </a:t>
            </a: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граматичної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мовленння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дрібної</a:t>
            </a:r>
            <a:r>
              <a:rPr lang="ru-RU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моторики.</a:t>
            </a:r>
          </a:p>
        </p:txBody>
      </p:sp>
      <p:pic>
        <p:nvPicPr>
          <p:cNvPr id="1028" name="Picture 4" descr="Змінилися реквізити для підтримки роботи ГО “Блакитний Птах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03" y="2060848"/>
            <a:ext cx="2789250" cy="412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8"/>
          <p:cNvGrpSpPr/>
          <p:nvPr/>
        </p:nvGrpSpPr>
        <p:grpSpPr>
          <a:xfrm>
            <a:off x="0" y="260648"/>
            <a:ext cx="8964488" cy="936104"/>
            <a:chOff x="0" y="260648"/>
            <a:chExt cx="8964488" cy="936104"/>
          </a:xfrm>
        </p:grpSpPr>
        <p:sp>
          <p:nvSpPr>
            <p:cNvPr id="5" name="Лента лицом вверх 9"/>
            <p:cNvSpPr/>
            <p:nvPr/>
          </p:nvSpPr>
          <p:spPr>
            <a:xfrm>
              <a:off x="0" y="260648"/>
              <a:ext cx="8964488" cy="936104"/>
            </a:xfrm>
            <a:prstGeom prst="ribbon2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250BE5"/>
                  </a:solidFill>
                </a:ln>
                <a:solidFill>
                  <a:srgbClr val="250BE5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05472" y="306028"/>
              <a:ext cx="4752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 dirty="0">
                  <a:solidFill>
                    <a:srgbClr val="00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РОБОТА З ПЕДАГОГАМИ</a:t>
              </a:r>
              <a:endParaRPr lang="ru-RU" sz="28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Прямоугольник 10"/>
          <p:cNvSpPr>
            <a:spLocks noGrp="1"/>
          </p:cNvSpPr>
          <p:nvPr>
            <p:ph idx="1"/>
          </p:nvPr>
        </p:nvSpPr>
        <p:spPr>
          <a:xfrm>
            <a:off x="539552" y="1412776"/>
            <a:ext cx="7994848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 педагогічної ради.</a:t>
            </a:r>
          </a:p>
          <a:p>
            <a:pPr indent="542925"/>
            <a:r>
              <a:rPr lang="uk-UA" sz="28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Проблемні столи.</a:t>
            </a:r>
            <a:endParaRPr lang="uk-UA" sz="28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/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 та групові консультації.</a:t>
            </a:r>
          </a:p>
          <a:p>
            <a:pPr indent="542925"/>
            <a:r>
              <a:rPr lang="uk-UA" sz="28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Кола ідей.</a:t>
            </a:r>
            <a:endParaRPr lang="uk-UA" sz="28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/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Семінари-практикуми.</a:t>
            </a:r>
          </a:p>
          <a:p>
            <a:pPr indent="542925"/>
            <a:r>
              <a:rPr lang="uk-UA" sz="2800" dirty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 години</a:t>
            </a:r>
            <a:r>
              <a:rPr lang="uk-UA" sz="28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42925"/>
            <a:r>
              <a:rPr lang="uk-UA" sz="2800" dirty="0" err="1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Квести</a:t>
            </a:r>
            <a:endParaRPr lang="uk-UA" sz="2800" dirty="0" smtClean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/>
            <a:r>
              <a:rPr lang="uk-UA" sz="28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Тренінги</a:t>
            </a:r>
          </a:p>
          <a:p>
            <a:pPr indent="542925"/>
            <a:r>
              <a:rPr lang="uk-UA" sz="2800" dirty="0" err="1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</a:t>
            </a:r>
            <a:r>
              <a:rPr lang="uk-UA" sz="2800" dirty="0" smtClean="0">
                <a:solidFill>
                  <a:srgbClr val="25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думок</a:t>
            </a:r>
          </a:p>
          <a:p>
            <a:pPr indent="542925"/>
            <a:endParaRPr lang="ru-RU" sz="2800" dirty="0">
              <a:solidFill>
                <a:srgbClr val="25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2BF8AB6-0BC2-472A-92B2-0B2AB5DE7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315" y="4504423"/>
            <a:ext cx="3851783" cy="21649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3C8C9-DF76-412A-B4D7-7CAF797952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76" y="116632"/>
            <a:ext cx="3720762" cy="20929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DFB4AE-CABC-4C0C-AB65-98318BEFEC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70" y="2276872"/>
            <a:ext cx="3840426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00" b="26901"/>
          <a:stretch/>
        </p:blipFill>
        <p:spPr>
          <a:xfrm>
            <a:off x="251520" y="1318606"/>
            <a:ext cx="3440981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60324D9-A7A1-4673-B186-CADFD9D17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05773"/>
            <a:ext cx="4232530" cy="23762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343B87-CECE-4A90-8B46-F0CB3EF29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537" y="260648"/>
            <a:ext cx="3744418" cy="2808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C1957C-8368-44E5-AEC3-4687673023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3840428" cy="28803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6F5713-A8A7-484C-A2D8-539D8E2BE6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70" y="3780419"/>
            <a:ext cx="3412790" cy="255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1601</TotalTime>
  <Words>302</Words>
  <Application>Microsoft Office PowerPoint</Application>
  <PresentationFormat>Екран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3" baseType="lpstr">
      <vt:lpstr>Arial</vt:lpstr>
      <vt:lpstr>Cascadia Mono Light</vt:lpstr>
      <vt:lpstr>Century Gothic</vt:lpstr>
      <vt:lpstr>Monotype Corsiva</vt:lpstr>
      <vt:lpstr>Times New Roman</vt:lpstr>
      <vt:lpstr>Wingdings</vt:lpstr>
      <vt:lpstr>Wingdings 3</vt:lpstr>
      <vt:lpstr>Пасмо</vt:lpstr>
      <vt:lpstr>Департамент  освіти  Луцької міської ради КЗ «Луцький заклад дошкільної освіти (ясла-садок) № 35  Луцької міської ради» </vt:lpstr>
      <vt:lpstr>Розкажу про себе</vt:lpstr>
      <vt:lpstr>Презентація PowerPoint</vt:lpstr>
      <vt:lpstr>Презентація PowerPoint</vt:lpstr>
      <vt:lpstr>Презентація PowerPoint</vt:lpstr>
      <vt:lpstr>Форми і напрямки  роботи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РОБ та ОТА З БАТЬКАМИ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ВИХОВАТЕЛЯ</dc:title>
  <dc:creator>Admin</dc:creator>
  <cp:lastModifiedBy>Name Surname</cp:lastModifiedBy>
  <cp:revision>156</cp:revision>
  <cp:lastPrinted>2025-02-07T08:42:07Z</cp:lastPrinted>
  <dcterms:created xsi:type="dcterms:W3CDTF">2016-12-09T04:45:38Z</dcterms:created>
  <dcterms:modified xsi:type="dcterms:W3CDTF">2026-03-25T12:29:22Z</dcterms:modified>
</cp:coreProperties>
</file>