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ітли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202B0CA-FC54-4496-8BCA-5EF66A818D29}" styleName="Темни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274" autoAdjust="0"/>
  </p:normalViewPr>
  <p:slideViewPr>
    <p:cSldViewPr snapToGrid="0">
      <p:cViewPr>
        <p:scale>
          <a:sx n="86" d="100"/>
          <a:sy n="86" d="100"/>
        </p:scale>
        <p:origin x="-78" y="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11F0-99C4-46E5-BF1B-029BAF16CB72}" type="datetimeFigureOut">
              <a:rPr lang="uk-UA" smtClean="0"/>
              <a:pPr/>
              <a:t>03.06.2024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FED4E8F-2256-4589-9EFC-4B63B07181F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82469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11F0-99C4-46E5-BF1B-029BAF16CB72}" type="datetimeFigureOut">
              <a:rPr lang="uk-UA" smtClean="0"/>
              <a:pPr/>
              <a:t>03.06.2024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FED4E8F-2256-4589-9EFC-4B63B07181F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87049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11F0-99C4-46E5-BF1B-029BAF16CB72}" type="datetimeFigureOut">
              <a:rPr lang="uk-UA" smtClean="0"/>
              <a:pPr/>
              <a:t>03.06.2024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FED4E8F-2256-4589-9EFC-4B63B07181F3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945387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11F0-99C4-46E5-BF1B-029BAF16CB72}" type="datetimeFigureOut">
              <a:rPr lang="uk-UA" smtClean="0"/>
              <a:pPr/>
              <a:t>03.06.2024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FED4E8F-2256-4589-9EFC-4B63B07181F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699690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11F0-99C4-46E5-BF1B-029BAF16CB72}" type="datetimeFigureOut">
              <a:rPr lang="uk-UA" smtClean="0"/>
              <a:pPr/>
              <a:t>03.06.2024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FED4E8F-2256-4589-9EFC-4B63B07181F3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607825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11F0-99C4-46E5-BF1B-029BAF16CB72}" type="datetimeFigureOut">
              <a:rPr lang="uk-UA" smtClean="0"/>
              <a:pPr/>
              <a:t>03.06.2024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FED4E8F-2256-4589-9EFC-4B63B07181F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597173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11F0-99C4-46E5-BF1B-029BAF16CB72}" type="datetimeFigureOut">
              <a:rPr lang="uk-UA" smtClean="0"/>
              <a:pPr/>
              <a:t>03.06.2024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D4E8F-2256-4589-9EFC-4B63B07181F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359946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11F0-99C4-46E5-BF1B-029BAF16CB72}" type="datetimeFigureOut">
              <a:rPr lang="uk-UA" smtClean="0"/>
              <a:pPr/>
              <a:t>03.06.2024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D4E8F-2256-4589-9EFC-4B63B07181F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992871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11F0-99C4-46E5-BF1B-029BAF16CB72}" type="datetimeFigureOut">
              <a:rPr lang="uk-UA" smtClean="0"/>
              <a:pPr/>
              <a:t>03.06.2024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D4E8F-2256-4589-9EFC-4B63B07181F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747836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11F0-99C4-46E5-BF1B-029BAF16CB72}" type="datetimeFigureOut">
              <a:rPr lang="uk-UA" smtClean="0"/>
              <a:pPr/>
              <a:t>03.06.2024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FED4E8F-2256-4589-9EFC-4B63B07181F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99332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11F0-99C4-46E5-BF1B-029BAF16CB72}" type="datetimeFigureOut">
              <a:rPr lang="uk-UA" smtClean="0"/>
              <a:pPr/>
              <a:t>03.06.2024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FED4E8F-2256-4589-9EFC-4B63B07181F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527364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11F0-99C4-46E5-BF1B-029BAF16CB72}" type="datetimeFigureOut">
              <a:rPr lang="uk-UA" smtClean="0"/>
              <a:pPr/>
              <a:t>03.06.2024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FED4E8F-2256-4589-9EFC-4B63B07181F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784645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11F0-99C4-46E5-BF1B-029BAF16CB72}" type="datetimeFigureOut">
              <a:rPr lang="uk-UA" smtClean="0"/>
              <a:pPr/>
              <a:t>03.06.2024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D4E8F-2256-4589-9EFC-4B63B07181F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806667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11F0-99C4-46E5-BF1B-029BAF16CB72}" type="datetimeFigureOut">
              <a:rPr lang="uk-UA" smtClean="0"/>
              <a:pPr/>
              <a:t>03.06.2024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D4E8F-2256-4589-9EFC-4B63B07181F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094174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11F0-99C4-46E5-BF1B-029BAF16CB72}" type="datetimeFigureOut">
              <a:rPr lang="uk-UA" smtClean="0"/>
              <a:pPr/>
              <a:t>03.06.2024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D4E8F-2256-4589-9EFC-4B63B07181F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61496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11F0-99C4-46E5-BF1B-029BAF16CB72}" type="datetimeFigureOut">
              <a:rPr lang="uk-UA" smtClean="0"/>
              <a:pPr/>
              <a:t>03.06.2024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FED4E8F-2256-4589-9EFC-4B63B07181F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187187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D11F0-99C4-46E5-BF1B-029BAF16CB72}" type="datetimeFigureOut">
              <a:rPr lang="uk-UA" smtClean="0"/>
              <a:pPr/>
              <a:t>03.06.2024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FED4E8F-2256-4589-9EFC-4B63B07181F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514346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89213" y="2612572"/>
            <a:ext cx="8682167" cy="310709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/>
              <a:t>Звіт</a:t>
            </a:r>
            <a:r>
              <a:rPr lang="ru-RU" dirty="0"/>
              <a:t> директора </a:t>
            </a:r>
            <a:br>
              <a:rPr lang="ru-RU" dirty="0"/>
            </a:br>
            <a:r>
              <a:rPr lang="ru-RU" dirty="0"/>
              <a:t>закладу </a:t>
            </a:r>
            <a:r>
              <a:rPr lang="ru-RU" dirty="0" err="1"/>
              <a:t>дошкільної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№ 35 </a:t>
            </a:r>
            <a:br>
              <a:rPr lang="ru-RU" dirty="0"/>
            </a:br>
            <a:r>
              <a:rPr lang="ru-RU" dirty="0" err="1"/>
              <a:t>Біжук</a:t>
            </a:r>
            <a:r>
              <a:rPr lang="ru-RU" dirty="0"/>
              <a:t> </a:t>
            </a:r>
            <a:r>
              <a:rPr lang="ru-RU" dirty="0" err="1"/>
              <a:t>Віри</a:t>
            </a:r>
            <a:r>
              <a:rPr lang="ru-RU" dirty="0"/>
              <a:t> </a:t>
            </a:r>
            <a:r>
              <a:rPr lang="ru-RU" dirty="0" err="1"/>
              <a:t>Семенівни</a:t>
            </a:r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2085360" y="298579"/>
            <a:ext cx="8915399" cy="1546266"/>
          </a:xfrm>
        </p:spPr>
        <p:txBody>
          <a:bodyPr>
            <a:normAutofit/>
          </a:bodyPr>
          <a:lstStyle/>
          <a:p>
            <a:pPr algn="ctr"/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освіти Луцької міської ради</a:t>
            </a:r>
            <a:b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 дошкільної освіти № 35</a:t>
            </a:r>
            <a:r>
              <a:rPr lang="uk-UA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4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82226" y="5719665"/>
            <a:ext cx="4096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Червень, 2024</a:t>
            </a:r>
            <a:endParaRPr lang="uk-UA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06261" y="213295"/>
            <a:ext cx="1388995" cy="1716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3295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0370" y="278877"/>
            <a:ext cx="8911687" cy="1280890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напрямки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закладу у 2023-2024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210370" y="1685730"/>
            <a:ext cx="9284944" cy="501365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Напрямки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закладу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дошкільної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змінились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1.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Мовно-інтелектуальний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2.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Фізкультурно-оздоровчий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2023-2024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реалізацією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1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	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інтерактивних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зв’язного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ЗДО.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2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	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народу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Упродовж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року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ЗДО,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Фейсбук-сторінці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висвітлюється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роботу.</a:t>
            </a:r>
          </a:p>
          <a:p>
            <a:endParaRPr lang="ru-RU" sz="24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xmlns="" val="267263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5616" y="167951"/>
            <a:ext cx="10827667" cy="13544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інтерактивних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зв’язного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мовлення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дошкільного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ЗДО»</a:t>
            </a:r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061080" y="1894112"/>
            <a:ext cx="9443532" cy="48425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заходи:</a:t>
            </a:r>
          </a:p>
          <a:p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літературно-музична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година 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Розквітай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рідна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!»;</a:t>
            </a:r>
          </a:p>
          <a:p>
            <a:pPr algn="just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розповідання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Зайчикова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хатка» за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серією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картин (2-а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молодша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1 «Мак»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вихователь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Тертична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В.Й.);</a:t>
            </a:r>
          </a:p>
          <a:p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«Через портал до Казки»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2 «Калинка»,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вихователь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Патейчук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І.М.).</a:t>
            </a:r>
          </a:p>
          <a:p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роботу з батьками: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Мовленнєвий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готова ваша дитина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?».</a:t>
            </a:r>
          </a:p>
        </p:txBody>
      </p:sp>
    </p:spTree>
    <p:extLst>
      <p:ext uri="{BB962C8B-B14F-4D97-AF65-F5344CB8AC3E}">
        <p14:creationId xmlns:p14="http://schemas.microsoft.com/office/powerpoint/2010/main" xmlns="" val="268991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8213" y="0"/>
            <a:ext cx="10792407" cy="128089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	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національної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мистецтва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українського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народу»</a:t>
            </a:r>
            <a:endParaRPr lang="uk-UA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92898" y="1046583"/>
            <a:ext cx="10468947" cy="5102290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межах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проведено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осінній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ярмарок, у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прийняли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активну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ЗДО та батьки.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тижня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колективного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перегляду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організовано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заходи: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«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Цікавинки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бабусиній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скрині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№ 2, 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вихователь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Зозуля Л.О.);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Народні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іграшки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українців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молодша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2,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вихователь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Зюлькова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Н.Є.);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Прийди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весно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прийди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красна» (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№2,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вихователь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Семенова О.О.);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«Весну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чекаємо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сонце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закликаємо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(1-а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молодша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2,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вихователь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Бащук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Г.В.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 року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народних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релігійних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свят проводили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розваги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Дня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Захисника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жовтня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Дня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рідної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свята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циклу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Різдвяно-новорічних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свят, Дня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зустрічі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птахів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Великодніх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свят. 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активно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долучалися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батьки. У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кожній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групі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акції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подарунок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воїну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батьки разом з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дітьми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виготовляли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українську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народну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іграшку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листівки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донатили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ЗСУ. До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Великодніх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свят проведено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захід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Безпрограшна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лотерея» для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525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5412" y="269547"/>
            <a:ext cx="9927772" cy="1280890"/>
          </a:xfrm>
        </p:spPr>
        <p:txBody>
          <a:bodyPr>
            <a:noAutofit/>
          </a:bodyPr>
          <a:lstStyle/>
          <a:p>
            <a:r>
              <a:rPr lang="uk-UA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Фізкультурно – оздоровчий напрямок</a:t>
            </a:r>
            <a:endParaRPr lang="uk-UA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684142" y="1139889"/>
            <a:ext cx="10007115" cy="548484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Інструктор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фізкультури Мельник С.П. розробляє та проводить тематичні ігрові заняття, розваги, використовуючи сучасні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здоров’язбережувальні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технології, фітнес-технології (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фітбол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-гімнастика,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хатха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-йога, танцювальна гімнастика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-Фі-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Данс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дитячі тренажери, силові вправи, самомасаж):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«О спорт, ти – мир» (Вересень 2023 р.);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«Ми – маленькі патріоти, ми – нащадки козаків» (Жовтень 2023 р.);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«Щенячий патруль спішить на допомогу» (Листопад 2023 р.);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«Збройні Сили України – слава, честь і гордість  України»  (Грудень  2023 р.);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Спортивне свято з елементами оздоровчих технологій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бебі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-йога,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кінезіологія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нейробіка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«Усміхаємося світу» (Лютий 2024 р.);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Фізкультурний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«Подорож по казках» (Травень 2024 р.).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321736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4648" y="465489"/>
            <a:ext cx="9139368" cy="1280890"/>
          </a:xfrm>
        </p:spPr>
        <p:txBody>
          <a:bodyPr>
            <a:normAutofit fontScale="90000"/>
          </a:bodyPr>
          <a:lstStyle/>
          <a:p>
            <a:r>
              <a:rPr lang="uk-UA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Участь в міських конкурсах</a:t>
            </a:r>
            <a:endParaRPr lang="uk-UA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47460" y="1746379"/>
            <a:ext cx="9451911" cy="4626429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Зайняте ІІІ місце у конкурсі “Музична скарбничка”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 вихованців закладів дошкільної освіти. Наказ департаменту освіти Луцької міської ради № 161-од від 22.04.2024 р. “Про підсумки конкурсу “Музична скарбничка” серед вихованців закладів дошкільної освіти.</a:t>
            </a:r>
          </a:p>
          <a:p>
            <a:pPr algn="just"/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Зайняте ІІІ місце у конкурсі “Танцювальна веселка”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 вихованців закладів дошкільної освіти” (хореограф Кулієва Олена 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Вагіфівна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Наказ департаменту освіти Луцької міської ради № 162-од від 22.04.2024 р. “Про підсумки конкурсу “Танцювальна веселка” серед вихованців закладів дошкільної освіти”.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248664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6954" y="0"/>
            <a:ext cx="10786188" cy="1280890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Матеріально-технічна  та  </a:t>
            </a:r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навчально-методична  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92898" y="1138335"/>
            <a:ext cx="10021077" cy="545840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uk-UA" dirty="0" smtClean="0"/>
              <a:t>     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закладу дошкільної освіти  здійснюється з двох джерел: з місцевого бюджету, спецфонду, та батьківського благодійного фонду. З бюджетних фондів повністю профінансовано усі захищені статті: заробітна плата працівників, комунальні послуги та харчування дітей (30%).  Профінансовано витрати на придбання миючих та дезінфікуючих засобів, антисептика, паперових рушників, туалетного паперу, прального порошку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uk-UA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uk-UA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міського бюджету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профінансовано заміну старого асфальтного покриття на бруківку (200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замір опору, повірку лічильників,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монометрів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термометрів,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вогнегасників.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бюджету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проплачуються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комунальні послуги, зарплата працівників, миючі та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дезинфікуючі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засоби, харчування 30% та 100% для дітей пільгових категорій.</a:t>
            </a: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416620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132011" y="799322"/>
            <a:ext cx="9288657" cy="52935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      </a:t>
            </a: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батьківського</a:t>
            </a: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фонду: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укритті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вставлені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пластикові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віконця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проведено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Замінено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хвіртку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ЗДО.</a:t>
            </a:r>
          </a:p>
          <a:p>
            <a:pPr algn="just"/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Відремонтовано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дашок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запасним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виходом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Дзвіночок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algn="just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Зроблено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косметичний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1-й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молодшій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Барвінок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1 «Волошка»,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2 «Ромашка» та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психолога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стеля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харчоблоці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змонтовано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натяжну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стелю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коридорі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ремонт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266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222" y="166910"/>
            <a:ext cx="8911687" cy="1280890"/>
          </a:xfrm>
        </p:spPr>
        <p:txBody>
          <a:bodyPr>
            <a:normAutofit/>
          </a:bodyPr>
          <a:lstStyle/>
          <a:p>
            <a:r>
              <a:rPr lang="uk-UA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 харчування  дітей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86778" y="1214533"/>
            <a:ext cx="9923140" cy="531689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 у закладі дошкільної освіти у 2023-2024 </a:t>
            </a:r>
            <a:r>
              <a:rPr lang="uk-UA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здійснювалася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відповідно: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Кабінету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Міністрів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305 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закладах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дитячих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закладах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оздоровлення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відпочинку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Інструкції з організації харчування дітей у дошкільних навчальних закладах від 17.04.2006 р. за № 298/227  та  Змін  до  Інструкції  з організації харчування дітей у дошкільних навчальних закладах  від  26.02.2013р.  №202/165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розробило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Примірне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чотиритижневе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сезонне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меню,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сезонне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меню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зимове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весняне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літнє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осіннє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м.Луцьку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яке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погоджено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Держпродспоживслужбою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З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січня 2024  року згідно рішення Луцької міської ради  вартість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дітодня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дітей віком  3-4 роки становить 45 грн., для дітей віком від 4-х до 6-7 років – 55 грн. (70 % платять батьки, 30 % компенсує міська рада).</a:t>
            </a:r>
          </a:p>
        </p:txBody>
      </p:sp>
    </p:spTree>
    <p:extLst>
      <p:ext uri="{BB962C8B-B14F-4D97-AF65-F5344CB8AC3E}">
        <p14:creationId xmlns:p14="http://schemas.microsoft.com/office/powerpoint/2010/main" xmlns="" val="29420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0370" y="437498"/>
            <a:ext cx="8911687" cy="1280890"/>
          </a:xfrm>
        </p:spPr>
        <p:txBody>
          <a:bodyPr>
            <a:normAutofit/>
          </a:bodyPr>
          <a:lstStyle/>
          <a:p>
            <a:r>
              <a:rPr lang="uk-UA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 роботи  з  батьками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537448" y="1280159"/>
            <a:ext cx="9885817" cy="52001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сім’єю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документами,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«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algn="just"/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заклад;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Базовим компонентом дошкільної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освіти.</a:t>
            </a:r>
          </a:p>
          <a:p>
            <a:pPr marL="0" indent="0" algn="just">
              <a:buNone/>
            </a:pPr>
            <a:endParaRPr lang="ru-RU" sz="2400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7130" y="2279501"/>
            <a:ext cx="5427262" cy="45130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3808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661823" y="174929"/>
            <a:ext cx="10198744" cy="635903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 2023- 2024 </a:t>
            </a:r>
            <a:r>
              <a:rPr lang="uk-UA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заклад функціонував у звичайному режимі в умовах воєнного стану. </a:t>
            </a:r>
          </a:p>
          <a:p>
            <a:pPr algn="just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Вихователі кожної групи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спілкувалась з батьками особисто під час ранкових та вечірніх годин, у телефонному режимі, через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вайбер-сторінку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батьків, у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Фейсбуці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ютуб-каналі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 адміністрація закладу та педагоги запрошують на перегляд освітніх заходів, свят та розваг.</a:t>
            </a:r>
          </a:p>
          <a:p>
            <a:pPr algn="just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тісно співпрацює з батьківськими 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комітетами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вікових груп та закладу.</a:t>
            </a:r>
          </a:p>
          <a:p>
            <a:pPr algn="just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Щомісячно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казначей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фонду розвитку закладу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Мірченко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Н.М. проводить звіт про використані кошти батьківського фонду у вигляді інформації для батьків у батьківському куточку в центральному коридорі та на сайті закладу дошкільної освіти.</a:t>
            </a:r>
          </a:p>
          <a:p>
            <a:pPr algn="just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Батьки спільно з працівниками закладу долучались до благодійних волонтерських акцій на допомогу ЗСУ. На потреби ЗСУ неодноразово передавалися продукти, засоби особистої гігієни, дитячі малюнки та листівки, кошти у сумі більше 90 тис. грн. (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тепловізор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листопаді 2023 р., теплі речі,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дрони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 року у закладі дошкільної освіти  працює в онлайн та телефонному режимі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консультпункт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спеціалістів:  директора, вчителя-логопеда, практичного психолога, сестри медичної, інструктора з фізкультури, де можна отримати відповіді з питань  розвитку  дітей, сімейного  виховання, які цікавлять батьків.</a:t>
            </a:r>
          </a:p>
          <a:p>
            <a:pPr algn="just"/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xmlns="" val="428137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8449" y="211699"/>
            <a:ext cx="5159829" cy="674709"/>
          </a:xfrm>
        </p:spPr>
        <p:txBody>
          <a:bodyPr/>
          <a:lstStyle/>
          <a:p>
            <a:r>
              <a:rPr lang="uk-UA" b="1" dirty="0">
                <a:solidFill>
                  <a:srgbClr val="002060"/>
                </a:solidFill>
              </a:rPr>
              <a:t>Інформація про ЗДО</a:t>
            </a: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663190" y="211699"/>
            <a:ext cx="3063157" cy="4033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Місце для вмісту 5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351618" y="2678544"/>
            <a:ext cx="5292935" cy="39715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982546" y="970384"/>
            <a:ext cx="636344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*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 35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1975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адреса: м.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Луцьк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Відродження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20-б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18362" y="4366726"/>
            <a:ext cx="49265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адреса: vinochok35@ukr.net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Директор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Семенівна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Біжук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917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81344" y="0"/>
            <a:ext cx="9839526" cy="583854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Таким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чином, аналіз роботи ЗДО за навчальний рік показав, що обрані форми і методи, прийоми, об’єднані зусилля адміністрації та педагогічного колективу, спільно із батьківською громадськістю позитивно впливають на результативність роботи закладу та розвиток дітей. </a:t>
            </a: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Разом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тим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закладі є ряд проблемних питань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які потрібно вирішувати спільно з батьківською громадою, меценатами та міською радою: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Утеплити фасад у ЗДО.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Провести ремонт на харчоблоці. 	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Оновити спортивний майданчик.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Провести косметичні ремонти кабінетів завгоспа, методичного кабінету.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Відремонтувати огорожу.</a:t>
            </a:r>
          </a:p>
          <a:p>
            <a:pPr algn="just"/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Замінити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асфальтне покриття на території закладу.</a:t>
            </a:r>
          </a:p>
        </p:txBody>
      </p:sp>
    </p:spTree>
    <p:extLst>
      <p:ext uri="{BB962C8B-B14F-4D97-AF65-F5344CB8AC3E}">
        <p14:creationId xmlns:p14="http://schemas.microsoft.com/office/powerpoint/2010/main" xmlns="" val="309950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8000" dirty="0" smtClean="0">
                <a:cs typeface="Times New Roman" panose="02020603050405020304" pitchFamily="18" charset="0"/>
              </a:rPr>
              <a:t>Дякую за увагу!</a:t>
            </a:r>
            <a:endParaRPr lang="uk-UA" sz="8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221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6296" y="0"/>
            <a:ext cx="9995310" cy="128089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Списковий склад </a:t>
            </a:r>
            <a:r>
              <a:rPr lang="ru-RU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станом на 01 </a:t>
            </a:r>
            <a:r>
              <a:rPr lang="ru-RU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червня</a:t>
            </a: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2024 р.-  216 </a:t>
            </a:r>
            <a:r>
              <a:rPr lang="ru-RU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766296" y="1520890"/>
            <a:ext cx="4313864" cy="4401615"/>
          </a:xfrm>
        </p:spPr>
        <p:txBody>
          <a:bodyPr/>
          <a:lstStyle/>
          <a:p>
            <a:r>
              <a:rPr lang="uk-UA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вікових груп - 10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494106" y="1510263"/>
            <a:ext cx="5439747" cy="4047052"/>
          </a:xfrm>
        </p:spPr>
        <p:txBody>
          <a:bodyPr/>
          <a:lstStyle/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пільгових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- 43</a:t>
            </a: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17245" y="2311400"/>
            <a:ext cx="4199300" cy="2980771"/>
          </a:xfrm>
          <a:prstGeom prst="rect">
            <a:avLst/>
          </a:prstGeom>
        </p:spPr>
      </p:pic>
      <p:graphicFrame>
        <p:nvGraphicFramePr>
          <p:cNvPr id="10" name="Таблиця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77590415"/>
              </p:ext>
            </p:extLst>
          </p:nvPr>
        </p:nvGraphicFramePr>
        <p:xfrm>
          <a:off x="6223518" y="2354114"/>
          <a:ext cx="5439747" cy="420624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4506686">
                  <a:extLst>
                    <a:ext uri="{9D8B030D-6E8A-4147-A177-3AD203B41FA5}">
                      <a16:colId xmlns:a16="http://schemas.microsoft.com/office/drawing/2014/main" xmlns="" val="2445373092"/>
                    </a:ext>
                  </a:extLst>
                </a:gridCol>
                <a:gridCol w="933061">
                  <a:extLst>
                    <a:ext uri="{9D8B030D-6E8A-4147-A177-3AD203B41FA5}">
                      <a16:colId xmlns:a16="http://schemas.microsoft.com/office/drawing/2014/main" xmlns="" val="335361341"/>
                    </a:ext>
                  </a:extLst>
                </a:gridCol>
              </a:tblGrid>
              <a:tr h="435739">
                <a:tc>
                  <a:txBody>
                    <a:bodyPr/>
                    <a:lstStyle/>
                    <a:p>
                      <a:r>
                        <a:rPr lang="uk-UA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Діти із багатодітних сімей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uk-UA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0538118"/>
                  </a:ext>
                </a:extLst>
              </a:tr>
              <a:tr h="619496">
                <a:tc>
                  <a:txBody>
                    <a:bodyPr/>
                    <a:lstStyle/>
                    <a:p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Діти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із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сімей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батьки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мобілізовані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у з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зв’язку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воєнним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станом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uk-UA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6289619"/>
                  </a:ext>
                </a:extLst>
              </a:tr>
              <a:tr h="434863"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Діти батьків-інвалідів війни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88440856"/>
                  </a:ext>
                </a:extLst>
              </a:tr>
              <a:tr h="61949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Дитина, яка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має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статус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внутрішньо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переміщеної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особи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64196978"/>
                  </a:ext>
                </a:extLst>
              </a:tr>
              <a:tr h="444194">
                <a:tc>
                  <a:txBody>
                    <a:bodyPr/>
                    <a:lstStyle/>
                    <a:p>
                      <a:r>
                        <a:rPr lang="uk-UA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Дитина з інвалідністю </a:t>
                      </a:r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79909560"/>
                  </a:ext>
                </a:extLst>
              </a:tr>
              <a:tr h="619496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Дитина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із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сім’ї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загиблого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військовослужбовця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uk-UA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41252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2563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8101" y="484151"/>
            <a:ext cx="8911687" cy="1280890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Нормативно-правове забезпечення  діяльності ЗДО</a:t>
            </a: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23252" y="2065566"/>
            <a:ext cx="2992266" cy="17953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163387" y="2053223"/>
            <a:ext cx="2992266" cy="17953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472892" y="2033774"/>
            <a:ext cx="3031719" cy="18073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836506" y="4009148"/>
            <a:ext cx="3260945" cy="19565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52705" y="4009148"/>
            <a:ext cx="3240374" cy="19442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437108" y="46356"/>
            <a:ext cx="2562059" cy="1987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9726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8321" y="0"/>
            <a:ext cx="8911687" cy="859457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Педагогічний колектив</a:t>
            </a: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8097" y="859457"/>
            <a:ext cx="9451911" cy="582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975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4591" y="207328"/>
            <a:ext cx="8911687" cy="756821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	</a:t>
            </a:r>
            <a:r>
              <a:rPr lang="uk-UA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Кадрове  забезпечення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194591" y="1094084"/>
            <a:ext cx="5103305" cy="1119672"/>
          </a:xfrm>
        </p:spPr>
        <p:txBody>
          <a:bodyPr/>
          <a:lstStyle/>
          <a:p>
            <a:pPr algn="ctr"/>
            <a:r>
              <a:rPr lang="ru-RU" b="1" dirty="0"/>
              <a:t>	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Укомплектованість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ЗДО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педагогічними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кадрами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до  штатного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розпису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1455577" y="2343691"/>
            <a:ext cx="4581331" cy="393581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    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 них: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директор -1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вихователь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-методист  - 1                         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вихователі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 20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психолог  -  1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інструктор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фізкультури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- 1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музичні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 2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-логопед – 1.</a:t>
            </a:r>
          </a:p>
          <a:p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798905" y="2276611"/>
            <a:ext cx="3999001" cy="727072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Якісний  склад  педагогічних  працівників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463003" y="3040261"/>
            <a:ext cx="5393095" cy="3817739"/>
          </a:xfrm>
        </p:spPr>
        <p:txBody>
          <a:bodyPr>
            <a:normAutofit/>
          </a:bodyPr>
          <a:lstStyle/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«вища кваліфікаційна  категорія»  -  5 – 19 %</a:t>
            </a: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«І кваліфікаційна  категорія»    -  15 – 58 %</a:t>
            </a: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«ІІ кваліфікаційна  категорія»  - 3 – 11,6  %</a:t>
            </a: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Тарифний розряд – 2 – 7,6 %</a:t>
            </a: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«Спеціаліст» - 1 – 3,8 % </a:t>
            </a: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Звання  «вихователь - методист»  - 1</a:t>
            </a:r>
          </a:p>
          <a:p>
            <a:endParaRPr lang="uk-UA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34137" y="127229"/>
            <a:ext cx="2624272" cy="23356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7972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8355" y="139371"/>
            <a:ext cx="11093645" cy="1280890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Атестація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педагогічних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2023-2024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80861740"/>
              </p:ext>
            </p:extLst>
          </p:nvPr>
        </p:nvGraphicFramePr>
        <p:xfrm>
          <a:off x="1683949" y="914401"/>
          <a:ext cx="10053961" cy="5689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8937">
                  <a:extLst>
                    <a:ext uri="{9D8B030D-6E8A-4147-A177-3AD203B41FA5}">
                      <a16:colId xmlns:a16="http://schemas.microsoft.com/office/drawing/2014/main" xmlns="" val="3088003327"/>
                    </a:ext>
                  </a:extLst>
                </a:gridCol>
                <a:gridCol w="3251359">
                  <a:extLst>
                    <a:ext uri="{9D8B030D-6E8A-4147-A177-3AD203B41FA5}">
                      <a16:colId xmlns:a16="http://schemas.microsoft.com/office/drawing/2014/main" xmlns="" val="3730788231"/>
                    </a:ext>
                  </a:extLst>
                </a:gridCol>
                <a:gridCol w="2093918">
                  <a:extLst>
                    <a:ext uri="{9D8B030D-6E8A-4147-A177-3AD203B41FA5}">
                      <a16:colId xmlns:a16="http://schemas.microsoft.com/office/drawing/2014/main" xmlns="" val="2225711783"/>
                    </a:ext>
                  </a:extLst>
                </a:gridCol>
                <a:gridCol w="4029747">
                  <a:extLst>
                    <a:ext uri="{9D8B030D-6E8A-4147-A177-3AD203B41FA5}">
                      <a16:colId xmlns:a16="http://schemas.microsoft.com/office/drawing/2014/main" xmlns="" val="3991641610"/>
                    </a:ext>
                  </a:extLst>
                </a:gridCol>
              </a:tblGrid>
              <a:tr h="732245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ПІБ педагога</a:t>
                      </a:r>
                    </a:p>
                    <a:p>
                      <a:pPr algn="ctr"/>
                      <a:endParaRPr lang="uk-UA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Посада</a:t>
                      </a:r>
                    </a:p>
                    <a:p>
                      <a:pPr algn="ctr"/>
                      <a:endParaRPr lang="uk-UA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Рішення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АК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17.03.2023 № 4</a:t>
                      </a:r>
                    </a:p>
                    <a:p>
                      <a:pPr algn="ctr"/>
                      <a:endParaRPr lang="uk-UA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22090643"/>
                  </a:ext>
                </a:extLst>
              </a:tr>
              <a:tr h="550829">
                <a:tc>
                  <a:txBody>
                    <a:bodyPr/>
                    <a:lstStyle/>
                    <a:p>
                      <a:r>
                        <a:rPr lang="uk-UA" dirty="0" smtClean="0"/>
                        <a:t>1.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Шишко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Леся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Всеволодівна</a:t>
                      </a:r>
                      <a:endParaRPr lang="uk-UA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Вихователь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Присвоїти кваліфікаційну категорію «спеціаліст вищої категорії»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1120138938"/>
                  </a:ext>
                </a:extLst>
              </a:tr>
              <a:tr h="550829">
                <a:tc>
                  <a:txBody>
                    <a:bodyPr/>
                    <a:lstStyle/>
                    <a:p>
                      <a:r>
                        <a:rPr lang="uk-UA" dirty="0" smtClean="0"/>
                        <a:t>2.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Гаврилюк Лариса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Вікторівна</a:t>
                      </a:r>
                      <a:endParaRPr lang="uk-UA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Вихователь</a:t>
                      </a:r>
                      <a:endParaRPr lang="uk-UA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Присвоїти кваліфікаційну категорію «спеціаліст вищої категорії»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1646929663"/>
                  </a:ext>
                </a:extLst>
              </a:tr>
              <a:tr h="550829">
                <a:tc>
                  <a:txBody>
                    <a:bodyPr/>
                    <a:lstStyle/>
                    <a:p>
                      <a:r>
                        <a:rPr lang="uk-UA" dirty="0" smtClean="0"/>
                        <a:t>3.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Євтушик Катерина Іванівна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Керівник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музичний</a:t>
                      </a:r>
                      <a:endParaRPr lang="uk-UA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Присвоїти кваліфікаційну категорію «спеціаліст вищої категорії»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1506384396"/>
                  </a:ext>
                </a:extLst>
              </a:tr>
              <a:tr h="550829">
                <a:tc>
                  <a:txBody>
                    <a:bodyPr/>
                    <a:lstStyle/>
                    <a:p>
                      <a:r>
                        <a:rPr lang="uk-UA" dirty="0" smtClean="0"/>
                        <a:t>4.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Шнит Лариса Антонівна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Керівник музичний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Присвоїти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кваліфікаційну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категорію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спеціаліст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вищої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категорії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uk-UA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1545149848"/>
                  </a:ext>
                </a:extLst>
              </a:tr>
              <a:tr h="550829">
                <a:tc>
                  <a:txBody>
                    <a:bodyPr/>
                    <a:lstStyle/>
                    <a:p>
                      <a:r>
                        <a:rPr lang="uk-UA" dirty="0" smtClean="0"/>
                        <a:t>5.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Тертична Валерія Йосипівна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Вихователь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Присвоїти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кваліфікаційну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категорію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спеціаліст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першої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категорії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uk-UA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940206487"/>
                  </a:ext>
                </a:extLst>
              </a:tr>
              <a:tr h="550829">
                <a:tc>
                  <a:txBody>
                    <a:bodyPr/>
                    <a:lstStyle/>
                    <a:p>
                      <a:r>
                        <a:rPr lang="uk-UA" dirty="0" smtClean="0"/>
                        <a:t>6.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Жучик Альона Василівна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Вихователь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Присвоїти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кваліфікаційну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категорію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спеціаліст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першої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категорії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uk-UA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1018354586"/>
                  </a:ext>
                </a:extLst>
              </a:tr>
              <a:tr h="550829">
                <a:tc>
                  <a:txBody>
                    <a:bodyPr/>
                    <a:lstStyle/>
                    <a:p>
                      <a:r>
                        <a:rPr lang="uk-UA" dirty="0" smtClean="0"/>
                        <a:t>7.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Патейчук Інна Михайлівна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Вихователь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Присвоїти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кваліфікаційну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категорію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спеціаліст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першої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категорії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uk-UA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3391759738"/>
                  </a:ext>
                </a:extLst>
              </a:tr>
              <a:tr h="550829">
                <a:tc>
                  <a:txBody>
                    <a:bodyPr/>
                    <a:lstStyle/>
                    <a:p>
                      <a:r>
                        <a:rPr lang="uk-UA" dirty="0" smtClean="0"/>
                        <a:t>8.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Сушик Ірина Степанівна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Практичний психолог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Присвоїти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кваліфікаційну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категорію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спеціаліст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першої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категорії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uk-UA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2673044376"/>
                  </a:ext>
                </a:extLst>
              </a:tr>
              <a:tr h="550829">
                <a:tc>
                  <a:txBody>
                    <a:bodyPr/>
                    <a:lstStyle/>
                    <a:p>
                      <a:r>
                        <a:rPr lang="uk-UA" dirty="0" smtClean="0"/>
                        <a:t>9.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Сасюк Наталія Анатоліївна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Вихователь</a:t>
                      </a:r>
                      <a:endParaRPr lang="uk-UA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Присвоїти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кваліфікаційну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категорію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спеціаліст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другої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категорії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uk-UA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3328841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3927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3634" y="166910"/>
            <a:ext cx="8911687" cy="850127"/>
          </a:xfrm>
        </p:spPr>
        <p:txBody>
          <a:bodyPr/>
          <a:lstStyle/>
          <a:p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 інноваційної  діяльності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22885" y="942392"/>
            <a:ext cx="10025776" cy="5840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Педагогічний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 закладу здійснює інноваційну діяльність як на рівні впровадження, так і на рівні свого авторського бачення. Інновації використовуються у різних видах діяльності з дітьми усіх вікових груп. Освітні заходи проводяться інтегровано. Зокрема, ми втілюємо такі технології: </a:t>
            </a:r>
            <a:endParaRPr lang="uk-UA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Кінезіологічна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гімнастика;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Музично-пластична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імпровізація (керівник музичний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Євтушик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К.І.);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Піскотерапія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(групи раннього віку);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Арттерапія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кольоротерапія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(практичний психолог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Сушик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І.С.);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ІКТ (усі педагоги);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LEGO-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конструювання (вихователі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Зюлькова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Н.Є., Пашко Г.М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Інструктор з фізкультури Мельник С.П. впроваджує у фізкультурно-оздоровчій роботі фітнес-технології (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фітбол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-гімнастика,  дитячі тренажери, елементи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хатха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-йоги, самомасажу тощо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стеля та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підлога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говорять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ТРВЗ.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розвиваючих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ігор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творчості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дошкільників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коректурних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асоціативних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карток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uk-UA" dirty="0" smtClean="0"/>
          </a:p>
          <a:p>
            <a:pPr>
              <a:buFont typeface="Wingdings" panose="05000000000000000000" pitchFamily="2" charset="2"/>
              <a:buChar char="Ø"/>
            </a:pPr>
            <a:endParaRPr lang="uk-UA" dirty="0"/>
          </a:p>
          <a:p>
            <a:pPr>
              <a:buFont typeface="Wingdings" panose="05000000000000000000" pitchFamily="2" charset="2"/>
              <a:buChar char="Ø"/>
            </a:pP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59113" y="1884784"/>
            <a:ext cx="3333360" cy="2612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24007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7773" y="219203"/>
            <a:ext cx="8911687" cy="863147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Психологічний супровід</a:t>
            </a:r>
            <a:endParaRPr lang="uk-UA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11673" y="1118713"/>
            <a:ext cx="9423885" cy="43810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практичний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Сушик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І.С.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дітьми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обдарованими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дітьми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як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в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підгрупах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тренінги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дошкільній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раннього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за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роводить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95118" y="4142792"/>
            <a:ext cx="4337295" cy="2640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519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смо">
  <a:themeElements>
    <a:clrScheme name="Синя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Пасмо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смо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299</TotalTime>
  <Words>1400</Words>
  <Application>Microsoft Office PowerPoint</Application>
  <PresentationFormat>Произвольный</PresentationFormat>
  <Paragraphs>189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Пасмо</vt:lpstr>
      <vt:lpstr>Звіт директора  закладу дошкільної освіти  № 35  Біжук Віри Семенівни </vt:lpstr>
      <vt:lpstr>Інформація про ЗДО</vt:lpstr>
      <vt:lpstr>Списковий склад дітей  станом на 01 червня 2024 р.-  216 дітей </vt:lpstr>
      <vt:lpstr>Нормативно-правове забезпечення  діяльності ЗДО</vt:lpstr>
      <vt:lpstr>Педагогічний колектив</vt:lpstr>
      <vt:lpstr> Кадрове  забезпечення</vt:lpstr>
      <vt:lpstr>Атестація педагогічних працівників у 2023-2024 н.р. н.р.</vt:lpstr>
      <vt:lpstr>Організація  інноваційної  діяльності</vt:lpstr>
      <vt:lpstr>Психологічний супровід</vt:lpstr>
      <vt:lpstr>Основні завдання та напрямки діяльності закладу у 2023-2024 н.р.</vt:lpstr>
      <vt:lpstr>«Використання інтерактивних методів та прийомів  у розвитку зв’язного мовлення дітей  дошкільного віку у ЗДО»</vt:lpstr>
      <vt:lpstr> «Формування національної культури у дітей за допомогою різних видів мистецтва українського народу»</vt:lpstr>
      <vt:lpstr>Фізкультурно – оздоровчий напрямок</vt:lpstr>
      <vt:lpstr>Участь в міських конкурсах</vt:lpstr>
      <vt:lpstr>Матеріально-технічна  та   навчально-методична  база</vt:lpstr>
      <vt:lpstr>Слайд 16</vt:lpstr>
      <vt:lpstr>Організація  харчування  дітей</vt:lpstr>
      <vt:lpstr>Організація  роботи  з  батьками</vt:lpstr>
      <vt:lpstr>Слайд 19</vt:lpstr>
      <vt:lpstr>Слайд 20</vt:lpstr>
      <vt:lpstr>Дякую за увагу!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директора  закладу дошкільної освіти  № 35  Біжук Віри Семенівни </dc:title>
  <dc:creator>Name Surname</dc:creator>
  <cp:lastModifiedBy>vera</cp:lastModifiedBy>
  <cp:revision>30</cp:revision>
  <dcterms:created xsi:type="dcterms:W3CDTF">2024-05-28T08:46:33Z</dcterms:created>
  <dcterms:modified xsi:type="dcterms:W3CDTF">2024-06-03T11:13:34Z</dcterms:modified>
</cp:coreProperties>
</file>